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142"/>
  </p:notesMasterIdLst>
  <p:sldIdLst>
    <p:sldId id="391" r:id="rId3"/>
    <p:sldId id="825" r:id="rId4"/>
    <p:sldId id="257" r:id="rId5"/>
    <p:sldId id="258" r:id="rId6"/>
    <p:sldId id="260" r:id="rId7"/>
    <p:sldId id="816" r:id="rId8"/>
    <p:sldId id="826" r:id="rId9"/>
    <p:sldId id="269" r:id="rId10"/>
    <p:sldId id="368" r:id="rId11"/>
    <p:sldId id="511" r:id="rId12"/>
    <p:sldId id="778" r:id="rId13"/>
    <p:sldId id="776" r:id="rId14"/>
    <p:sldId id="828" r:id="rId15"/>
    <p:sldId id="262" r:id="rId16"/>
    <p:sldId id="818" r:id="rId17"/>
    <p:sldId id="817" r:id="rId18"/>
    <p:sldId id="820" r:id="rId19"/>
    <p:sldId id="819" r:id="rId20"/>
    <p:sldId id="482" r:id="rId21"/>
    <p:sldId id="775" r:id="rId22"/>
    <p:sldId id="798" r:id="rId23"/>
    <p:sldId id="466" r:id="rId24"/>
    <p:sldId id="483" r:id="rId25"/>
    <p:sldId id="696" r:id="rId26"/>
    <p:sldId id="822" r:id="rId27"/>
    <p:sldId id="823" r:id="rId28"/>
    <p:sldId id="697" r:id="rId29"/>
    <p:sldId id="821" r:id="rId30"/>
    <p:sldId id="718" r:id="rId31"/>
    <p:sldId id="713" r:id="rId32"/>
    <p:sldId id="811" r:id="rId33"/>
    <p:sldId id="714" r:id="rId34"/>
    <p:sldId id="493" r:id="rId35"/>
    <p:sldId id="810" r:id="rId36"/>
    <p:sldId id="786" r:id="rId37"/>
    <p:sldId id="781" r:id="rId38"/>
    <p:sldId id="837" r:id="rId39"/>
    <p:sldId id="688" r:id="rId40"/>
    <p:sldId id="829" r:id="rId41"/>
    <p:sldId id="768" r:id="rId42"/>
    <p:sldId id="779" r:id="rId43"/>
    <p:sldId id="764" r:id="rId44"/>
    <p:sldId id="716" r:id="rId45"/>
    <p:sldId id="717" r:id="rId46"/>
    <p:sldId id="824" r:id="rId47"/>
    <p:sldId id="809" r:id="rId48"/>
    <p:sldId id="488" r:id="rId49"/>
    <p:sldId id="489" r:id="rId50"/>
    <p:sldId id="708" r:id="rId51"/>
    <p:sldId id="774" r:id="rId52"/>
    <p:sldId id="724" r:id="rId53"/>
    <p:sldId id="705" r:id="rId54"/>
    <p:sldId id="725" r:id="rId55"/>
    <p:sldId id="787" r:id="rId56"/>
    <p:sldId id="729" r:id="rId57"/>
    <p:sldId id="827" r:id="rId58"/>
    <p:sldId id="794" r:id="rId59"/>
    <p:sldId id="830" r:id="rId60"/>
    <p:sldId id="799" r:id="rId61"/>
    <p:sldId id="812" r:id="rId62"/>
    <p:sldId id="813" r:id="rId63"/>
    <p:sldId id="831" r:id="rId64"/>
    <p:sldId id="769" r:id="rId65"/>
    <p:sldId id="731" r:id="rId66"/>
    <p:sldId id="730" r:id="rId67"/>
    <p:sldId id="762" r:id="rId68"/>
    <p:sldId id="773" r:id="rId69"/>
    <p:sldId id="832" r:id="rId70"/>
    <p:sldId id="727" r:id="rId71"/>
    <p:sldId id="815" r:id="rId72"/>
    <p:sldId id="814" r:id="rId73"/>
    <p:sldId id="833" r:id="rId74"/>
    <p:sldId id="770" r:id="rId75"/>
    <p:sldId id="720" r:id="rId76"/>
    <p:sldId id="484" r:id="rId77"/>
    <p:sldId id="721" r:id="rId78"/>
    <p:sldId id="765" r:id="rId79"/>
    <p:sldId id="734" r:id="rId80"/>
    <p:sldId id="732" r:id="rId81"/>
    <p:sldId id="723" r:id="rId82"/>
    <p:sldId id="702" r:id="rId83"/>
    <p:sldId id="796" r:id="rId84"/>
    <p:sldId id="801" r:id="rId85"/>
    <p:sldId id="733" r:id="rId86"/>
    <p:sldId id="839" r:id="rId87"/>
    <p:sldId id="749" r:id="rId88"/>
    <p:sldId id="800" r:id="rId89"/>
    <p:sldId id="750" r:id="rId90"/>
    <p:sldId id="797" r:id="rId91"/>
    <p:sldId id="706" r:id="rId92"/>
    <p:sldId id="278" r:id="rId93"/>
    <p:sldId id="273" r:id="rId94"/>
    <p:sldId id="726" r:id="rId95"/>
    <p:sldId id="735" r:id="rId96"/>
    <p:sldId id="754" r:id="rId97"/>
    <p:sldId id="746" r:id="rId98"/>
    <p:sldId id="793" r:id="rId99"/>
    <p:sldId id="709" r:id="rId100"/>
    <p:sldId id="795" r:id="rId101"/>
    <p:sldId id="803" r:id="rId102"/>
    <p:sldId id="690" r:id="rId103"/>
    <p:sldId id="802" r:id="rId104"/>
    <p:sldId id="728" r:id="rId105"/>
    <p:sldId id="840" r:id="rId106"/>
    <p:sldId id="834" r:id="rId107"/>
    <p:sldId id="771" r:id="rId108"/>
    <p:sldId id="736" r:id="rId109"/>
    <p:sldId id="737" r:id="rId110"/>
    <p:sldId id="836" r:id="rId111"/>
    <p:sldId id="738" r:id="rId112"/>
    <p:sldId id="741" r:id="rId113"/>
    <p:sldId id="838" r:id="rId114"/>
    <p:sldId id="788" r:id="rId115"/>
    <p:sldId id="842" r:id="rId116"/>
    <p:sldId id="739" r:id="rId117"/>
    <p:sldId id="789" r:id="rId118"/>
    <p:sldId id="844" r:id="rId119"/>
    <p:sldId id="791" r:id="rId120"/>
    <p:sldId id="792" r:id="rId121"/>
    <p:sldId id="790" r:id="rId122"/>
    <p:sldId id="740" r:id="rId123"/>
    <p:sldId id="841" r:id="rId124"/>
    <p:sldId id="806" r:id="rId125"/>
    <p:sldId id="784" r:id="rId126"/>
    <p:sldId id="804" r:id="rId127"/>
    <p:sldId id="785" r:id="rId128"/>
    <p:sldId id="807" r:id="rId129"/>
    <p:sldId id="835" r:id="rId130"/>
    <p:sldId id="772" r:id="rId131"/>
    <p:sldId id="845" r:id="rId132"/>
    <p:sldId id="846" r:id="rId133"/>
    <p:sldId id="847" r:id="rId134"/>
    <p:sldId id="758" r:id="rId135"/>
    <p:sldId id="848" r:id="rId136"/>
    <p:sldId id="808" r:id="rId137"/>
    <p:sldId id="805" r:id="rId138"/>
    <p:sldId id="711" r:id="rId139"/>
    <p:sldId id="712" r:id="rId140"/>
    <p:sldId id="759"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6C1969DC-3E6D-3C47-8B8F-F47F2DE7C1B0}">
          <p14:sldIdLst>
            <p14:sldId id="391"/>
          </p14:sldIdLst>
        </p14:section>
        <p14:section name="Introduction" id="{6648F4A4-5CA8-4195-8B35-3235CA04056F}">
          <p14:sldIdLst>
            <p14:sldId id="825"/>
            <p14:sldId id="257"/>
            <p14:sldId id="258"/>
            <p14:sldId id="260"/>
            <p14:sldId id="816"/>
          </p14:sldIdLst>
        </p14:section>
        <p14:section name="Introduction to Machine Learning" id="{1A1627C3-E95C-414A-AD6A-5B31FFAC49BD}">
          <p14:sldIdLst>
            <p14:sldId id="826"/>
            <p14:sldId id="269"/>
            <p14:sldId id="368"/>
            <p14:sldId id="511"/>
            <p14:sldId id="778"/>
            <p14:sldId id="776"/>
            <p14:sldId id="828"/>
            <p14:sldId id="262"/>
            <p14:sldId id="818"/>
            <p14:sldId id="817"/>
            <p14:sldId id="820"/>
            <p14:sldId id="819"/>
            <p14:sldId id="482"/>
            <p14:sldId id="775"/>
            <p14:sldId id="798"/>
            <p14:sldId id="466"/>
            <p14:sldId id="483"/>
            <p14:sldId id="696"/>
            <p14:sldId id="822"/>
            <p14:sldId id="823"/>
            <p14:sldId id="697"/>
            <p14:sldId id="821"/>
            <p14:sldId id="718"/>
            <p14:sldId id="713"/>
            <p14:sldId id="811"/>
            <p14:sldId id="714"/>
            <p14:sldId id="493"/>
            <p14:sldId id="810"/>
            <p14:sldId id="786"/>
            <p14:sldId id="781"/>
            <p14:sldId id="837"/>
            <p14:sldId id="688"/>
          </p14:sldIdLst>
        </p14:section>
        <p14:section name="Regression Algorithms" id="{29A3DA3C-4153-495B-8F52-3E8A841AF12D}">
          <p14:sldIdLst>
            <p14:sldId id="829"/>
            <p14:sldId id="768"/>
            <p14:sldId id="779"/>
            <p14:sldId id="764"/>
            <p14:sldId id="716"/>
            <p14:sldId id="717"/>
            <p14:sldId id="824"/>
            <p14:sldId id="809"/>
            <p14:sldId id="488"/>
            <p14:sldId id="489"/>
            <p14:sldId id="708"/>
            <p14:sldId id="774"/>
            <p14:sldId id="724"/>
            <p14:sldId id="705"/>
            <p14:sldId id="725"/>
            <p14:sldId id="787"/>
            <p14:sldId id="729"/>
            <p14:sldId id="827"/>
            <p14:sldId id="794"/>
            <p14:sldId id="830"/>
            <p14:sldId id="799"/>
            <p14:sldId id="812"/>
            <p14:sldId id="813"/>
          </p14:sldIdLst>
        </p14:section>
        <p14:section name="Optimalisation" id="{8F87EB89-85CD-4A65-8B83-2DCDBDC9A14F}">
          <p14:sldIdLst>
            <p14:sldId id="831"/>
            <p14:sldId id="769"/>
            <p14:sldId id="731"/>
            <p14:sldId id="730"/>
            <p14:sldId id="762"/>
            <p14:sldId id="773"/>
            <p14:sldId id="832"/>
            <p14:sldId id="727"/>
            <p14:sldId id="815"/>
            <p14:sldId id="814"/>
          </p14:sldIdLst>
        </p14:section>
        <p14:section name="Classification" id="{00C03094-5DFC-4ED1-B60F-B86A3A2EC5BD}">
          <p14:sldIdLst>
            <p14:sldId id="833"/>
            <p14:sldId id="770"/>
            <p14:sldId id="720"/>
            <p14:sldId id="484"/>
            <p14:sldId id="721"/>
            <p14:sldId id="765"/>
            <p14:sldId id="734"/>
            <p14:sldId id="732"/>
            <p14:sldId id="723"/>
            <p14:sldId id="702"/>
            <p14:sldId id="796"/>
            <p14:sldId id="801"/>
            <p14:sldId id="733"/>
            <p14:sldId id="839"/>
            <p14:sldId id="749"/>
            <p14:sldId id="800"/>
            <p14:sldId id="750"/>
            <p14:sldId id="797"/>
            <p14:sldId id="706"/>
            <p14:sldId id="278"/>
            <p14:sldId id="273"/>
            <p14:sldId id="726"/>
            <p14:sldId id="735"/>
            <p14:sldId id="754"/>
            <p14:sldId id="746"/>
            <p14:sldId id="793"/>
            <p14:sldId id="709"/>
            <p14:sldId id="795"/>
            <p14:sldId id="803"/>
            <p14:sldId id="690"/>
            <p14:sldId id="802"/>
            <p14:sldId id="728"/>
            <p14:sldId id="840"/>
          </p14:sldIdLst>
        </p14:section>
        <p14:section name="Neural Networks" id="{48B20867-5C12-414D-8E57-FA102310D7CF}">
          <p14:sldIdLst>
            <p14:sldId id="834"/>
            <p14:sldId id="771"/>
            <p14:sldId id="736"/>
            <p14:sldId id="737"/>
            <p14:sldId id="836"/>
            <p14:sldId id="738"/>
            <p14:sldId id="741"/>
            <p14:sldId id="838"/>
            <p14:sldId id="788"/>
            <p14:sldId id="842"/>
            <p14:sldId id="739"/>
            <p14:sldId id="789"/>
            <p14:sldId id="844"/>
            <p14:sldId id="791"/>
            <p14:sldId id="792"/>
            <p14:sldId id="790"/>
            <p14:sldId id="740"/>
            <p14:sldId id="841"/>
            <p14:sldId id="806"/>
            <p14:sldId id="784"/>
            <p14:sldId id="804"/>
            <p14:sldId id="785"/>
            <p14:sldId id="807"/>
            <p14:sldId id="835"/>
            <p14:sldId id="772"/>
            <p14:sldId id="845"/>
            <p14:sldId id="846"/>
            <p14:sldId id="847"/>
            <p14:sldId id="758"/>
            <p14:sldId id="848"/>
            <p14:sldId id="808"/>
            <p14:sldId id="805"/>
            <p14:sldId id="711"/>
            <p14:sldId id="712"/>
            <p14:sldId id="759"/>
          </p14:sldIdLst>
        </p14:section>
        <p14:section name="Naamloze sectie" id="{01B03AF2-FABB-44D5-B2D2-9C42903852B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B4EC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2527" autoAdjust="0"/>
  </p:normalViewPr>
  <p:slideViewPr>
    <p:cSldViewPr snapToGrid="0">
      <p:cViewPr varScale="1">
        <p:scale>
          <a:sx n="88" d="100"/>
          <a:sy n="88" d="100"/>
        </p:scale>
        <p:origin x="10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61C64-AB4A-194C-A610-8D44BBDF5BB5}" type="datetimeFigureOut">
              <a:t>29-11-2024</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A0E22-2BE4-3F4E-AAA3-8C994B9FE1BA}" type="slidenum">
              <a:t>‹nr.›</a:t>
            </a:fld>
            <a:endParaRPr lang="nl-NL"/>
          </a:p>
        </p:txBody>
      </p:sp>
    </p:spTree>
    <p:extLst>
      <p:ext uri="{BB962C8B-B14F-4D97-AF65-F5344CB8AC3E}">
        <p14:creationId xmlns:p14="http://schemas.microsoft.com/office/powerpoint/2010/main" val="2650111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owardsdatascience.com/understanding-the-ols-method-for-simple-linear-regression-e0a4e8f692cc"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atacadamia.com/data_mining/shrinkag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geeksforgeeks.org/partitioning-method-k-mean-in-data-mining/"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www.geeksforgeeks.org/clustering-in-machine-learning/" TargetMode="External"/><Relationship Id="rId5" Type="http://schemas.openxmlformats.org/officeDocument/2006/relationships/hyperlink" Target="https://www.geeksforgeeks.org/dbscan-clustering-in-ml-density-based-clustering/" TargetMode="External"/><Relationship Id="rId4" Type="http://schemas.openxmlformats.org/officeDocument/2006/relationships/hyperlink" Target="https://www.geeksforgeeks.org/hierarchical-clustering-in-data-mining/"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PART = ongeveer een dagdeel</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3</a:t>
            </a:fld>
            <a:endParaRPr lang="nl-NL"/>
          </a:p>
        </p:txBody>
      </p:sp>
    </p:spTree>
    <p:extLst>
      <p:ext uri="{BB962C8B-B14F-4D97-AF65-F5344CB8AC3E}">
        <p14:creationId xmlns:p14="http://schemas.microsoft.com/office/powerpoint/2010/main" val="143592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Most </a:t>
            </a:r>
            <a:r>
              <a:rPr lang="nl-NL" dirty="0" err="1"/>
              <a:t>algorithms</a:t>
            </a:r>
            <a:r>
              <a:rPr lang="nl-NL" dirty="0"/>
              <a:t> </a:t>
            </a:r>
            <a:r>
              <a:rPr lang="nl-NL" dirty="0" err="1"/>
              <a:t>also</a:t>
            </a:r>
            <a:r>
              <a:rPr lang="nl-NL" dirty="0"/>
              <a:t> accept </a:t>
            </a:r>
            <a:r>
              <a:rPr lang="nl-NL" dirty="0" err="1"/>
              <a:t>some</a:t>
            </a:r>
            <a:r>
              <a:rPr lang="nl-NL" dirty="0"/>
              <a:t> </a:t>
            </a:r>
            <a:r>
              <a:rPr lang="nl-NL" dirty="0" err="1"/>
              <a:t>sort</a:t>
            </a:r>
            <a:r>
              <a:rPr lang="nl-NL" dirty="0"/>
              <a:t> of input, a black box (</a:t>
            </a:r>
            <a:r>
              <a:rPr lang="nl-NL" dirty="0" err="1"/>
              <a:t>where</a:t>
            </a:r>
            <a:r>
              <a:rPr lang="nl-NL" dirty="0"/>
              <a:t> </a:t>
            </a:r>
            <a:r>
              <a:rPr lang="nl-NL" dirty="0" err="1"/>
              <a:t>lots</a:t>
            </a:r>
            <a:r>
              <a:rPr lang="nl-NL" dirty="0"/>
              <a:t> of hard </a:t>
            </a:r>
            <a:r>
              <a:rPr lang="nl-NL" dirty="0" err="1"/>
              <a:t>to</a:t>
            </a:r>
            <a:r>
              <a:rPr lang="nl-NL" dirty="0"/>
              <a:t> </a:t>
            </a:r>
            <a:r>
              <a:rPr lang="nl-NL" dirty="0" err="1"/>
              <a:t>understand</a:t>
            </a:r>
            <a:r>
              <a:rPr lang="nl-NL" dirty="0"/>
              <a:t> </a:t>
            </a:r>
            <a:r>
              <a:rPr lang="nl-NL" dirty="0" err="1"/>
              <a:t>numerical</a:t>
            </a:r>
            <a:r>
              <a:rPr lang="nl-NL" dirty="0"/>
              <a:t> operations happen) </a:t>
            </a:r>
            <a:r>
              <a:rPr lang="nl-NL" dirty="0" err="1"/>
              <a:t>and</a:t>
            </a:r>
            <a:r>
              <a:rPr lang="nl-NL" dirty="0"/>
              <a:t> produce </a:t>
            </a:r>
            <a:r>
              <a:rPr lang="nl-NL" dirty="0" err="1"/>
              <a:t>some</a:t>
            </a:r>
            <a:r>
              <a:rPr lang="nl-NL" dirty="0"/>
              <a:t> kind of output. Tom </a:t>
            </a:r>
            <a:r>
              <a:rPr lang="nl-NL" dirty="0" err="1"/>
              <a:t>Mitchell’s</a:t>
            </a:r>
            <a:r>
              <a:rPr lang="nl-NL" dirty="0"/>
              <a:t> </a:t>
            </a:r>
            <a:r>
              <a:rPr lang="nl-NL" dirty="0" err="1"/>
              <a:t>popular</a:t>
            </a:r>
            <a:r>
              <a:rPr lang="nl-NL" dirty="0"/>
              <a:t> </a:t>
            </a:r>
            <a:r>
              <a:rPr lang="nl-NL" dirty="0" err="1"/>
              <a:t>definition</a:t>
            </a:r>
            <a:r>
              <a:rPr lang="nl-NL" dirty="0"/>
              <a:t> of machine </a:t>
            </a:r>
            <a:r>
              <a:rPr lang="nl-NL" dirty="0" err="1"/>
              <a:t>learning</a:t>
            </a:r>
            <a:r>
              <a:rPr lang="nl-NL" dirty="0"/>
              <a:t> is </a:t>
            </a:r>
            <a:r>
              <a:rPr lang="nl-NL" dirty="0" err="1"/>
              <a:t>often</a:t>
            </a:r>
            <a:r>
              <a:rPr lang="nl-NL" dirty="0"/>
              <a:t> </a:t>
            </a:r>
            <a:r>
              <a:rPr lang="nl-NL" dirty="0" err="1"/>
              <a:t>cited</a:t>
            </a:r>
            <a:r>
              <a:rPr lang="nl-NL" dirty="0"/>
              <a:t> </a:t>
            </a:r>
            <a:r>
              <a:rPr lang="nl-NL" dirty="0" err="1"/>
              <a:t>and</a:t>
            </a:r>
            <a:r>
              <a:rPr lang="nl-NL" dirty="0"/>
              <a:t> </a:t>
            </a:r>
            <a:r>
              <a:rPr lang="nl-NL" dirty="0" err="1"/>
              <a:t>emphasizes</a:t>
            </a:r>
            <a:r>
              <a:rPr lang="nl-NL" dirty="0"/>
              <a:t> </a:t>
            </a:r>
            <a:r>
              <a:rPr lang="nl-NL" dirty="0" err="1"/>
              <a:t>the</a:t>
            </a:r>
            <a:r>
              <a:rPr lang="nl-NL" dirty="0"/>
              <a:t> </a:t>
            </a:r>
            <a:r>
              <a:rPr lang="nl-NL" dirty="0" err="1"/>
              <a:t>learning</a:t>
            </a:r>
            <a:r>
              <a:rPr lang="nl-NL" dirty="0"/>
              <a:t> without explicit </a:t>
            </a:r>
            <a:r>
              <a:rPr lang="nl-NL" dirty="0" err="1"/>
              <a:t>instruction</a:t>
            </a:r>
            <a:r>
              <a:rPr lang="nl-NL" dirty="0"/>
              <a:t> (i.e. </a:t>
            </a:r>
            <a:r>
              <a:rPr lang="nl-NL" dirty="0" err="1"/>
              <a:t>from</a:t>
            </a:r>
            <a:r>
              <a:rPr lang="nl-NL" dirty="0"/>
              <a:t> </a:t>
            </a:r>
            <a:r>
              <a:rPr lang="nl-NL" dirty="0" err="1"/>
              <a:t>experience</a:t>
            </a:r>
            <a:r>
              <a:rPr lang="nl-NL" dirty="0"/>
              <a:t>).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13</a:t>
            </a:fld>
            <a:endParaRPr lang="nl-NL"/>
          </a:p>
        </p:txBody>
      </p:sp>
    </p:spTree>
    <p:extLst>
      <p:ext uri="{BB962C8B-B14F-4D97-AF65-F5344CB8AC3E}">
        <p14:creationId xmlns:p14="http://schemas.microsoft.com/office/powerpoint/2010/main" val="412903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Machine </a:t>
            </a:r>
            <a:r>
              <a:rPr lang="nl-NL" dirty="0" err="1"/>
              <a:t>learning</a:t>
            </a:r>
            <a:r>
              <a:rPr lang="nl-NL" dirty="0"/>
              <a:t> </a:t>
            </a:r>
            <a:r>
              <a:rPr lang="nl-NL" dirty="0" err="1"/>
              <a:t>algorithms</a:t>
            </a:r>
            <a:r>
              <a:rPr lang="nl-NL" dirty="0"/>
              <a:t> </a:t>
            </a:r>
            <a:r>
              <a:rPr lang="nl-NL" dirty="0" err="1"/>
              <a:t>can</a:t>
            </a:r>
            <a:r>
              <a:rPr lang="nl-NL" dirty="0"/>
              <a:t> </a:t>
            </a:r>
            <a:r>
              <a:rPr lang="nl-NL" dirty="0" err="1"/>
              <a:t>be</a:t>
            </a:r>
            <a:r>
              <a:rPr lang="nl-NL" dirty="0"/>
              <a:t> </a:t>
            </a:r>
            <a:r>
              <a:rPr lang="nl-NL" dirty="0" err="1"/>
              <a:t>roughly</a:t>
            </a:r>
            <a:r>
              <a:rPr lang="nl-NL" dirty="0"/>
              <a:t> </a:t>
            </a:r>
            <a:r>
              <a:rPr lang="nl-NL" dirty="0" err="1"/>
              <a:t>categorized</a:t>
            </a:r>
            <a:r>
              <a:rPr lang="nl-NL" dirty="0"/>
              <a:t> </a:t>
            </a:r>
            <a:r>
              <a:rPr lang="nl-NL" dirty="0" err="1"/>
              <a:t>into</a:t>
            </a:r>
            <a:r>
              <a:rPr lang="nl-NL" dirty="0"/>
              <a:t> </a:t>
            </a:r>
            <a:r>
              <a:rPr lang="nl-NL" dirty="0" err="1"/>
              <a:t>the</a:t>
            </a:r>
            <a:r>
              <a:rPr lang="nl-NL" dirty="0"/>
              <a:t> </a:t>
            </a:r>
            <a:r>
              <a:rPr lang="nl-NL" dirty="0" err="1"/>
              <a:t>following</a:t>
            </a:r>
            <a:r>
              <a:rPr lang="nl-NL" dirty="0"/>
              <a:t> </a:t>
            </a:r>
            <a:r>
              <a:rPr lang="nl-NL" dirty="0" err="1"/>
              <a:t>categories</a:t>
            </a:r>
            <a:r>
              <a:rPr lang="nl-NL" dirty="0"/>
              <a:t>. </a:t>
            </a:r>
            <a:r>
              <a:rPr lang="nl-NL" dirty="0" err="1"/>
              <a:t>This</a:t>
            </a:r>
            <a:r>
              <a:rPr lang="nl-NL" dirty="0"/>
              <a:t> is a more </a:t>
            </a:r>
            <a:r>
              <a:rPr lang="nl-NL" dirty="0" err="1"/>
              <a:t>simplified</a:t>
            </a:r>
            <a:r>
              <a:rPr lang="nl-NL" dirty="0"/>
              <a:t>/traditional view </a:t>
            </a:r>
            <a:r>
              <a:rPr lang="nl-NL" dirty="0" err="1"/>
              <a:t>that</a:t>
            </a:r>
            <a:r>
              <a:rPr lang="nl-NL" dirty="0"/>
              <a:t> does </a:t>
            </a:r>
            <a:r>
              <a:rPr lang="nl-NL" dirty="0" err="1"/>
              <a:t>not</a:t>
            </a:r>
            <a:r>
              <a:rPr lang="nl-NL" dirty="0"/>
              <a:t> </a:t>
            </a:r>
            <a:r>
              <a:rPr lang="nl-NL" dirty="0" err="1"/>
              <a:t>include</a:t>
            </a:r>
            <a:r>
              <a:rPr lang="nl-NL" dirty="0"/>
              <a:t> semi-</a:t>
            </a:r>
            <a:r>
              <a:rPr lang="nl-NL" dirty="0" err="1"/>
              <a:t>supervised</a:t>
            </a:r>
            <a:r>
              <a:rPr lang="nl-NL" dirty="0"/>
              <a:t> </a:t>
            </a:r>
            <a:r>
              <a:rPr lang="nl-NL" dirty="0" err="1"/>
              <a:t>learning</a:t>
            </a:r>
            <a:r>
              <a:rPr lang="nl-NL" dirty="0"/>
              <a:t> </a:t>
            </a:r>
            <a:r>
              <a:rPr lang="nl-NL" dirty="0" err="1"/>
              <a:t>tasks</a:t>
            </a:r>
            <a:r>
              <a:rPr lang="nl-NL" dirty="0"/>
              <a:t>.</a:t>
            </a:r>
            <a:br>
              <a:rPr lang="nl-NL" dirty="0"/>
            </a:br>
            <a:br>
              <a:rPr lang="nl-NL" dirty="0"/>
            </a:br>
            <a:r>
              <a:rPr lang="nl-NL" dirty="0" err="1"/>
              <a:t>Supervised</a:t>
            </a:r>
            <a:r>
              <a:rPr lang="nl-NL" dirty="0"/>
              <a:t> </a:t>
            </a:r>
            <a:r>
              <a:rPr lang="nl-NL" dirty="0" err="1"/>
              <a:t>learning</a:t>
            </a:r>
            <a:r>
              <a:rPr lang="nl-NL" dirty="0"/>
              <a:t> </a:t>
            </a:r>
            <a:r>
              <a:rPr lang="nl-NL" dirty="0" err="1"/>
              <a:t>tasks</a:t>
            </a:r>
            <a:r>
              <a:rPr lang="nl-NL" dirty="0"/>
              <a:t> </a:t>
            </a:r>
            <a:r>
              <a:rPr lang="nl-NL" dirty="0" err="1"/>
              <a:t>learn</a:t>
            </a:r>
            <a:r>
              <a:rPr lang="nl-NL" dirty="0"/>
              <a:t> </a:t>
            </a:r>
            <a:r>
              <a:rPr lang="nl-NL" dirty="0" err="1"/>
              <a:t>from</a:t>
            </a:r>
            <a:r>
              <a:rPr lang="nl-NL" dirty="0"/>
              <a:t> a </a:t>
            </a:r>
            <a:r>
              <a:rPr lang="nl-NL" dirty="0" err="1"/>
              <a:t>labeled</a:t>
            </a:r>
            <a:r>
              <a:rPr lang="nl-NL" dirty="0"/>
              <a:t> dataset. </a:t>
            </a:r>
            <a:r>
              <a:rPr lang="nl-NL" dirty="0" err="1"/>
              <a:t>They</a:t>
            </a:r>
            <a:r>
              <a:rPr lang="nl-NL" dirty="0"/>
              <a:t> </a:t>
            </a:r>
            <a:r>
              <a:rPr lang="nl-NL" dirty="0" err="1"/>
              <a:t>can</a:t>
            </a:r>
            <a:r>
              <a:rPr lang="nl-NL" dirty="0"/>
              <a:t> </a:t>
            </a:r>
            <a:r>
              <a:rPr lang="nl-NL" dirty="0" err="1"/>
              <a:t>be</a:t>
            </a:r>
            <a:r>
              <a:rPr lang="nl-NL" dirty="0"/>
              <a:t> </a:t>
            </a:r>
            <a:r>
              <a:rPr lang="nl-NL" dirty="0" err="1"/>
              <a:t>further</a:t>
            </a:r>
            <a:r>
              <a:rPr lang="nl-NL" dirty="0"/>
              <a:t> </a:t>
            </a:r>
            <a:r>
              <a:rPr lang="nl-NL" dirty="0" err="1"/>
              <a:t>divided</a:t>
            </a:r>
            <a:r>
              <a:rPr lang="nl-NL" dirty="0"/>
              <a:t> </a:t>
            </a:r>
            <a:r>
              <a:rPr lang="nl-NL" dirty="0" err="1"/>
              <a:t>into</a:t>
            </a:r>
            <a:r>
              <a:rPr lang="nl-NL" dirty="0"/>
              <a:t> </a:t>
            </a:r>
            <a:r>
              <a:rPr lang="nl-NL" dirty="0" err="1"/>
              <a:t>two</a:t>
            </a:r>
            <a:r>
              <a:rPr lang="nl-NL" dirty="0"/>
              <a:t> </a:t>
            </a:r>
            <a:r>
              <a:rPr lang="nl-NL" dirty="0" err="1"/>
              <a:t>subtasks</a:t>
            </a:r>
            <a:r>
              <a:rPr lang="nl-NL" dirty="0"/>
              <a:t>: </a:t>
            </a:r>
            <a:r>
              <a:rPr lang="nl-NL" dirty="0" err="1"/>
              <a:t>regression</a:t>
            </a:r>
            <a:r>
              <a:rPr lang="nl-NL" dirty="0"/>
              <a:t> </a:t>
            </a:r>
            <a:r>
              <a:rPr lang="nl-NL" dirty="0" err="1"/>
              <a:t>and</a:t>
            </a:r>
            <a:r>
              <a:rPr lang="nl-NL" dirty="0"/>
              <a:t> </a:t>
            </a:r>
            <a:r>
              <a:rPr lang="nl-NL" dirty="0" err="1"/>
              <a:t>classification</a:t>
            </a:r>
            <a:r>
              <a:rPr lang="nl-NL" dirty="0"/>
              <a:t>. </a:t>
            </a:r>
            <a:r>
              <a:rPr lang="nl-NL" dirty="0" err="1"/>
              <a:t>While</a:t>
            </a:r>
            <a:r>
              <a:rPr lang="nl-NL" dirty="0"/>
              <a:t> </a:t>
            </a:r>
            <a:r>
              <a:rPr lang="nl-NL" dirty="0" err="1"/>
              <a:t>the</a:t>
            </a:r>
            <a:r>
              <a:rPr lang="nl-NL" dirty="0"/>
              <a:t> </a:t>
            </a:r>
            <a:r>
              <a:rPr lang="nl-NL" dirty="0" err="1"/>
              <a:t>former</a:t>
            </a:r>
            <a:r>
              <a:rPr lang="nl-NL" dirty="0"/>
              <a:t> </a:t>
            </a:r>
            <a:r>
              <a:rPr lang="nl-NL" dirty="0" err="1"/>
              <a:t>tries</a:t>
            </a:r>
            <a:r>
              <a:rPr lang="nl-NL" dirty="0"/>
              <a:t> </a:t>
            </a:r>
            <a:r>
              <a:rPr lang="nl-NL" dirty="0" err="1"/>
              <a:t>to</a:t>
            </a:r>
            <a:r>
              <a:rPr lang="nl-NL" dirty="0"/>
              <a:t> </a:t>
            </a:r>
            <a:r>
              <a:rPr lang="nl-NL" dirty="0" err="1"/>
              <a:t>predict</a:t>
            </a:r>
            <a:r>
              <a:rPr lang="nl-NL" dirty="0"/>
              <a:t> a </a:t>
            </a:r>
            <a:r>
              <a:rPr lang="nl-NL" dirty="0" err="1"/>
              <a:t>continuous</a:t>
            </a:r>
            <a:r>
              <a:rPr lang="nl-NL" dirty="0"/>
              <a:t> </a:t>
            </a:r>
            <a:r>
              <a:rPr lang="nl-NL" dirty="0" err="1"/>
              <a:t>variable</a:t>
            </a:r>
            <a:r>
              <a:rPr lang="nl-NL" dirty="0"/>
              <a:t>, </a:t>
            </a:r>
            <a:r>
              <a:rPr lang="nl-NL" dirty="0" err="1"/>
              <a:t>the</a:t>
            </a:r>
            <a:r>
              <a:rPr lang="nl-NL" dirty="0"/>
              <a:t> </a:t>
            </a:r>
            <a:r>
              <a:rPr lang="nl-NL" dirty="0" err="1"/>
              <a:t>classification</a:t>
            </a:r>
            <a:r>
              <a:rPr lang="nl-NL" dirty="0"/>
              <a:t> </a:t>
            </a:r>
            <a:r>
              <a:rPr lang="nl-NL" dirty="0" err="1"/>
              <a:t>predicts</a:t>
            </a:r>
            <a:r>
              <a:rPr lang="nl-NL" dirty="0"/>
              <a:t> a discrete </a:t>
            </a:r>
            <a:r>
              <a:rPr lang="nl-NL" dirty="0" err="1"/>
              <a:t>variable</a:t>
            </a:r>
            <a:r>
              <a:rPr lang="nl-NL" dirty="0"/>
              <a:t>.</a:t>
            </a:r>
            <a:br>
              <a:rPr lang="nl-NL" dirty="0"/>
            </a:br>
            <a:br>
              <a:rPr lang="nl-NL" dirty="0"/>
            </a:br>
            <a:r>
              <a:rPr lang="nl-NL" dirty="0" err="1"/>
              <a:t>Unsupervised</a:t>
            </a:r>
            <a:r>
              <a:rPr lang="nl-NL" dirty="0"/>
              <a:t> </a:t>
            </a:r>
            <a:r>
              <a:rPr lang="nl-NL" dirty="0" err="1"/>
              <a:t>learning</a:t>
            </a:r>
            <a:r>
              <a:rPr lang="nl-NL" dirty="0"/>
              <a:t> is different, </a:t>
            </a:r>
            <a:r>
              <a:rPr lang="nl-NL" dirty="0" err="1"/>
              <a:t>because</a:t>
            </a:r>
            <a:r>
              <a:rPr lang="nl-NL" dirty="0"/>
              <a:t> </a:t>
            </a:r>
            <a:r>
              <a:rPr lang="nl-NL" dirty="0" err="1"/>
              <a:t>it</a:t>
            </a:r>
            <a:r>
              <a:rPr lang="nl-NL" dirty="0"/>
              <a:t> does </a:t>
            </a:r>
            <a:r>
              <a:rPr lang="nl-NL" dirty="0" err="1"/>
              <a:t>not</a:t>
            </a:r>
            <a:r>
              <a:rPr lang="nl-NL" dirty="0"/>
              <a:t> </a:t>
            </a:r>
            <a:r>
              <a:rPr lang="nl-NL" dirty="0" err="1"/>
              <a:t>include</a:t>
            </a:r>
            <a:r>
              <a:rPr lang="nl-NL" dirty="0"/>
              <a:t> these labels. </a:t>
            </a:r>
            <a:r>
              <a:rPr lang="nl-NL" dirty="0" err="1"/>
              <a:t>This</a:t>
            </a:r>
            <a:r>
              <a:rPr lang="nl-NL" dirty="0"/>
              <a:t> means we </a:t>
            </a:r>
            <a:r>
              <a:rPr lang="nl-NL" dirty="0" err="1"/>
              <a:t>can</a:t>
            </a:r>
            <a:r>
              <a:rPr lang="nl-NL" dirty="0"/>
              <a:t> </a:t>
            </a:r>
            <a:r>
              <a:rPr lang="nl-NL" dirty="0" err="1"/>
              <a:t>only</a:t>
            </a:r>
            <a:r>
              <a:rPr lang="nl-NL" dirty="0"/>
              <a:t> cluster </a:t>
            </a:r>
            <a:r>
              <a:rPr lang="nl-NL" dirty="0" err="1"/>
              <a:t>groups</a:t>
            </a:r>
            <a:r>
              <a:rPr lang="nl-NL" dirty="0"/>
              <a:t> of datapoints </a:t>
            </a:r>
            <a:r>
              <a:rPr lang="nl-NL" dirty="0" err="1"/>
              <a:t>according</a:t>
            </a:r>
            <a:r>
              <a:rPr lang="nl-NL" dirty="0"/>
              <a:t> </a:t>
            </a:r>
            <a:r>
              <a:rPr lang="nl-NL" dirty="0" err="1"/>
              <a:t>to</a:t>
            </a:r>
            <a:r>
              <a:rPr lang="nl-NL" dirty="0"/>
              <a:t> </a:t>
            </a:r>
            <a:r>
              <a:rPr lang="nl-NL" dirty="0" err="1"/>
              <a:t>their</a:t>
            </a:r>
            <a:r>
              <a:rPr lang="nl-NL" dirty="0"/>
              <a:t> </a:t>
            </a:r>
            <a:r>
              <a:rPr lang="nl-NL" dirty="0" err="1"/>
              <a:t>properties</a:t>
            </a:r>
            <a:r>
              <a:rPr lang="nl-NL" dirty="0"/>
              <a:t>. The exact </a:t>
            </a:r>
            <a:r>
              <a:rPr lang="nl-NL" dirty="0" err="1"/>
              <a:t>method</a:t>
            </a:r>
            <a:r>
              <a:rPr lang="nl-NL" dirty="0"/>
              <a:t>, of course, </a:t>
            </a:r>
            <a:r>
              <a:rPr lang="nl-NL" dirty="0" err="1"/>
              <a:t>depends</a:t>
            </a:r>
            <a:r>
              <a:rPr lang="nl-NL" dirty="0"/>
              <a:t> on </a:t>
            </a:r>
            <a:r>
              <a:rPr lang="nl-NL" dirty="0" err="1"/>
              <a:t>the</a:t>
            </a:r>
            <a:r>
              <a:rPr lang="nl-NL" dirty="0"/>
              <a:t> clustering </a:t>
            </a:r>
            <a:r>
              <a:rPr lang="nl-NL" dirty="0" err="1"/>
              <a:t>algorithm</a:t>
            </a:r>
            <a:r>
              <a:rPr lang="nl-NL" dirty="0"/>
              <a:t>.</a:t>
            </a:r>
            <a:br>
              <a:rPr lang="nl-NL" dirty="0"/>
            </a:br>
            <a:br>
              <a:rPr lang="nl-NL" dirty="0"/>
            </a:br>
            <a:r>
              <a:rPr lang="nl-NL" dirty="0" err="1"/>
              <a:t>Reinforcement</a:t>
            </a:r>
            <a:r>
              <a:rPr lang="nl-NL" dirty="0"/>
              <a:t> </a:t>
            </a:r>
            <a:r>
              <a:rPr lang="nl-NL" dirty="0" err="1"/>
              <a:t>learning</a:t>
            </a:r>
            <a:r>
              <a:rPr lang="nl-NL" dirty="0"/>
              <a:t> is </a:t>
            </a:r>
            <a:r>
              <a:rPr lang="nl-NL" dirty="0" err="1"/>
              <a:t>the</a:t>
            </a:r>
            <a:r>
              <a:rPr lang="nl-NL" dirty="0"/>
              <a:t> last type of </a:t>
            </a:r>
            <a:r>
              <a:rPr lang="nl-NL" dirty="0" err="1"/>
              <a:t>learning</a:t>
            </a:r>
            <a:r>
              <a:rPr lang="nl-NL" dirty="0"/>
              <a:t> </a:t>
            </a:r>
            <a:r>
              <a:rPr lang="nl-NL" dirty="0" err="1"/>
              <a:t>and</a:t>
            </a:r>
            <a:r>
              <a:rPr lang="nl-NL" dirty="0"/>
              <a:t> </a:t>
            </a:r>
            <a:r>
              <a:rPr lang="nl-NL" dirty="0" err="1"/>
              <a:t>usually</a:t>
            </a:r>
            <a:r>
              <a:rPr lang="nl-NL" dirty="0"/>
              <a:t> does </a:t>
            </a:r>
            <a:r>
              <a:rPr lang="nl-NL" dirty="0" err="1"/>
              <a:t>not</a:t>
            </a:r>
            <a:r>
              <a:rPr lang="nl-NL" dirty="0"/>
              <a:t> </a:t>
            </a:r>
            <a:r>
              <a:rPr lang="nl-NL" dirty="0" err="1"/>
              <a:t>include</a:t>
            </a:r>
            <a:r>
              <a:rPr lang="nl-NL" dirty="0"/>
              <a:t> a dataset at </a:t>
            </a:r>
            <a:r>
              <a:rPr lang="nl-NL" dirty="0" err="1"/>
              <a:t>all</a:t>
            </a:r>
            <a:r>
              <a:rPr lang="nl-NL" dirty="0"/>
              <a:t>. </a:t>
            </a:r>
            <a:r>
              <a:rPr lang="nl-NL" dirty="0" err="1"/>
              <a:t>This</a:t>
            </a:r>
            <a:r>
              <a:rPr lang="nl-NL" dirty="0"/>
              <a:t> type of </a:t>
            </a:r>
            <a:r>
              <a:rPr lang="nl-NL" dirty="0" err="1"/>
              <a:t>task</a:t>
            </a:r>
            <a:r>
              <a:rPr lang="nl-NL" dirty="0"/>
              <a:t> is </a:t>
            </a:r>
            <a:r>
              <a:rPr lang="nl-NL" dirty="0" err="1"/>
              <a:t>categorized</a:t>
            </a:r>
            <a:r>
              <a:rPr lang="nl-NL" dirty="0"/>
              <a:t> </a:t>
            </a:r>
            <a:r>
              <a:rPr lang="nl-NL" dirty="0" err="1"/>
              <a:t>by</a:t>
            </a:r>
            <a:r>
              <a:rPr lang="nl-NL" dirty="0"/>
              <a:t> </a:t>
            </a:r>
            <a:r>
              <a:rPr lang="nl-NL" dirty="0" err="1"/>
              <a:t>an</a:t>
            </a:r>
            <a:r>
              <a:rPr lang="nl-NL" dirty="0"/>
              <a:t> agent </a:t>
            </a:r>
            <a:r>
              <a:rPr lang="nl-NL" dirty="0" err="1"/>
              <a:t>that</a:t>
            </a:r>
            <a:r>
              <a:rPr lang="nl-NL" dirty="0"/>
              <a:t> acts in </a:t>
            </a:r>
            <a:r>
              <a:rPr lang="nl-NL" dirty="0" err="1"/>
              <a:t>their</a:t>
            </a:r>
            <a:r>
              <a:rPr lang="nl-NL" dirty="0"/>
              <a:t> environment, </a:t>
            </a:r>
            <a:r>
              <a:rPr lang="nl-NL" dirty="0" err="1"/>
              <a:t>based</a:t>
            </a:r>
            <a:r>
              <a:rPr lang="nl-NL" dirty="0"/>
              <a:t> on </a:t>
            </a:r>
            <a:r>
              <a:rPr lang="nl-NL" dirty="0" err="1"/>
              <a:t>some</a:t>
            </a:r>
            <a:r>
              <a:rPr lang="nl-NL" dirty="0"/>
              <a:t> </a:t>
            </a:r>
            <a:r>
              <a:rPr lang="nl-NL" dirty="0" err="1"/>
              <a:t>measure</a:t>
            </a:r>
            <a:r>
              <a:rPr lang="nl-NL" dirty="0"/>
              <a:t> of </a:t>
            </a:r>
            <a:r>
              <a:rPr lang="nl-NL" dirty="0" err="1"/>
              <a:t>utility</a:t>
            </a:r>
            <a:r>
              <a:rPr lang="nl-NL" dirty="0"/>
              <a:t> (</a:t>
            </a:r>
            <a:r>
              <a:rPr lang="nl-NL" dirty="0" err="1"/>
              <a:t>think</a:t>
            </a:r>
            <a:r>
              <a:rPr lang="nl-NL" dirty="0"/>
              <a:t> score, speed, etc.). The agent starts in </a:t>
            </a:r>
            <a:r>
              <a:rPr lang="nl-NL" dirty="0" err="1"/>
              <a:t>an</a:t>
            </a:r>
            <a:r>
              <a:rPr lang="nl-NL" dirty="0"/>
              <a:t> </a:t>
            </a:r>
            <a:r>
              <a:rPr lang="nl-NL" dirty="0" err="1"/>
              <a:t>initial</a:t>
            </a:r>
            <a:r>
              <a:rPr lang="nl-NL" dirty="0"/>
              <a:t> state of </a:t>
            </a:r>
            <a:r>
              <a:rPr lang="nl-NL" dirty="0" err="1"/>
              <a:t>the</a:t>
            </a:r>
            <a:r>
              <a:rPr lang="nl-NL" dirty="0"/>
              <a:t> </a:t>
            </a:r>
            <a:r>
              <a:rPr lang="nl-NL" dirty="0" err="1"/>
              <a:t>world</a:t>
            </a:r>
            <a:r>
              <a:rPr lang="nl-NL" dirty="0"/>
              <a:t> </a:t>
            </a:r>
            <a:r>
              <a:rPr lang="nl-NL" dirty="0" err="1"/>
              <a:t>and</a:t>
            </a:r>
            <a:r>
              <a:rPr lang="nl-NL" dirty="0"/>
              <a:t> </a:t>
            </a:r>
            <a:r>
              <a:rPr lang="nl-NL" dirty="0" err="1"/>
              <a:t>will</a:t>
            </a:r>
            <a:r>
              <a:rPr lang="nl-NL" dirty="0"/>
              <a:t> experiment </a:t>
            </a:r>
            <a:r>
              <a:rPr lang="nl-NL" dirty="0" err="1"/>
              <a:t>to</a:t>
            </a:r>
            <a:r>
              <a:rPr lang="nl-NL" dirty="0"/>
              <a:t> </a:t>
            </a:r>
            <a:r>
              <a:rPr lang="nl-NL" dirty="0" err="1"/>
              <a:t>develop</a:t>
            </a:r>
            <a:r>
              <a:rPr lang="nl-NL" dirty="0"/>
              <a:t> </a:t>
            </a:r>
            <a:r>
              <a:rPr lang="nl-NL" dirty="0" err="1"/>
              <a:t>behaviour</a:t>
            </a:r>
            <a:r>
              <a:rPr lang="nl-NL" dirty="0"/>
              <a:t> </a:t>
            </a:r>
            <a:r>
              <a:rPr lang="nl-NL" dirty="0" err="1"/>
              <a:t>that</a:t>
            </a:r>
            <a:r>
              <a:rPr lang="nl-NL" dirty="0"/>
              <a:t> leads </a:t>
            </a:r>
            <a:r>
              <a:rPr lang="nl-NL" dirty="0" err="1"/>
              <a:t>to</a:t>
            </a:r>
            <a:r>
              <a:rPr lang="nl-NL" dirty="0"/>
              <a:t> </a:t>
            </a:r>
            <a:r>
              <a:rPr lang="nl-NL" dirty="0" err="1"/>
              <a:t>rewards</a:t>
            </a:r>
            <a:r>
              <a:rPr lang="nl-NL" dirty="0"/>
              <a:t>.</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14</a:t>
            </a:fld>
            <a:endParaRPr lang="nl-NL"/>
          </a:p>
        </p:txBody>
      </p:sp>
    </p:spTree>
    <p:extLst>
      <p:ext uri="{BB962C8B-B14F-4D97-AF65-F5344CB8AC3E}">
        <p14:creationId xmlns:p14="http://schemas.microsoft.com/office/powerpoint/2010/main" val="2934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Regression</a:t>
            </a:r>
            <a:r>
              <a:rPr lang="nl-NL" dirty="0"/>
              <a:t> is </a:t>
            </a:r>
            <a:r>
              <a:rPr lang="nl-NL" dirty="0" err="1"/>
              <a:t>the</a:t>
            </a:r>
            <a:r>
              <a:rPr lang="nl-NL" dirty="0"/>
              <a:t> </a:t>
            </a:r>
            <a:r>
              <a:rPr lang="nl-NL" dirty="0" err="1"/>
              <a:t>prediction</a:t>
            </a:r>
            <a:r>
              <a:rPr lang="nl-NL" dirty="0"/>
              <a:t> of a </a:t>
            </a:r>
            <a:r>
              <a:rPr lang="nl-NL" dirty="0" err="1"/>
              <a:t>continuous</a:t>
            </a:r>
            <a:r>
              <a:rPr lang="nl-NL" dirty="0"/>
              <a:t> </a:t>
            </a:r>
            <a:r>
              <a:rPr lang="nl-NL" dirty="0" err="1"/>
              <a:t>variable</a:t>
            </a:r>
            <a:r>
              <a:rPr lang="nl-NL" dirty="0"/>
              <a:t>, </a:t>
            </a:r>
            <a:r>
              <a:rPr lang="nl-NL" dirty="0" err="1"/>
              <a:t>so</a:t>
            </a:r>
            <a:r>
              <a:rPr lang="nl-NL" dirty="0"/>
              <a:t> we are </a:t>
            </a:r>
            <a:r>
              <a:rPr lang="nl-NL" dirty="0" err="1"/>
              <a:t>not</a:t>
            </a:r>
            <a:r>
              <a:rPr lang="nl-NL" dirty="0"/>
              <a:t> </a:t>
            </a:r>
            <a:r>
              <a:rPr lang="nl-NL" dirty="0" err="1"/>
              <a:t>limited</a:t>
            </a:r>
            <a:r>
              <a:rPr lang="nl-NL" dirty="0"/>
              <a:t> </a:t>
            </a:r>
            <a:r>
              <a:rPr lang="nl-NL" dirty="0" err="1"/>
              <a:t>to</a:t>
            </a:r>
            <a:r>
              <a:rPr lang="nl-NL" dirty="0"/>
              <a:t> </a:t>
            </a:r>
            <a:r>
              <a:rPr lang="nl-NL" dirty="0" err="1"/>
              <a:t>specific</a:t>
            </a:r>
            <a:r>
              <a:rPr lang="nl-NL" dirty="0"/>
              <a:t> </a:t>
            </a:r>
            <a:r>
              <a:rPr lang="nl-NL" dirty="0" err="1"/>
              <a:t>outputs</a:t>
            </a:r>
            <a:r>
              <a:rPr lang="nl-NL" dirty="0"/>
              <a:t>. A few </a:t>
            </a:r>
            <a:r>
              <a:rPr lang="nl-NL" dirty="0" err="1"/>
              <a:t>popular</a:t>
            </a:r>
            <a:r>
              <a:rPr lang="nl-NL" dirty="0"/>
              <a:t> </a:t>
            </a:r>
            <a:r>
              <a:rPr lang="nl-NL" dirty="0" err="1"/>
              <a:t>methods</a:t>
            </a:r>
            <a:r>
              <a:rPr lang="nl-NL" dirty="0"/>
              <a:t> </a:t>
            </a:r>
            <a:r>
              <a:rPr lang="nl-NL" dirty="0" err="1"/>
              <a:t>include</a:t>
            </a:r>
            <a:r>
              <a:rPr lang="nl-NL" dirty="0"/>
              <a:t> </a:t>
            </a:r>
            <a:r>
              <a:rPr lang="nl-NL" dirty="0" err="1"/>
              <a:t>Linear</a:t>
            </a:r>
            <a:r>
              <a:rPr lang="nl-NL" dirty="0"/>
              <a:t> </a:t>
            </a:r>
            <a:r>
              <a:rPr lang="nl-NL" dirty="0" err="1"/>
              <a:t>Regression</a:t>
            </a:r>
            <a:r>
              <a:rPr lang="nl-NL" dirty="0"/>
              <a:t>, Support Vector </a:t>
            </a:r>
            <a:r>
              <a:rPr lang="nl-NL" dirty="0" err="1"/>
              <a:t>Regression</a:t>
            </a:r>
            <a:r>
              <a:rPr lang="nl-NL" dirty="0"/>
              <a:t>, </a:t>
            </a:r>
            <a:r>
              <a:rPr lang="nl-NL" dirty="0" err="1"/>
              <a:t>Gaussian</a:t>
            </a:r>
            <a:r>
              <a:rPr lang="nl-NL" dirty="0"/>
              <a:t> </a:t>
            </a:r>
            <a:r>
              <a:rPr lang="nl-NL" dirty="0" err="1"/>
              <a:t>Process</a:t>
            </a:r>
            <a:r>
              <a:rPr lang="nl-NL" dirty="0"/>
              <a:t> </a:t>
            </a:r>
            <a:r>
              <a:rPr lang="nl-NL" dirty="0" err="1"/>
              <a:t>Regression</a:t>
            </a:r>
            <a:r>
              <a:rPr lang="nl-NL" dirty="0"/>
              <a:t> </a:t>
            </a:r>
            <a:r>
              <a:rPr lang="nl-NL" dirty="0" err="1"/>
              <a:t>and</a:t>
            </a:r>
            <a:r>
              <a:rPr lang="nl-NL" dirty="0"/>
              <a:t> K-</a:t>
            </a:r>
            <a:r>
              <a:rPr lang="nl-NL" dirty="0" err="1"/>
              <a:t>nearest</a:t>
            </a:r>
            <a:r>
              <a:rPr lang="nl-NL" dirty="0"/>
              <a:t> </a:t>
            </a:r>
            <a:r>
              <a:rPr lang="nl-NL" dirty="0" err="1"/>
              <a:t>neighbour</a:t>
            </a:r>
            <a:r>
              <a:rPr lang="nl-NL" dirty="0"/>
              <a:t>. </a:t>
            </a:r>
            <a:r>
              <a:rPr lang="nl-NL" dirty="0" err="1"/>
              <a:t>Decision</a:t>
            </a:r>
            <a:r>
              <a:rPr lang="nl-NL" dirty="0"/>
              <a:t> trees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a:t>
            </a:r>
            <a:r>
              <a:rPr lang="nl-NL" dirty="0" err="1"/>
              <a:t>predict</a:t>
            </a:r>
            <a:r>
              <a:rPr lang="nl-NL" dirty="0"/>
              <a:t> </a:t>
            </a:r>
            <a:r>
              <a:rPr lang="nl-NL" dirty="0" err="1"/>
              <a:t>values</a:t>
            </a:r>
            <a:r>
              <a:rPr lang="nl-NL" dirty="0"/>
              <a:t>, but </a:t>
            </a:r>
            <a:r>
              <a:rPr lang="nl-NL" dirty="0" err="1"/>
              <a:t>will</a:t>
            </a:r>
            <a:r>
              <a:rPr lang="nl-NL" dirty="0"/>
              <a:t> </a:t>
            </a:r>
            <a:r>
              <a:rPr lang="nl-NL" dirty="0" err="1"/>
              <a:t>contain</a:t>
            </a:r>
            <a:r>
              <a:rPr lang="nl-NL" dirty="0"/>
              <a:t> a </a:t>
            </a:r>
            <a:r>
              <a:rPr lang="nl-NL" dirty="0" err="1"/>
              <a:t>finite</a:t>
            </a:r>
            <a:r>
              <a:rPr lang="nl-NL" dirty="0"/>
              <a:t> </a:t>
            </a:r>
            <a:r>
              <a:rPr lang="nl-NL" dirty="0" err="1"/>
              <a:t>amount</a:t>
            </a:r>
            <a:r>
              <a:rPr lang="nl-NL" dirty="0"/>
              <a:t> of </a:t>
            </a:r>
            <a:r>
              <a:rPr lang="nl-NL" dirty="0" err="1"/>
              <a:t>leaves</a:t>
            </a:r>
            <a:r>
              <a:rPr lang="nl-NL" dirty="0"/>
              <a:t> (</a:t>
            </a:r>
            <a:r>
              <a:rPr lang="nl-NL" dirty="0" err="1"/>
              <a:t>and</a:t>
            </a:r>
            <a:r>
              <a:rPr lang="nl-NL" dirty="0"/>
              <a:t> </a:t>
            </a:r>
            <a:r>
              <a:rPr lang="nl-NL" dirty="0" err="1"/>
              <a:t>therefore</a:t>
            </a:r>
            <a:r>
              <a:rPr lang="nl-NL" dirty="0"/>
              <a:t> </a:t>
            </a:r>
            <a:r>
              <a:rPr lang="nl-NL" dirty="0" err="1"/>
              <a:t>values</a:t>
            </a:r>
            <a:r>
              <a:rPr lang="nl-NL" dirty="0"/>
              <a:t>). We </a:t>
            </a:r>
            <a:r>
              <a:rPr lang="nl-NL" dirty="0" err="1"/>
              <a:t>can</a:t>
            </a:r>
            <a:r>
              <a:rPr lang="nl-NL" dirty="0"/>
              <a:t> </a:t>
            </a:r>
            <a:r>
              <a:rPr lang="nl-NL" dirty="0" err="1"/>
              <a:t>also</a:t>
            </a:r>
            <a:r>
              <a:rPr lang="nl-NL" dirty="0"/>
              <a:t> </a:t>
            </a:r>
            <a:r>
              <a:rPr lang="nl-NL" dirty="0" err="1"/>
              <a:t>use</a:t>
            </a:r>
            <a:r>
              <a:rPr lang="nl-NL" dirty="0"/>
              <a:t> ensemble </a:t>
            </a:r>
            <a:r>
              <a:rPr lang="nl-NL" dirty="0" err="1"/>
              <a:t>methods</a:t>
            </a:r>
            <a:r>
              <a:rPr lang="nl-NL" dirty="0"/>
              <a:t> </a:t>
            </a:r>
            <a:r>
              <a:rPr lang="nl-NL" dirty="0" err="1"/>
              <a:t>to</a:t>
            </a:r>
            <a:r>
              <a:rPr lang="nl-NL" dirty="0"/>
              <a:t> combine multiple </a:t>
            </a:r>
            <a:r>
              <a:rPr lang="nl-NL" dirty="0" err="1"/>
              <a:t>regression</a:t>
            </a:r>
            <a:r>
              <a:rPr lang="nl-NL" dirty="0"/>
              <a:t> </a:t>
            </a:r>
            <a:r>
              <a:rPr lang="nl-NL" dirty="0" err="1"/>
              <a:t>models</a:t>
            </a:r>
            <a:r>
              <a:rPr lang="nl-NL" dirty="0"/>
              <a:t>.</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15</a:t>
            </a:fld>
            <a:endParaRPr lang="nl-NL"/>
          </a:p>
        </p:txBody>
      </p:sp>
    </p:spTree>
    <p:extLst>
      <p:ext uri="{BB962C8B-B14F-4D97-AF65-F5344CB8AC3E}">
        <p14:creationId xmlns:p14="http://schemas.microsoft.com/office/powerpoint/2010/main" val="50463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Classification</a:t>
            </a:r>
            <a:r>
              <a:rPr lang="nl-NL" dirty="0"/>
              <a:t> is </a:t>
            </a:r>
            <a:r>
              <a:rPr lang="nl-NL" dirty="0" err="1"/>
              <a:t>the</a:t>
            </a:r>
            <a:r>
              <a:rPr lang="nl-NL" dirty="0"/>
              <a:t> </a:t>
            </a:r>
            <a:r>
              <a:rPr lang="nl-NL" dirty="0" err="1"/>
              <a:t>task</a:t>
            </a:r>
            <a:r>
              <a:rPr lang="nl-NL" dirty="0"/>
              <a:t> of </a:t>
            </a:r>
            <a:r>
              <a:rPr lang="nl-NL" dirty="0" err="1"/>
              <a:t>predicting</a:t>
            </a:r>
            <a:r>
              <a:rPr lang="nl-NL" dirty="0"/>
              <a:t> a </a:t>
            </a:r>
            <a:r>
              <a:rPr lang="nl-NL" dirty="0" err="1"/>
              <a:t>category</a:t>
            </a:r>
            <a:r>
              <a:rPr lang="nl-NL" dirty="0"/>
              <a:t>, or class. </a:t>
            </a:r>
            <a:r>
              <a:rPr lang="nl-NL" dirty="0" err="1"/>
              <a:t>This</a:t>
            </a:r>
            <a:r>
              <a:rPr lang="nl-NL" dirty="0"/>
              <a:t> means </a:t>
            </a:r>
            <a:r>
              <a:rPr lang="nl-NL" dirty="0" err="1"/>
              <a:t>our</a:t>
            </a:r>
            <a:r>
              <a:rPr lang="nl-NL" dirty="0"/>
              <a:t> output options are </a:t>
            </a:r>
            <a:r>
              <a:rPr lang="nl-NL" dirty="0" err="1"/>
              <a:t>limited</a:t>
            </a:r>
            <a:r>
              <a:rPr lang="nl-NL" dirty="0"/>
              <a:t>. A few </a:t>
            </a:r>
            <a:r>
              <a:rPr lang="nl-NL" dirty="0" err="1"/>
              <a:t>popular</a:t>
            </a:r>
            <a:r>
              <a:rPr lang="nl-NL" dirty="0"/>
              <a:t> </a:t>
            </a:r>
            <a:r>
              <a:rPr lang="nl-NL" dirty="0" err="1"/>
              <a:t>choices</a:t>
            </a:r>
            <a:r>
              <a:rPr lang="nl-NL" dirty="0"/>
              <a:t> </a:t>
            </a:r>
            <a:r>
              <a:rPr lang="nl-NL" dirty="0" err="1"/>
              <a:t>include</a:t>
            </a:r>
            <a:r>
              <a:rPr lang="nl-NL" dirty="0"/>
              <a:t> </a:t>
            </a:r>
            <a:r>
              <a:rPr lang="nl-NL" dirty="0" err="1"/>
              <a:t>Logistic</a:t>
            </a:r>
            <a:r>
              <a:rPr lang="nl-NL" dirty="0"/>
              <a:t> </a:t>
            </a:r>
            <a:r>
              <a:rPr lang="nl-NL" dirty="0" err="1"/>
              <a:t>Regression</a:t>
            </a:r>
            <a:r>
              <a:rPr lang="nl-NL" dirty="0"/>
              <a:t>, Support Vector Machines (Support Vector </a:t>
            </a:r>
            <a:r>
              <a:rPr lang="nl-NL" dirty="0" err="1"/>
              <a:t>Regression’s</a:t>
            </a:r>
            <a:r>
              <a:rPr lang="nl-NL" dirty="0"/>
              <a:t> counterpart), </a:t>
            </a:r>
            <a:r>
              <a:rPr lang="nl-NL" dirty="0" err="1"/>
              <a:t>Naive</a:t>
            </a:r>
            <a:r>
              <a:rPr lang="nl-NL" dirty="0"/>
              <a:t> Bayes, K-</a:t>
            </a:r>
            <a:r>
              <a:rPr lang="nl-NL" dirty="0" err="1"/>
              <a:t>Nearest</a:t>
            </a:r>
            <a:r>
              <a:rPr lang="nl-NL" dirty="0"/>
              <a:t> </a:t>
            </a:r>
            <a:r>
              <a:rPr lang="nl-NL" dirty="0" err="1"/>
              <a:t>Neighbour</a:t>
            </a:r>
            <a:r>
              <a:rPr lang="nl-NL" dirty="0"/>
              <a:t> </a:t>
            </a:r>
            <a:r>
              <a:rPr lang="nl-NL" dirty="0" err="1"/>
              <a:t>and</a:t>
            </a:r>
            <a:r>
              <a:rPr lang="nl-NL" dirty="0"/>
              <a:t> </a:t>
            </a:r>
            <a:r>
              <a:rPr lang="nl-NL" dirty="0" err="1"/>
              <a:t>Neural</a:t>
            </a:r>
            <a:r>
              <a:rPr lang="nl-NL" dirty="0"/>
              <a:t> Networks. We </a:t>
            </a:r>
            <a:r>
              <a:rPr lang="nl-NL" dirty="0" err="1"/>
              <a:t>can</a:t>
            </a:r>
            <a:r>
              <a:rPr lang="nl-NL" dirty="0"/>
              <a:t> </a:t>
            </a:r>
            <a:r>
              <a:rPr lang="nl-NL" dirty="0" err="1"/>
              <a:t>also</a:t>
            </a:r>
            <a:r>
              <a:rPr lang="nl-NL" dirty="0"/>
              <a:t> combine multiple </a:t>
            </a:r>
            <a:r>
              <a:rPr lang="nl-NL" dirty="0" err="1"/>
              <a:t>methods</a:t>
            </a:r>
            <a:r>
              <a:rPr lang="nl-NL" dirty="0"/>
              <a:t> </a:t>
            </a:r>
            <a:r>
              <a:rPr lang="nl-NL" dirty="0" err="1"/>
              <a:t>to</a:t>
            </a:r>
            <a:r>
              <a:rPr lang="nl-NL" dirty="0"/>
              <a:t> </a:t>
            </a:r>
            <a:r>
              <a:rPr lang="nl-NL" dirty="0" err="1"/>
              <a:t>optimize</a:t>
            </a:r>
            <a:r>
              <a:rPr lang="nl-NL" dirty="0"/>
              <a:t> </a:t>
            </a:r>
            <a:r>
              <a:rPr lang="nl-NL" dirty="0" err="1"/>
              <a:t>our</a:t>
            </a:r>
            <a:r>
              <a:rPr lang="nl-NL" dirty="0"/>
              <a:t> machine </a:t>
            </a:r>
            <a:r>
              <a:rPr lang="nl-NL" dirty="0" err="1"/>
              <a:t>learning</a:t>
            </a:r>
            <a:r>
              <a:rPr lang="nl-NL" dirty="0"/>
              <a:t> system.</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16</a:t>
            </a:fld>
            <a:endParaRPr lang="nl-NL"/>
          </a:p>
        </p:txBody>
      </p:sp>
    </p:spTree>
    <p:extLst>
      <p:ext uri="{BB962C8B-B14F-4D97-AF65-F5344CB8AC3E}">
        <p14:creationId xmlns:p14="http://schemas.microsoft.com/office/powerpoint/2010/main" val="121087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Finally</a:t>
            </a:r>
            <a:r>
              <a:rPr lang="nl-NL" dirty="0"/>
              <a:t> we have a few different clustering </a:t>
            </a:r>
            <a:r>
              <a:rPr lang="nl-NL" dirty="0" err="1"/>
              <a:t>methods</a:t>
            </a:r>
            <a:r>
              <a:rPr lang="nl-NL" dirty="0"/>
              <a:t>, </a:t>
            </a:r>
            <a:r>
              <a:rPr lang="nl-NL" dirty="0" err="1"/>
              <a:t>based</a:t>
            </a:r>
            <a:r>
              <a:rPr lang="nl-NL" dirty="0"/>
              <a:t> on different </a:t>
            </a:r>
            <a:r>
              <a:rPr lang="nl-NL" dirty="0" err="1"/>
              <a:t>similarity</a:t>
            </a:r>
            <a:r>
              <a:rPr lang="nl-NL" dirty="0"/>
              <a:t> </a:t>
            </a:r>
            <a:r>
              <a:rPr lang="nl-NL" dirty="0" err="1"/>
              <a:t>measures</a:t>
            </a:r>
            <a:r>
              <a:rPr lang="nl-NL" dirty="0"/>
              <a:t> </a:t>
            </a:r>
            <a:r>
              <a:rPr lang="nl-NL" dirty="0" err="1"/>
              <a:t>between</a:t>
            </a:r>
            <a:r>
              <a:rPr lang="nl-NL" dirty="0"/>
              <a:t> data points.</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17</a:t>
            </a:fld>
            <a:endParaRPr lang="nl-NL"/>
          </a:p>
        </p:txBody>
      </p:sp>
    </p:spTree>
    <p:extLst>
      <p:ext uri="{BB962C8B-B14F-4D97-AF65-F5344CB8AC3E}">
        <p14:creationId xmlns:p14="http://schemas.microsoft.com/office/powerpoint/2010/main" val="3885847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The </a:t>
            </a:r>
            <a:r>
              <a:rPr lang="nl-NL" dirty="0" err="1"/>
              <a:t>neural</a:t>
            </a:r>
            <a:r>
              <a:rPr lang="nl-NL" dirty="0"/>
              <a:t> </a:t>
            </a:r>
            <a:r>
              <a:rPr lang="nl-NL" dirty="0" err="1"/>
              <a:t>networks</a:t>
            </a:r>
            <a:r>
              <a:rPr lang="nl-NL" dirty="0"/>
              <a:t>, as </a:t>
            </a:r>
            <a:r>
              <a:rPr lang="nl-NL" dirty="0" err="1"/>
              <a:t>you</a:t>
            </a:r>
            <a:r>
              <a:rPr lang="nl-NL" dirty="0"/>
              <a:t> </a:t>
            </a:r>
            <a:r>
              <a:rPr lang="nl-NL" dirty="0" err="1"/>
              <a:t>see</a:t>
            </a:r>
            <a:r>
              <a:rPr lang="nl-NL" dirty="0"/>
              <a:t>, are a </a:t>
            </a:r>
            <a:r>
              <a:rPr lang="nl-NL" dirty="0" err="1"/>
              <a:t>possibility</a:t>
            </a:r>
            <a:r>
              <a:rPr lang="nl-NL" dirty="0"/>
              <a:t> </a:t>
            </a:r>
            <a:r>
              <a:rPr lang="nl-NL" dirty="0" err="1"/>
              <a:t>for</a:t>
            </a:r>
            <a:r>
              <a:rPr lang="nl-NL" dirty="0"/>
              <a:t> </a:t>
            </a:r>
            <a:r>
              <a:rPr lang="nl-NL" dirty="0" err="1"/>
              <a:t>many</a:t>
            </a:r>
            <a:r>
              <a:rPr lang="nl-NL" dirty="0"/>
              <a:t> different types of machine </a:t>
            </a:r>
            <a:r>
              <a:rPr lang="nl-NL" dirty="0" err="1"/>
              <a:t>learning</a:t>
            </a:r>
            <a:r>
              <a:rPr lang="nl-NL" dirty="0"/>
              <a:t> programs. We </a:t>
            </a:r>
            <a:r>
              <a:rPr lang="nl-NL" dirty="0" err="1"/>
              <a:t>will</a:t>
            </a:r>
            <a:r>
              <a:rPr lang="nl-NL" dirty="0"/>
              <a:t> </a:t>
            </a:r>
            <a:r>
              <a:rPr lang="nl-NL" dirty="0" err="1"/>
              <a:t>learn</a:t>
            </a:r>
            <a:r>
              <a:rPr lang="nl-NL" dirty="0"/>
              <a:t> more </a:t>
            </a:r>
            <a:r>
              <a:rPr lang="nl-NL" dirty="0" err="1"/>
              <a:t>about</a:t>
            </a:r>
            <a:r>
              <a:rPr lang="nl-NL" dirty="0"/>
              <a:t> </a:t>
            </a:r>
            <a:r>
              <a:rPr lang="nl-NL" dirty="0" err="1"/>
              <a:t>them</a:t>
            </a:r>
            <a:r>
              <a:rPr lang="nl-NL" dirty="0"/>
              <a:t> in </a:t>
            </a:r>
            <a:r>
              <a:rPr lang="nl-NL" dirty="0" err="1"/>
              <a:t>the</a:t>
            </a:r>
            <a:r>
              <a:rPr lang="nl-NL" dirty="0"/>
              <a:t> rest of </a:t>
            </a:r>
            <a:r>
              <a:rPr lang="nl-NL" dirty="0" err="1"/>
              <a:t>the</a:t>
            </a:r>
            <a:r>
              <a:rPr lang="nl-NL" dirty="0"/>
              <a:t> course.</a:t>
            </a:r>
            <a:endParaRPr lang="en-NL" dirty="0"/>
          </a:p>
        </p:txBody>
      </p:sp>
      <p:sp>
        <p:nvSpPr>
          <p:cNvPr id="4" name="Slide Number Placeholder 3"/>
          <p:cNvSpPr>
            <a:spLocks noGrp="1"/>
          </p:cNvSpPr>
          <p:nvPr>
            <p:ph type="sldNum" sz="quarter" idx="5"/>
          </p:nvPr>
        </p:nvSpPr>
        <p:spPr/>
        <p:txBody>
          <a:bodyPr/>
          <a:lstStyle/>
          <a:p>
            <a:fld id="{B8C0F69F-1B94-5545-AB74-99CABF8C4086}" type="slidenum">
              <a:rPr lang="nl-NL" smtClean="0"/>
              <a:t>18</a:t>
            </a:fld>
            <a:endParaRPr lang="nl-NL"/>
          </a:p>
        </p:txBody>
      </p:sp>
    </p:spTree>
    <p:extLst>
      <p:ext uri="{BB962C8B-B14F-4D97-AF65-F5344CB8AC3E}">
        <p14:creationId xmlns:p14="http://schemas.microsoft.com/office/powerpoint/2010/main" val="117949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19</a:t>
            </a:fld>
            <a:endParaRPr lang="nl-NL"/>
          </a:p>
        </p:txBody>
      </p:sp>
    </p:spTree>
    <p:extLst>
      <p:ext uri="{BB962C8B-B14F-4D97-AF65-F5344CB8AC3E}">
        <p14:creationId xmlns:p14="http://schemas.microsoft.com/office/powerpoint/2010/main" val="383197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20</a:t>
            </a:fld>
            <a:endParaRPr lang="nl-NL"/>
          </a:p>
        </p:txBody>
      </p:sp>
    </p:spTree>
    <p:extLst>
      <p:ext uri="{BB962C8B-B14F-4D97-AF65-F5344CB8AC3E}">
        <p14:creationId xmlns:p14="http://schemas.microsoft.com/office/powerpoint/2010/main" val="3936203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https://medium.com/mlearning-ai/computational-complexity-of-machine-learning-algorithms-16e7ffcafa7d</a:t>
            </a:r>
          </a:p>
          <a:p>
            <a:r>
              <a:rPr lang="nl-NL" dirty="0"/>
              <a:t>https://www.bigocheatsheet.com</a:t>
            </a:r>
          </a:p>
          <a:p>
            <a:endParaRPr lang="nl-NL" dirty="0"/>
          </a:p>
          <a:p>
            <a:r>
              <a:rPr lang="nl-NL" b="1" dirty="0"/>
              <a:t>BIG O NOTATION	EXAMPLE ALGORITHM</a:t>
            </a:r>
          </a:p>
          <a:p>
            <a:r>
              <a:rPr lang="nl-NL" sz="1200" kern="1200" dirty="0">
                <a:solidFill>
                  <a:schemeClr val="tx1"/>
                </a:solidFill>
                <a:effectLst/>
                <a:latin typeface="+mn-lt"/>
                <a:ea typeface="+mn-ea"/>
                <a:cs typeface="+mn-cs"/>
              </a:rPr>
              <a:t>O(log n)		</a:t>
            </a:r>
            <a:r>
              <a:rPr lang="nl-NL" sz="1200" kern="1200" dirty="0" err="1">
                <a:solidFill>
                  <a:schemeClr val="tx1"/>
                </a:solidFill>
                <a:effectLst/>
                <a:latin typeface="+mn-lt"/>
                <a:ea typeface="+mn-ea"/>
                <a:cs typeface="+mn-cs"/>
              </a:rPr>
              <a:t>Binary</a:t>
            </a:r>
            <a:r>
              <a:rPr lang="nl-NL" sz="1200" kern="1200" dirty="0">
                <a:solidFill>
                  <a:schemeClr val="tx1"/>
                </a:solidFill>
                <a:effectLst/>
                <a:latin typeface="+mn-lt"/>
                <a:ea typeface="+mn-ea"/>
                <a:cs typeface="+mn-cs"/>
              </a:rPr>
              <a:t> search</a:t>
            </a:r>
          </a:p>
          <a:p>
            <a:r>
              <a:rPr lang="nl-NL" sz="1200" kern="1200" dirty="0">
                <a:solidFill>
                  <a:schemeClr val="tx1"/>
                </a:solidFill>
                <a:effectLst/>
                <a:latin typeface="+mn-lt"/>
                <a:ea typeface="+mn-ea"/>
                <a:cs typeface="+mn-cs"/>
              </a:rPr>
              <a:t>O(n)		Simple search</a:t>
            </a:r>
          </a:p>
          <a:p>
            <a:r>
              <a:rPr lang="nl-NL" sz="1200" kern="1200" dirty="0">
                <a:solidFill>
                  <a:schemeClr val="tx1"/>
                </a:solidFill>
                <a:effectLst/>
                <a:latin typeface="+mn-lt"/>
                <a:ea typeface="+mn-ea"/>
                <a:cs typeface="+mn-cs"/>
              </a:rPr>
              <a:t>O(n * log n)		</a:t>
            </a:r>
            <a:r>
              <a:rPr lang="nl-NL" sz="1200" kern="1200" dirty="0" err="1">
                <a:solidFill>
                  <a:schemeClr val="tx1"/>
                </a:solidFill>
                <a:effectLst/>
                <a:latin typeface="+mn-lt"/>
                <a:ea typeface="+mn-ea"/>
                <a:cs typeface="+mn-cs"/>
              </a:rPr>
              <a:t>Quicksort</a:t>
            </a: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O(n2)		</a:t>
            </a:r>
            <a:r>
              <a:rPr lang="nl-NL" sz="1200" kern="1200" dirty="0" err="1">
                <a:solidFill>
                  <a:schemeClr val="tx1"/>
                </a:solidFill>
                <a:effectLst/>
                <a:latin typeface="+mn-lt"/>
                <a:ea typeface="+mn-ea"/>
                <a:cs typeface="+mn-cs"/>
              </a:rPr>
              <a:t>Selection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sort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Tower</a:t>
            </a:r>
            <a:r>
              <a:rPr lang="nl-NL" sz="1200" kern="1200" dirty="0">
                <a:solidFill>
                  <a:schemeClr val="tx1"/>
                </a:solidFill>
                <a:effectLst/>
                <a:latin typeface="+mn-lt"/>
                <a:ea typeface="+mn-ea"/>
                <a:cs typeface="+mn-cs"/>
              </a:rPr>
              <a:t> of Hanoi</a:t>
            </a:r>
          </a:p>
          <a:p>
            <a:r>
              <a:rPr lang="nl-NL" sz="1200" kern="1200" dirty="0">
                <a:solidFill>
                  <a:schemeClr val="tx1"/>
                </a:solidFill>
                <a:effectLst/>
                <a:latin typeface="+mn-lt"/>
                <a:ea typeface="+mn-ea"/>
                <a:cs typeface="+mn-cs"/>
              </a:rPr>
              <a:t>O(n!)		</a:t>
            </a:r>
            <a:r>
              <a:rPr lang="nl-NL" sz="1200" kern="1200" dirty="0" err="1">
                <a:solidFill>
                  <a:schemeClr val="tx1"/>
                </a:solidFill>
                <a:effectLst/>
                <a:latin typeface="+mn-lt"/>
                <a:ea typeface="+mn-ea"/>
                <a:cs typeface="+mn-cs"/>
              </a:rPr>
              <a:t>Traveling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salesperson</a:t>
            </a:r>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21</a:t>
            </a:fld>
            <a:endParaRPr lang="nl-NL"/>
          </a:p>
        </p:txBody>
      </p:sp>
    </p:spTree>
    <p:extLst>
      <p:ext uri="{BB962C8B-B14F-4D97-AF65-F5344CB8AC3E}">
        <p14:creationId xmlns:p14="http://schemas.microsoft.com/office/powerpoint/2010/main" val="1377248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 more </a:t>
            </a:r>
            <a:r>
              <a:rPr lang="nl-NL" dirty="0" err="1"/>
              <a:t>widely</a:t>
            </a:r>
            <a:r>
              <a:rPr lang="nl-NL" dirty="0"/>
              <a:t> </a:t>
            </a:r>
            <a:r>
              <a:rPr lang="nl-NL" dirty="0" err="1"/>
              <a:t>used</a:t>
            </a:r>
            <a:r>
              <a:rPr lang="nl-NL" dirty="0"/>
              <a:t> option </a:t>
            </a:r>
            <a:r>
              <a:rPr lang="nl-NL" dirty="0" err="1"/>
              <a:t>for</a:t>
            </a:r>
            <a:r>
              <a:rPr lang="nl-NL" dirty="0"/>
              <a:t> </a:t>
            </a:r>
            <a:r>
              <a:rPr lang="nl-NL" dirty="0" err="1"/>
              <a:t>encoding</a:t>
            </a:r>
            <a:r>
              <a:rPr lang="nl-NL" dirty="0"/>
              <a:t> </a:t>
            </a:r>
            <a:r>
              <a:rPr lang="nl-NL" dirty="0" err="1"/>
              <a:t>categorical</a:t>
            </a:r>
            <a:r>
              <a:rPr lang="nl-NL" dirty="0"/>
              <a:t> variables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28</a:t>
            </a:fld>
            <a:endParaRPr lang="nl-NL"/>
          </a:p>
        </p:txBody>
      </p:sp>
    </p:spTree>
    <p:extLst>
      <p:ext uri="{BB962C8B-B14F-4D97-AF65-F5344CB8AC3E}">
        <p14:creationId xmlns:p14="http://schemas.microsoft.com/office/powerpoint/2010/main" val="23348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a:t>4</a:t>
            </a:fld>
            <a:endParaRPr lang="nl-NL"/>
          </a:p>
        </p:txBody>
      </p:sp>
    </p:spTree>
    <p:extLst>
      <p:ext uri="{BB962C8B-B14F-4D97-AF65-F5344CB8AC3E}">
        <p14:creationId xmlns:p14="http://schemas.microsoft.com/office/powerpoint/2010/main" val="357439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Nederlands: centrummaten, spreidingsmaten en scheefheid van de verdeling</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29</a:t>
            </a:fld>
            <a:endParaRPr lang="nl-NL"/>
          </a:p>
        </p:txBody>
      </p:sp>
    </p:spTree>
    <p:extLst>
      <p:ext uri="{BB962C8B-B14F-4D97-AF65-F5344CB8AC3E}">
        <p14:creationId xmlns:p14="http://schemas.microsoft.com/office/powerpoint/2010/main" val="134499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https://towardsdatascience.com/6-ways-to-test-for-a-normal-distribution-which-one-to-use-9dcf47d8fa93</a:t>
            </a:r>
          </a:p>
        </p:txBody>
      </p:sp>
      <p:sp>
        <p:nvSpPr>
          <p:cNvPr id="4" name="Tijdelijke aanduiding voor dianummer 3"/>
          <p:cNvSpPr>
            <a:spLocks noGrp="1"/>
          </p:cNvSpPr>
          <p:nvPr>
            <p:ph type="sldNum" sz="quarter" idx="5"/>
          </p:nvPr>
        </p:nvSpPr>
        <p:spPr/>
        <p:txBody>
          <a:bodyPr/>
          <a:lstStyle/>
          <a:p>
            <a:fld id="{BC8A0E22-2BE4-3F4E-AAA3-8C994B9FE1BA}" type="slidenum">
              <a:rPr lang="nl-NL"/>
              <a:t>30</a:t>
            </a:fld>
            <a:endParaRPr lang="nl-NL"/>
          </a:p>
        </p:txBody>
      </p:sp>
    </p:spTree>
    <p:extLst>
      <p:ext uri="{BB962C8B-B14F-4D97-AF65-F5344CB8AC3E}">
        <p14:creationId xmlns:p14="http://schemas.microsoft.com/office/powerpoint/2010/main" val="239701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https://towardsdatascience.com/6-ways-to-test-for-a-normal-distribution-which-one-to-use-9dcf47d8fa93</a:t>
            </a:r>
          </a:p>
          <a:p>
            <a:r>
              <a:rPr lang="nl-NL"/>
              <a:t>https://towardsdatascience.com/choose-the-appropriate-normality-test-d53146ca1f1c</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t>https://www.statology.org/normality-test-python/</a:t>
            </a:r>
          </a:p>
          <a:p>
            <a:r>
              <a:rPr lang="nl-NL"/>
              <a:t>https://pyshark.com/test-for-normality-using-python/</a:t>
            </a:r>
          </a:p>
          <a:p>
            <a:endParaRPr lang="nl-NL"/>
          </a:p>
          <a:p>
            <a:r>
              <a:rPr lang="nl-NL"/>
              <a:t>Anscombe's Quartet</a:t>
            </a:r>
          </a:p>
          <a:p>
            <a:r>
              <a:rPr lang="nl-NL"/>
              <a:t>Datasourus dataset</a:t>
            </a:r>
          </a:p>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31</a:t>
            </a:fld>
            <a:endParaRPr lang="nl-NL"/>
          </a:p>
        </p:txBody>
      </p:sp>
    </p:spTree>
    <p:extLst>
      <p:ext uri="{BB962C8B-B14F-4D97-AF65-F5344CB8AC3E}">
        <p14:creationId xmlns:p14="http://schemas.microsoft.com/office/powerpoint/2010/main" val="42613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corr = df.corr()</a:t>
            </a:r>
          </a:p>
          <a:p>
            <a:endParaRPr lang="nl-NL"/>
          </a:p>
          <a:p>
            <a:r>
              <a:rPr lang="nl-NL"/>
              <a:t>corr \</a:t>
            </a:r>
          </a:p>
          <a:p>
            <a:r>
              <a:rPr lang="nl-NL"/>
              <a:t>    .style \</a:t>
            </a:r>
          </a:p>
          <a:p>
            <a:r>
              <a:rPr lang="nl-NL"/>
              <a:t>        .format(precision=2) \</a:t>
            </a:r>
          </a:p>
          <a:p>
            <a:r>
              <a:rPr lang="nl-NL"/>
              <a:t>        .background_gradient(cmap='coolwarm', axis=None)</a:t>
            </a:r>
          </a:p>
          <a:p>
            <a:endParaRPr lang="nl-NL"/>
          </a:p>
          <a:p>
            <a:r>
              <a:rPr lang="nl-NL"/>
              <a:t>fig, ax = plt.subplots(figsize=(5, 4))</a:t>
            </a:r>
          </a:p>
          <a:p>
            <a:endParaRPr lang="nl-NL"/>
          </a:p>
          <a:p>
            <a:r>
              <a:rPr lang="nl-NL"/>
              <a:t>sns.heatmap(corr, </a:t>
            </a:r>
          </a:p>
          <a:p>
            <a:r>
              <a:rPr lang="nl-NL"/>
              <a:t>            cmap = 'coolwarm',</a:t>
            </a:r>
          </a:p>
          <a:p>
            <a:r>
              <a:rPr lang="nl-NL"/>
              <a:t>            vmin = -1,</a:t>
            </a:r>
          </a:p>
          <a:p>
            <a:r>
              <a:rPr lang="nl-NL"/>
              <a:t>            vmax = 1,</a:t>
            </a:r>
          </a:p>
          <a:p>
            <a:r>
              <a:rPr lang="nl-NL"/>
              <a:t>            square = True, </a:t>
            </a:r>
          </a:p>
          <a:p>
            <a:r>
              <a:rPr lang="nl-NL"/>
              <a:t>            annot = True,</a:t>
            </a:r>
          </a:p>
          <a:p>
            <a:r>
              <a:rPr lang="nl-NL"/>
              <a:t>            ax = ax)</a:t>
            </a:r>
          </a:p>
          <a:p>
            <a:endParaRPr lang="nl-NL"/>
          </a:p>
          <a:p>
            <a:r>
              <a:rPr lang="nl-NL"/>
              <a:t>plt.show()</a:t>
            </a:r>
          </a:p>
          <a:p>
            <a:endParaRPr lang="nl-NL"/>
          </a:p>
          <a:p>
            <a:r>
              <a:rPr lang="nl-NL"/>
              <a:t>from matplotlib.colors import LinearSegmentedColormap</a:t>
            </a:r>
          </a:p>
          <a:p>
            <a:r>
              <a:rPr lang="nl-NL"/>
              <a:t>cmap = LinearSegmentedColormap.from_list('RedGreenRed', ['crimson', lime', 'crimson'])</a:t>
            </a:r>
          </a:p>
        </p:txBody>
      </p:sp>
      <p:sp>
        <p:nvSpPr>
          <p:cNvPr id="4" name="Tijdelijke aanduiding voor dianummer 3"/>
          <p:cNvSpPr>
            <a:spLocks noGrp="1"/>
          </p:cNvSpPr>
          <p:nvPr>
            <p:ph type="sldNum" sz="quarter" idx="5"/>
          </p:nvPr>
        </p:nvSpPr>
        <p:spPr/>
        <p:txBody>
          <a:bodyPr/>
          <a:lstStyle/>
          <a:p>
            <a:fld id="{BC8A0E22-2BE4-3F4E-AAA3-8C994B9FE1BA}" type="slidenum">
              <a:rPr lang="nl-NL"/>
              <a:t>47</a:t>
            </a:fld>
            <a:endParaRPr lang="nl-NL"/>
          </a:p>
        </p:txBody>
      </p:sp>
    </p:spTree>
    <p:extLst>
      <p:ext uri="{BB962C8B-B14F-4D97-AF65-F5344CB8AC3E}">
        <p14:creationId xmlns:p14="http://schemas.microsoft.com/office/powerpoint/2010/main" val="7187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48</a:t>
            </a:fld>
            <a:endParaRPr lang="nl-NL"/>
          </a:p>
        </p:txBody>
      </p:sp>
    </p:spTree>
    <p:extLst>
      <p:ext uri="{BB962C8B-B14F-4D97-AF65-F5344CB8AC3E}">
        <p14:creationId xmlns:p14="http://schemas.microsoft.com/office/powerpoint/2010/main" val="1978073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https://towardsdatascience.com/normal-equation-in-python-the-closed-form-solution-for-linear-regression-13df33f9ad71</a:t>
            </a:r>
          </a:p>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50</a:t>
            </a:fld>
            <a:endParaRPr lang="nl-NL"/>
          </a:p>
        </p:txBody>
      </p:sp>
    </p:spTree>
    <p:extLst>
      <p:ext uri="{BB962C8B-B14F-4D97-AF65-F5344CB8AC3E}">
        <p14:creationId xmlns:p14="http://schemas.microsoft.com/office/powerpoint/2010/main" val="1265811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52</a:t>
            </a:fld>
            <a:endParaRPr lang="nl-NL"/>
          </a:p>
        </p:txBody>
      </p:sp>
    </p:spTree>
    <p:extLst>
      <p:ext uri="{BB962C8B-B14F-4D97-AF65-F5344CB8AC3E}">
        <p14:creationId xmlns:p14="http://schemas.microsoft.com/office/powerpoint/2010/main" val="1612344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53</a:t>
            </a:fld>
            <a:endParaRPr lang="nl-NL"/>
          </a:p>
        </p:txBody>
      </p:sp>
    </p:spTree>
    <p:extLst>
      <p:ext uri="{BB962C8B-B14F-4D97-AF65-F5344CB8AC3E}">
        <p14:creationId xmlns:p14="http://schemas.microsoft.com/office/powerpoint/2010/main" val="2888984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https://www.statology.org/k-fold-cross-validation/</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54</a:t>
            </a:fld>
            <a:endParaRPr lang="nl-NL"/>
          </a:p>
        </p:txBody>
      </p:sp>
    </p:spTree>
    <p:extLst>
      <p:ext uri="{BB962C8B-B14F-4D97-AF65-F5344CB8AC3E}">
        <p14:creationId xmlns:p14="http://schemas.microsoft.com/office/powerpoint/2010/main" val="6203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57</a:t>
            </a:fld>
            <a:endParaRPr lang="nl-NL"/>
          </a:p>
        </p:txBody>
      </p:sp>
    </p:spTree>
    <p:extLst>
      <p:ext uri="{BB962C8B-B14F-4D97-AF65-F5344CB8AC3E}">
        <p14:creationId xmlns:p14="http://schemas.microsoft.com/office/powerpoint/2010/main" val="393979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2EE272-0C6D-4ED7-AF30-A371D76E9B8B}" type="slidenum">
              <a:rPr lang="nl-NL" smtClean="0"/>
              <a:t>5</a:t>
            </a:fld>
            <a:endParaRPr lang="nl-NL"/>
          </a:p>
        </p:txBody>
      </p:sp>
    </p:spTree>
    <p:extLst>
      <p:ext uri="{BB962C8B-B14F-4D97-AF65-F5344CB8AC3E}">
        <p14:creationId xmlns:p14="http://schemas.microsoft.com/office/powerpoint/2010/main" val="231227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https://en.wikipedia.org/wiki/Lasso_(statistics) It </a:t>
            </a:r>
            <a:r>
              <a:rPr lang="nl-NL" dirty="0" err="1"/>
              <a:t>heavily</a:t>
            </a:r>
            <a:r>
              <a:rPr lang="nl-NL" dirty="0"/>
              <a:t> </a:t>
            </a:r>
            <a:r>
              <a:rPr lang="nl-NL" dirty="0" err="1"/>
              <a:t>relies</a:t>
            </a:r>
            <a:r>
              <a:rPr lang="nl-NL" dirty="0"/>
              <a:t> on parameter </a:t>
            </a:r>
            <a:r>
              <a:rPr lang="el-GR" dirty="0"/>
              <a:t>λ, </a:t>
            </a:r>
            <a:r>
              <a:rPr lang="nl-NL" dirty="0" err="1"/>
              <a:t>which</a:t>
            </a:r>
            <a:r>
              <a:rPr lang="nl-NL" dirty="0"/>
              <a:t> is </a:t>
            </a:r>
            <a:r>
              <a:rPr lang="nl-NL" dirty="0" err="1"/>
              <a:t>the</a:t>
            </a:r>
            <a:r>
              <a:rPr lang="nl-NL" dirty="0"/>
              <a:t> controlling factor in </a:t>
            </a:r>
            <a:r>
              <a:rPr lang="nl-NL" dirty="0" err="1"/>
              <a:t>shrinkage</a:t>
            </a:r>
            <a:r>
              <a:rPr lang="nl-NL" dirty="0"/>
              <a:t>. The </a:t>
            </a:r>
            <a:r>
              <a:rPr lang="nl-NL" dirty="0" err="1"/>
              <a:t>larger</a:t>
            </a:r>
            <a:r>
              <a:rPr lang="nl-NL" dirty="0"/>
              <a:t> </a:t>
            </a:r>
            <a:r>
              <a:rPr lang="el-GR" dirty="0"/>
              <a:t>λ </a:t>
            </a:r>
            <a:r>
              <a:rPr lang="nl-NL" dirty="0" err="1"/>
              <a:t>becomes</a:t>
            </a:r>
            <a:r>
              <a:rPr lang="nl-NL" dirty="0"/>
              <a:t>, </a:t>
            </a:r>
            <a:r>
              <a:rPr lang="nl-NL" dirty="0" err="1"/>
              <a:t>the</a:t>
            </a:r>
            <a:r>
              <a:rPr lang="nl-NL" dirty="0"/>
              <a:t> more </a:t>
            </a:r>
            <a:r>
              <a:rPr lang="nl-NL" dirty="0" err="1"/>
              <a:t>coefficients</a:t>
            </a:r>
            <a:r>
              <a:rPr lang="nl-NL" dirty="0"/>
              <a:t> are </a:t>
            </a:r>
            <a:r>
              <a:rPr lang="nl-NL" dirty="0" err="1"/>
              <a:t>reduced</a:t>
            </a:r>
            <a:r>
              <a:rPr lang="nl-NL" dirty="0"/>
              <a:t>. </a:t>
            </a:r>
            <a:r>
              <a:rPr lang="nl-NL" dirty="0" err="1"/>
              <a:t>When</a:t>
            </a:r>
            <a:r>
              <a:rPr lang="nl-NL" dirty="0"/>
              <a:t> </a:t>
            </a:r>
            <a:r>
              <a:rPr lang="el-GR" dirty="0"/>
              <a:t>λ </a:t>
            </a:r>
            <a:r>
              <a:rPr lang="nl-NL" dirty="0"/>
              <a:t>is </a:t>
            </a:r>
            <a:r>
              <a:rPr lang="nl-NL" dirty="0" err="1"/>
              <a:t>equal</a:t>
            </a:r>
            <a:r>
              <a:rPr lang="nl-NL" dirty="0"/>
              <a:t> </a:t>
            </a:r>
            <a:r>
              <a:rPr lang="nl-NL" dirty="0" err="1"/>
              <a:t>to</a:t>
            </a:r>
            <a:r>
              <a:rPr lang="nl-NL" dirty="0"/>
              <a:t> zero, </a:t>
            </a:r>
            <a:r>
              <a:rPr lang="nl-NL" dirty="0" err="1"/>
              <a:t>then</a:t>
            </a:r>
            <a:r>
              <a:rPr lang="nl-NL" dirty="0"/>
              <a:t> </a:t>
            </a:r>
            <a:r>
              <a:rPr lang="nl-NL" dirty="0" err="1"/>
              <a:t>the</a:t>
            </a:r>
            <a:r>
              <a:rPr lang="nl-NL" dirty="0"/>
              <a:t> model </a:t>
            </a:r>
            <a:r>
              <a:rPr lang="nl-NL" dirty="0" err="1"/>
              <a:t>becomes</a:t>
            </a:r>
            <a:r>
              <a:rPr lang="nl-NL" dirty="0"/>
              <a:t> </a:t>
            </a:r>
            <a:r>
              <a:rPr lang="nl-NL" dirty="0" err="1"/>
              <a:t>the</a:t>
            </a:r>
            <a:r>
              <a:rPr lang="nl-NL" dirty="0"/>
              <a:t> </a:t>
            </a:r>
            <a:r>
              <a:rPr lang="nl-NL" dirty="0" err="1">
                <a:hlinkClick r:id="rId3"/>
              </a:rPr>
              <a:t>Ordinary</a:t>
            </a:r>
            <a:r>
              <a:rPr lang="nl-NL" dirty="0">
                <a:hlinkClick r:id="rId3"/>
              </a:rPr>
              <a:t> </a:t>
            </a:r>
            <a:r>
              <a:rPr lang="nl-NL" dirty="0" err="1">
                <a:hlinkClick r:id="rId3"/>
              </a:rPr>
              <a:t>Least</a:t>
            </a:r>
            <a:r>
              <a:rPr lang="nl-NL" dirty="0">
                <a:hlinkClick r:id="rId3"/>
              </a:rPr>
              <a:t> Squares</a:t>
            </a:r>
            <a:r>
              <a:rPr lang="nl-NL" dirty="0"/>
              <a:t> </a:t>
            </a:r>
            <a:r>
              <a:rPr lang="nl-NL" dirty="0" err="1"/>
              <a:t>regression</a:t>
            </a:r>
            <a:r>
              <a:rPr lang="nl-NL" dirty="0"/>
              <a:t> (</a:t>
            </a:r>
            <a:r>
              <a:rPr lang="nl-NL" dirty="0" err="1"/>
              <a:t>because</a:t>
            </a:r>
            <a:r>
              <a:rPr lang="nl-NL" dirty="0"/>
              <a:t> </a:t>
            </a:r>
            <a:r>
              <a:rPr lang="nl-NL" dirty="0" err="1"/>
              <a:t>its</a:t>
            </a:r>
            <a:r>
              <a:rPr lang="nl-NL" dirty="0"/>
              <a:t> effect is </a:t>
            </a:r>
            <a:r>
              <a:rPr lang="nl-NL" dirty="0" err="1"/>
              <a:t>almost</a:t>
            </a:r>
            <a:r>
              <a:rPr lang="nl-NL" dirty="0"/>
              <a:t> </a:t>
            </a:r>
            <a:r>
              <a:rPr lang="nl-NL" dirty="0" err="1"/>
              <a:t>neglible</a:t>
            </a:r>
            <a:r>
              <a:rPr lang="nl-NL" dirty="0"/>
              <a:t>). </a:t>
            </a:r>
            <a:r>
              <a:rPr lang="nl-NL" dirty="0" err="1"/>
              <a:t>Consequently</a:t>
            </a:r>
            <a:r>
              <a:rPr lang="nl-NL" dirty="0"/>
              <a:t>, </a:t>
            </a:r>
            <a:r>
              <a:rPr lang="nl-NL" dirty="0" err="1"/>
              <a:t>when</a:t>
            </a:r>
            <a:r>
              <a:rPr lang="nl-NL" dirty="0"/>
              <a:t> </a:t>
            </a:r>
            <a:r>
              <a:rPr lang="el-GR" dirty="0"/>
              <a:t>λ </a:t>
            </a:r>
            <a:r>
              <a:rPr lang="nl-NL" dirty="0" err="1"/>
              <a:t>increases</a:t>
            </a:r>
            <a:r>
              <a:rPr lang="nl-NL" dirty="0"/>
              <a:t>, </a:t>
            </a:r>
            <a:r>
              <a:rPr lang="nl-NL" dirty="0" err="1"/>
              <a:t>the</a:t>
            </a:r>
            <a:r>
              <a:rPr lang="nl-NL" dirty="0"/>
              <a:t> </a:t>
            </a:r>
            <a:r>
              <a:rPr lang="nl-NL" dirty="0" err="1"/>
              <a:t>variance</a:t>
            </a:r>
            <a:r>
              <a:rPr lang="nl-NL" dirty="0"/>
              <a:t> </a:t>
            </a:r>
            <a:r>
              <a:rPr lang="nl-NL" dirty="0" err="1"/>
              <a:t>decreases</a:t>
            </a:r>
            <a:r>
              <a:rPr lang="nl-NL" dirty="0"/>
              <a:t> </a:t>
            </a:r>
            <a:r>
              <a:rPr lang="nl-NL" dirty="0" err="1"/>
              <a:t>significantly</a:t>
            </a:r>
            <a:r>
              <a:rPr lang="nl-NL" dirty="0"/>
              <a:t>, </a:t>
            </a:r>
            <a:r>
              <a:rPr lang="nl-NL" dirty="0" err="1"/>
              <a:t>and</a:t>
            </a:r>
            <a:r>
              <a:rPr lang="nl-NL" dirty="0"/>
              <a:t> </a:t>
            </a:r>
            <a:r>
              <a:rPr lang="nl-NL" dirty="0" err="1"/>
              <a:t>the</a:t>
            </a:r>
            <a:r>
              <a:rPr lang="nl-NL" dirty="0"/>
              <a:t> bias in </a:t>
            </a:r>
            <a:r>
              <a:rPr lang="nl-NL" dirty="0" err="1"/>
              <a:t>the</a:t>
            </a:r>
            <a:r>
              <a:rPr lang="nl-NL" dirty="0"/>
              <a:t> </a:t>
            </a:r>
            <a:r>
              <a:rPr lang="nl-NL" dirty="0" err="1"/>
              <a:t>result</a:t>
            </a:r>
            <a:r>
              <a:rPr lang="nl-NL" dirty="0"/>
              <a:t> </a:t>
            </a:r>
            <a:r>
              <a:rPr lang="nl-NL" dirty="0" err="1"/>
              <a:t>increases</a:t>
            </a:r>
            <a:r>
              <a:rPr lang="nl-NL" dirty="0"/>
              <a:t>, </a:t>
            </a:r>
            <a:r>
              <a:rPr lang="nl-NL" dirty="0" err="1"/>
              <a:t>too</a:t>
            </a:r>
            <a:r>
              <a:rPr lang="nl-NL" dirty="0"/>
              <a:t>. Lasso is </a:t>
            </a:r>
            <a:r>
              <a:rPr lang="nl-NL" dirty="0" err="1"/>
              <a:t>also</a:t>
            </a:r>
            <a:r>
              <a:rPr lang="nl-NL" dirty="0"/>
              <a:t> a </a:t>
            </a:r>
            <a:r>
              <a:rPr lang="nl-NL" dirty="0" err="1"/>
              <a:t>useful</a:t>
            </a:r>
            <a:r>
              <a:rPr lang="nl-NL" dirty="0"/>
              <a:t> tool in </a:t>
            </a:r>
            <a:r>
              <a:rPr lang="nl-NL" dirty="0" err="1"/>
              <a:t>eliminating</a:t>
            </a:r>
            <a:r>
              <a:rPr lang="nl-NL" dirty="0"/>
              <a:t> </a:t>
            </a:r>
            <a:r>
              <a:rPr lang="nl-NL" dirty="0" err="1"/>
              <a:t>all</a:t>
            </a:r>
            <a:r>
              <a:rPr lang="nl-NL" dirty="0"/>
              <a:t> irrelevant variables </a:t>
            </a:r>
            <a:r>
              <a:rPr lang="nl-NL" dirty="0" err="1"/>
              <a:t>that</a:t>
            </a:r>
            <a:r>
              <a:rPr lang="nl-NL" dirty="0"/>
              <a:t> are </a:t>
            </a:r>
            <a:r>
              <a:rPr lang="nl-NL" dirty="0" err="1"/>
              <a:t>not</a:t>
            </a:r>
            <a:r>
              <a:rPr lang="nl-NL" dirty="0"/>
              <a:t> </a:t>
            </a:r>
            <a:r>
              <a:rPr lang="nl-NL" dirty="0" err="1"/>
              <a:t>related</a:t>
            </a:r>
            <a:r>
              <a:rPr lang="nl-NL" dirty="0"/>
              <a:t> </a:t>
            </a:r>
            <a:r>
              <a:rPr lang="nl-NL" dirty="0" err="1"/>
              <a:t>to</a:t>
            </a:r>
            <a:r>
              <a:rPr lang="nl-NL" dirty="0"/>
              <a:t> </a:t>
            </a:r>
            <a:r>
              <a:rPr lang="nl-NL" dirty="0" err="1"/>
              <a:t>the</a:t>
            </a:r>
            <a:r>
              <a:rPr lang="nl-NL" dirty="0"/>
              <a:t> response </a:t>
            </a:r>
            <a:r>
              <a:rPr lang="nl-NL" dirty="0" err="1"/>
              <a:t>variable</a:t>
            </a:r>
            <a:r>
              <a:rPr lang="nl-NL" dirty="0"/>
              <a:t>. e </a:t>
            </a:r>
            <a:r>
              <a:rPr lang="nl-NL" dirty="0" err="1"/>
              <a:t>forced</a:t>
            </a:r>
            <a:r>
              <a:rPr lang="nl-NL" dirty="0"/>
              <a:t> </a:t>
            </a:r>
            <a:r>
              <a:rPr lang="nl-NL" dirty="0" err="1"/>
              <a:t>to</a:t>
            </a:r>
            <a:r>
              <a:rPr lang="nl-NL" dirty="0"/>
              <a:t> </a:t>
            </a:r>
            <a:r>
              <a:rPr lang="nl-NL" dirty="0" err="1"/>
              <a:t>be</a:t>
            </a:r>
            <a:r>
              <a:rPr lang="nl-NL" dirty="0"/>
              <a:t> zero.</a:t>
            </a:r>
          </a:p>
          <a:p>
            <a:r>
              <a:rPr lang="nl-NL" dirty="0"/>
              <a:t>It's </a:t>
            </a:r>
            <a:r>
              <a:rPr lang="nl-NL" dirty="0" err="1"/>
              <a:t>basically</a:t>
            </a:r>
            <a:r>
              <a:rPr lang="nl-NL" dirty="0"/>
              <a:t> fit versus </a:t>
            </a:r>
            <a:r>
              <a:rPr lang="nl-NL" dirty="0" err="1"/>
              <a:t>the</a:t>
            </a:r>
            <a:r>
              <a:rPr lang="nl-NL" dirty="0"/>
              <a:t> </a:t>
            </a:r>
            <a:r>
              <a:rPr lang="nl-NL" dirty="0" err="1"/>
              <a:t>size</a:t>
            </a:r>
            <a:r>
              <a:rPr lang="nl-NL" dirty="0"/>
              <a:t> of </a:t>
            </a:r>
            <a:r>
              <a:rPr lang="nl-NL" dirty="0" err="1"/>
              <a:t>the</a:t>
            </a:r>
            <a:r>
              <a:rPr lang="nl-NL" dirty="0"/>
              <a:t> </a:t>
            </a:r>
            <a:r>
              <a:rPr lang="nl-NL" dirty="0" err="1"/>
              <a:t>coefficients</a:t>
            </a:r>
            <a:r>
              <a:rPr lang="nl-NL" dirty="0"/>
              <a:t>.</a:t>
            </a:r>
          </a:p>
          <a:p>
            <a:r>
              <a:rPr lang="nl-NL" dirty="0" err="1"/>
              <a:t>That</a:t>
            </a:r>
            <a:r>
              <a:rPr lang="nl-NL" dirty="0"/>
              <a:t> penalty is </a:t>
            </a:r>
            <a:r>
              <a:rPr lang="nl-NL" dirty="0" err="1"/>
              <a:t>called</a:t>
            </a:r>
            <a:r>
              <a:rPr lang="nl-NL" dirty="0"/>
              <a:t> a </a:t>
            </a:r>
            <a:r>
              <a:rPr lang="nl-NL" dirty="0" err="1">
                <a:hlinkClick r:id="rId4" tooltip="Shrinkage methods are more modern techniques in which we don't actually select variables explicitly but rather we fit a model containing Data Mining - Dimensionality (number of variable, parameter) (P) predictors using a technique that constrains or regularizes the coefficient estimates, or equivalently, that shrinks the coefficient estimates towards zero relative to the"/>
              </a:rPr>
              <a:t>shrinkage</a:t>
            </a:r>
            <a:r>
              <a:rPr lang="nl-NL" dirty="0"/>
              <a:t> penalty </a:t>
            </a:r>
            <a:r>
              <a:rPr lang="nl-NL" dirty="0" err="1"/>
              <a:t>because</a:t>
            </a:r>
            <a:r>
              <a:rPr lang="nl-NL" dirty="0"/>
              <a:t> </a:t>
            </a:r>
            <a:r>
              <a:rPr lang="nl-NL" dirty="0" err="1"/>
              <a:t>it's</a:t>
            </a:r>
            <a:r>
              <a:rPr lang="nl-NL" dirty="0"/>
              <a:t> </a:t>
            </a:r>
            <a:r>
              <a:rPr lang="nl-NL" dirty="0" err="1"/>
              <a:t>going</a:t>
            </a:r>
            <a:r>
              <a:rPr lang="nl-NL" dirty="0"/>
              <a:t> </a:t>
            </a:r>
            <a:r>
              <a:rPr lang="nl-NL" dirty="0" err="1"/>
              <a:t>to</a:t>
            </a:r>
            <a:r>
              <a:rPr lang="nl-NL" dirty="0"/>
              <a:t> </a:t>
            </a:r>
            <a:r>
              <a:rPr lang="nl-NL" dirty="0" err="1"/>
              <a:t>encourage</a:t>
            </a:r>
            <a:r>
              <a:rPr lang="nl-NL" dirty="0"/>
              <a:t> </a:t>
            </a:r>
            <a:r>
              <a:rPr lang="nl-NL" dirty="0" err="1"/>
              <a:t>the</a:t>
            </a:r>
            <a:r>
              <a:rPr lang="nl-NL" dirty="0"/>
              <a:t> parameters </a:t>
            </a:r>
            <a:r>
              <a:rPr lang="nl-NL" dirty="0" err="1"/>
              <a:t>to</a:t>
            </a:r>
            <a:r>
              <a:rPr lang="nl-NL" dirty="0"/>
              <a:t> </a:t>
            </a:r>
            <a:r>
              <a:rPr lang="nl-NL" dirty="0" err="1"/>
              <a:t>be</a:t>
            </a:r>
            <a:r>
              <a:rPr lang="nl-NL" dirty="0"/>
              <a:t> </a:t>
            </a:r>
            <a:r>
              <a:rPr lang="nl-NL" dirty="0" err="1"/>
              <a:t>shrunk</a:t>
            </a:r>
            <a:r>
              <a:rPr lang="nl-NL" dirty="0"/>
              <a:t> </a:t>
            </a:r>
            <a:r>
              <a:rPr lang="nl-NL" dirty="0" err="1"/>
              <a:t>toward</a:t>
            </a:r>
            <a:r>
              <a:rPr lang="nl-NL" dirty="0"/>
              <a:t> 0.</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58</a:t>
            </a:fld>
            <a:endParaRPr lang="nl-NL"/>
          </a:p>
        </p:txBody>
      </p:sp>
    </p:spTree>
    <p:extLst>
      <p:ext uri="{BB962C8B-B14F-4D97-AF65-F5344CB8AC3E}">
        <p14:creationId xmlns:p14="http://schemas.microsoft.com/office/powerpoint/2010/main" val="689485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https://towardsdatascience.com/7-of-the-most-commonly-used-regression-algorithms-and-how-to-choose-the-right-one-fc3c8890f9e3</a:t>
            </a:r>
          </a:p>
        </p:txBody>
      </p:sp>
      <p:sp>
        <p:nvSpPr>
          <p:cNvPr id="4" name="Tijdelijke aanduiding voor dianummer 3"/>
          <p:cNvSpPr>
            <a:spLocks noGrp="1"/>
          </p:cNvSpPr>
          <p:nvPr>
            <p:ph type="sldNum" sz="quarter" idx="5"/>
          </p:nvPr>
        </p:nvSpPr>
        <p:spPr/>
        <p:txBody>
          <a:bodyPr/>
          <a:lstStyle/>
          <a:p>
            <a:fld id="{BC8A0E22-2BE4-3F4E-AAA3-8C994B9FE1BA}" type="slidenum">
              <a:rPr lang="nl-NL"/>
              <a:t>60</a:t>
            </a:fld>
            <a:endParaRPr lang="nl-NL"/>
          </a:p>
        </p:txBody>
      </p:sp>
    </p:spTree>
    <p:extLst>
      <p:ext uri="{BB962C8B-B14F-4D97-AF65-F5344CB8AC3E}">
        <p14:creationId xmlns:p14="http://schemas.microsoft.com/office/powerpoint/2010/main" val="4050348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https://machinelearningmastery.com/tour-of-optimization-algorithms/</a:t>
            </a:r>
          </a:p>
          <a:p>
            <a:r>
              <a:rPr lang="nl-NL" dirty="0"/>
              <a:t>https://en.wikipedia.org/wiki/Gradient_descent</a:t>
            </a:r>
          </a:p>
          <a:p>
            <a:r>
              <a:rPr lang="nl-NL" dirty="0"/>
              <a:t>https://medium.com/analytics-vidhya/optimization-algorithms-feb9dcb57116</a:t>
            </a:r>
          </a:p>
        </p:txBody>
      </p:sp>
      <p:sp>
        <p:nvSpPr>
          <p:cNvPr id="4" name="Tijdelijke aanduiding voor dianummer 3"/>
          <p:cNvSpPr>
            <a:spLocks noGrp="1"/>
          </p:cNvSpPr>
          <p:nvPr>
            <p:ph type="sldNum" sz="quarter" idx="5"/>
          </p:nvPr>
        </p:nvSpPr>
        <p:spPr/>
        <p:txBody>
          <a:bodyPr/>
          <a:lstStyle/>
          <a:p>
            <a:fld id="{BC8A0E22-2BE4-3F4E-AAA3-8C994B9FE1BA}" type="slidenum">
              <a:rPr lang="nl-NL"/>
              <a:t>63</a:t>
            </a:fld>
            <a:endParaRPr lang="nl-NL"/>
          </a:p>
        </p:txBody>
      </p:sp>
    </p:spTree>
    <p:extLst>
      <p:ext uri="{BB962C8B-B14F-4D97-AF65-F5344CB8AC3E}">
        <p14:creationId xmlns:p14="http://schemas.microsoft.com/office/powerpoint/2010/main" val="3195326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When</a:t>
            </a:r>
            <a:r>
              <a:rPr lang="nl-NL" dirty="0"/>
              <a:t> we are </a:t>
            </a:r>
            <a:r>
              <a:rPr lang="nl-NL" dirty="0" err="1"/>
              <a:t>optimizing</a:t>
            </a:r>
            <a:r>
              <a:rPr lang="nl-NL" dirty="0"/>
              <a:t> </a:t>
            </a:r>
            <a:r>
              <a:rPr lang="nl-NL" dirty="0" err="1"/>
              <a:t>our</a:t>
            </a:r>
            <a:r>
              <a:rPr lang="nl-NL" dirty="0"/>
              <a:t> </a:t>
            </a:r>
            <a:r>
              <a:rPr lang="nl-NL" dirty="0" err="1"/>
              <a:t>weights</a:t>
            </a:r>
            <a:r>
              <a:rPr lang="nl-NL" dirty="0"/>
              <a:t> we </a:t>
            </a:r>
            <a:r>
              <a:rPr lang="nl-NL" dirty="0" err="1"/>
              <a:t>often</a:t>
            </a:r>
            <a:r>
              <a:rPr lang="nl-NL" dirty="0"/>
              <a:t> </a:t>
            </a:r>
            <a:r>
              <a:rPr lang="nl-NL" dirty="0" err="1"/>
              <a:t>use</a:t>
            </a:r>
            <a:r>
              <a:rPr lang="nl-NL" dirty="0"/>
              <a:t> a hyperparameter </a:t>
            </a:r>
            <a:r>
              <a:rPr lang="nl-NL" dirty="0" err="1"/>
              <a:t>for</a:t>
            </a:r>
            <a:r>
              <a:rPr lang="nl-NL" dirty="0"/>
              <a:t> </a:t>
            </a:r>
            <a:r>
              <a:rPr lang="nl-NL" dirty="0" err="1"/>
              <a:t>the</a:t>
            </a:r>
            <a:r>
              <a:rPr lang="nl-NL" dirty="0"/>
              <a:t> model, </a:t>
            </a:r>
            <a:r>
              <a:rPr lang="nl-NL" dirty="0" err="1"/>
              <a:t>which</a:t>
            </a:r>
            <a:r>
              <a:rPr lang="nl-NL" dirty="0"/>
              <a:t> </a:t>
            </a:r>
            <a:r>
              <a:rPr lang="nl-NL" dirty="0" err="1"/>
              <a:t>determines</a:t>
            </a:r>
            <a:r>
              <a:rPr lang="nl-NL" dirty="0"/>
              <a:t> </a:t>
            </a:r>
            <a:r>
              <a:rPr lang="nl-NL" dirty="0" err="1"/>
              <a:t>something</a:t>
            </a:r>
            <a:r>
              <a:rPr lang="nl-NL" dirty="0"/>
              <a:t> </a:t>
            </a:r>
            <a:r>
              <a:rPr lang="nl-NL" dirty="0" err="1"/>
              <a:t>about</a:t>
            </a:r>
            <a:r>
              <a:rPr lang="nl-NL" dirty="0"/>
              <a:t> </a:t>
            </a:r>
            <a:r>
              <a:rPr lang="nl-NL" dirty="0" err="1"/>
              <a:t>the</a:t>
            </a:r>
            <a:r>
              <a:rPr lang="nl-NL" dirty="0"/>
              <a:t> model </a:t>
            </a:r>
            <a:r>
              <a:rPr lang="nl-NL" dirty="0" err="1"/>
              <a:t>itself</a:t>
            </a:r>
            <a:r>
              <a:rPr lang="nl-NL" dirty="0"/>
              <a:t>. In </a:t>
            </a:r>
            <a:r>
              <a:rPr lang="nl-NL" dirty="0" err="1"/>
              <a:t>the</a:t>
            </a:r>
            <a:r>
              <a:rPr lang="nl-NL" dirty="0"/>
              <a:t> image we </a:t>
            </a:r>
            <a:r>
              <a:rPr lang="nl-NL" dirty="0" err="1"/>
              <a:t>see</a:t>
            </a:r>
            <a:r>
              <a:rPr lang="nl-NL" dirty="0"/>
              <a:t> a </a:t>
            </a:r>
            <a:r>
              <a:rPr lang="nl-NL" dirty="0" err="1"/>
              <a:t>differential</a:t>
            </a:r>
            <a:r>
              <a:rPr lang="nl-NL" dirty="0"/>
              <a:t> </a:t>
            </a:r>
            <a:r>
              <a:rPr lang="nl-NL" dirty="0" err="1"/>
              <a:t>function</a:t>
            </a:r>
            <a:r>
              <a:rPr lang="nl-NL" dirty="0"/>
              <a:t> </a:t>
            </a:r>
            <a:r>
              <a:rPr lang="nl-NL" dirty="0" err="1"/>
              <a:t>representing</a:t>
            </a:r>
            <a:r>
              <a:rPr lang="nl-NL" dirty="0"/>
              <a:t> </a:t>
            </a:r>
            <a:r>
              <a:rPr lang="nl-NL" dirty="0" err="1"/>
              <a:t>the</a:t>
            </a:r>
            <a:r>
              <a:rPr lang="nl-NL" dirty="0"/>
              <a:t> MSE. We take steps </a:t>
            </a:r>
            <a:r>
              <a:rPr lang="nl-NL" dirty="0" err="1"/>
              <a:t>along</a:t>
            </a:r>
            <a:r>
              <a:rPr lang="nl-NL" dirty="0"/>
              <a:t> </a:t>
            </a:r>
            <a:r>
              <a:rPr lang="nl-NL" dirty="0" err="1"/>
              <a:t>this</a:t>
            </a:r>
            <a:r>
              <a:rPr lang="nl-NL" dirty="0"/>
              <a:t> </a:t>
            </a:r>
            <a:r>
              <a:rPr lang="nl-NL" dirty="0" err="1"/>
              <a:t>function</a:t>
            </a:r>
            <a:r>
              <a:rPr lang="nl-NL" dirty="0"/>
              <a:t> </a:t>
            </a:r>
            <a:r>
              <a:rPr lang="nl-NL" dirty="0" err="1"/>
              <a:t>to</a:t>
            </a:r>
            <a:r>
              <a:rPr lang="nl-NL" dirty="0"/>
              <a:t> </a:t>
            </a:r>
            <a:r>
              <a:rPr lang="nl-NL" dirty="0" err="1"/>
              <a:t>determine</a:t>
            </a:r>
            <a:r>
              <a:rPr lang="nl-NL" dirty="0"/>
              <a:t> </a:t>
            </a:r>
            <a:r>
              <a:rPr lang="nl-NL" dirty="0" err="1"/>
              <a:t>its</a:t>
            </a:r>
            <a:r>
              <a:rPr lang="nl-NL" dirty="0"/>
              <a:t> optimum, but </a:t>
            </a:r>
            <a:r>
              <a:rPr lang="nl-NL" dirty="0" err="1"/>
              <a:t>if</a:t>
            </a:r>
            <a:r>
              <a:rPr lang="nl-NL" dirty="0"/>
              <a:t> we take </a:t>
            </a:r>
            <a:r>
              <a:rPr lang="nl-NL" dirty="0" err="1"/>
              <a:t>very</a:t>
            </a:r>
            <a:r>
              <a:rPr lang="nl-NL" dirty="0"/>
              <a:t> large steps we </a:t>
            </a:r>
            <a:r>
              <a:rPr lang="nl-NL" dirty="0" err="1"/>
              <a:t>will</a:t>
            </a:r>
            <a:r>
              <a:rPr lang="nl-NL" dirty="0"/>
              <a:t> </a:t>
            </a:r>
            <a:r>
              <a:rPr lang="nl-NL" dirty="0" err="1"/>
              <a:t>overshoot</a:t>
            </a:r>
            <a:r>
              <a:rPr lang="nl-NL" dirty="0"/>
              <a:t> </a:t>
            </a:r>
            <a:r>
              <a:rPr lang="nl-NL" dirty="0" err="1"/>
              <a:t>the</a:t>
            </a:r>
            <a:r>
              <a:rPr lang="nl-NL" dirty="0"/>
              <a:t> optimum. In </a:t>
            </a:r>
            <a:r>
              <a:rPr lang="nl-NL" dirty="0" err="1"/>
              <a:t>the</a:t>
            </a:r>
            <a:r>
              <a:rPr lang="nl-NL" dirty="0"/>
              <a:t> case of </a:t>
            </a:r>
            <a:r>
              <a:rPr lang="nl-NL" dirty="0" err="1"/>
              <a:t>gradient</a:t>
            </a:r>
            <a:r>
              <a:rPr lang="nl-NL" dirty="0"/>
              <a:t> </a:t>
            </a:r>
            <a:r>
              <a:rPr lang="nl-NL" dirty="0" err="1"/>
              <a:t>descent</a:t>
            </a:r>
            <a:r>
              <a:rPr lang="nl-NL" dirty="0"/>
              <a:t> </a:t>
            </a:r>
            <a:r>
              <a:rPr lang="nl-NL" dirty="0" err="1"/>
              <a:t>for</a:t>
            </a:r>
            <a:r>
              <a:rPr lang="nl-NL" dirty="0"/>
              <a:t> </a:t>
            </a:r>
            <a:r>
              <a:rPr lang="nl-NL" dirty="0" err="1"/>
              <a:t>linear</a:t>
            </a:r>
            <a:r>
              <a:rPr lang="nl-NL" dirty="0"/>
              <a:t> </a:t>
            </a:r>
            <a:r>
              <a:rPr lang="nl-NL" dirty="0" err="1"/>
              <a:t>regression</a:t>
            </a:r>
            <a:r>
              <a:rPr lang="nl-NL" dirty="0"/>
              <a:t> we </a:t>
            </a:r>
            <a:r>
              <a:rPr lang="nl-NL" dirty="0" err="1"/>
              <a:t>can</a:t>
            </a:r>
            <a:r>
              <a:rPr lang="nl-NL" dirty="0"/>
              <a:t> </a:t>
            </a:r>
            <a:r>
              <a:rPr lang="nl-NL" dirty="0" err="1"/>
              <a:t>actually</a:t>
            </a:r>
            <a:r>
              <a:rPr lang="nl-NL" dirty="0"/>
              <a:t> </a:t>
            </a:r>
            <a:r>
              <a:rPr lang="nl-NL" dirty="0" err="1"/>
              <a:t>compute</a:t>
            </a:r>
            <a:r>
              <a:rPr lang="nl-NL" dirty="0"/>
              <a:t> </a:t>
            </a:r>
            <a:r>
              <a:rPr lang="nl-NL" dirty="0" err="1"/>
              <a:t>the</a:t>
            </a:r>
            <a:r>
              <a:rPr lang="nl-NL" dirty="0"/>
              <a:t> </a:t>
            </a:r>
            <a:r>
              <a:rPr lang="nl-NL" dirty="0" err="1"/>
              <a:t>optimal</a:t>
            </a:r>
            <a:r>
              <a:rPr lang="nl-NL" dirty="0"/>
              <a:t> </a:t>
            </a:r>
            <a:r>
              <a:rPr lang="nl-NL" dirty="0" err="1"/>
              <a:t>coefficients</a:t>
            </a:r>
            <a:r>
              <a:rPr lang="nl-NL" dirty="0"/>
              <a:t> </a:t>
            </a:r>
            <a:r>
              <a:rPr lang="nl-NL" dirty="0" err="1"/>
              <a:t>directly</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64</a:t>
            </a:fld>
            <a:endParaRPr lang="nl-NL"/>
          </a:p>
        </p:txBody>
      </p:sp>
    </p:spTree>
    <p:extLst>
      <p:ext uri="{BB962C8B-B14F-4D97-AF65-F5344CB8AC3E}">
        <p14:creationId xmlns:p14="http://schemas.microsoft.com/office/powerpoint/2010/main" val="3646219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a:t>
            </a:r>
            <a:r>
              <a:rPr lang="nl-NL" dirty="0" err="1"/>
              <a:t>this</a:t>
            </a:r>
            <a:r>
              <a:rPr lang="nl-NL" dirty="0"/>
              <a:t> image we </a:t>
            </a:r>
            <a:r>
              <a:rPr lang="nl-NL" dirty="0" err="1"/>
              <a:t>see</a:t>
            </a:r>
            <a:r>
              <a:rPr lang="nl-NL" dirty="0"/>
              <a:t> </a:t>
            </a:r>
            <a:r>
              <a:rPr lang="nl-NL" dirty="0" err="1"/>
              <a:t>the</a:t>
            </a:r>
            <a:r>
              <a:rPr lang="nl-NL" dirty="0"/>
              <a:t> parameter </a:t>
            </a:r>
            <a:r>
              <a:rPr lang="nl-NL" dirty="0" err="1"/>
              <a:t>space</a:t>
            </a:r>
            <a:r>
              <a:rPr lang="nl-NL" dirty="0"/>
              <a:t>, </a:t>
            </a:r>
            <a:r>
              <a:rPr lang="nl-NL" dirty="0" err="1"/>
              <a:t>where</a:t>
            </a:r>
            <a:r>
              <a:rPr lang="nl-NL" dirty="0"/>
              <a:t> J(theta0, theta1) </a:t>
            </a:r>
            <a:r>
              <a:rPr lang="nl-NL" dirty="0" err="1"/>
              <a:t>refer</a:t>
            </a:r>
            <a:r>
              <a:rPr lang="nl-NL" dirty="0"/>
              <a:t> </a:t>
            </a:r>
            <a:r>
              <a:rPr lang="nl-NL" dirty="0" err="1"/>
              <a:t>to</a:t>
            </a:r>
            <a:r>
              <a:rPr lang="nl-NL" dirty="0"/>
              <a:t> a </a:t>
            </a:r>
            <a:r>
              <a:rPr lang="nl-NL" dirty="0" err="1"/>
              <a:t>function</a:t>
            </a:r>
            <a:r>
              <a:rPr lang="nl-NL" dirty="0"/>
              <a:t> of </a:t>
            </a:r>
            <a:r>
              <a:rPr lang="nl-NL" dirty="0" err="1"/>
              <a:t>two</a:t>
            </a:r>
            <a:r>
              <a:rPr lang="nl-NL" dirty="0"/>
              <a:t> of </a:t>
            </a:r>
            <a:r>
              <a:rPr lang="nl-NL" dirty="0" err="1"/>
              <a:t>the</a:t>
            </a:r>
            <a:r>
              <a:rPr lang="nl-NL" dirty="0"/>
              <a:t> </a:t>
            </a:r>
            <a:r>
              <a:rPr lang="nl-NL" dirty="0" err="1"/>
              <a:t>weight’s</a:t>
            </a:r>
            <a:r>
              <a:rPr lang="nl-NL" dirty="0"/>
              <a:t> </a:t>
            </a:r>
            <a:r>
              <a:rPr lang="nl-NL" dirty="0" err="1"/>
              <a:t>models</a:t>
            </a:r>
            <a:r>
              <a:rPr lang="nl-NL" dirty="0"/>
              <a:t>. We </a:t>
            </a:r>
            <a:r>
              <a:rPr lang="nl-NL" dirty="0" err="1"/>
              <a:t>can</a:t>
            </a:r>
            <a:r>
              <a:rPr lang="nl-NL" dirty="0"/>
              <a:t> traverse </a:t>
            </a:r>
            <a:r>
              <a:rPr lang="nl-NL" dirty="0" err="1"/>
              <a:t>this</a:t>
            </a:r>
            <a:r>
              <a:rPr lang="nl-NL" dirty="0"/>
              <a:t> </a:t>
            </a:r>
            <a:r>
              <a:rPr lang="nl-NL" dirty="0" err="1"/>
              <a:t>gradient</a:t>
            </a:r>
            <a:r>
              <a:rPr lang="nl-NL" dirty="0"/>
              <a:t> </a:t>
            </a:r>
            <a:r>
              <a:rPr lang="nl-NL" dirty="0" err="1"/>
              <a:t>by</a:t>
            </a:r>
            <a:r>
              <a:rPr lang="nl-NL" dirty="0"/>
              <a:t> </a:t>
            </a:r>
            <a:r>
              <a:rPr lang="nl-NL" dirty="0" err="1"/>
              <a:t>adjusting</a:t>
            </a:r>
            <a:r>
              <a:rPr lang="nl-NL" dirty="0"/>
              <a:t> </a:t>
            </a:r>
            <a:r>
              <a:rPr lang="nl-NL" dirty="0" err="1"/>
              <a:t>our</a:t>
            </a:r>
            <a:r>
              <a:rPr lang="nl-NL" dirty="0"/>
              <a:t> </a:t>
            </a:r>
            <a:r>
              <a:rPr lang="nl-NL" dirty="0" err="1"/>
              <a:t>weights</a:t>
            </a:r>
            <a:r>
              <a:rPr lang="nl-NL" dirty="0"/>
              <a:t> </a:t>
            </a:r>
            <a:r>
              <a:rPr lang="nl-NL" dirty="0" err="1"/>
              <a:t>to</a:t>
            </a:r>
            <a:r>
              <a:rPr lang="nl-NL" dirty="0"/>
              <a:t> search </a:t>
            </a:r>
            <a:r>
              <a:rPr lang="nl-NL" dirty="0" err="1"/>
              <a:t>for</a:t>
            </a:r>
            <a:r>
              <a:rPr lang="nl-NL" dirty="0"/>
              <a:t> </a:t>
            </a:r>
            <a:r>
              <a:rPr lang="nl-NL" dirty="0" err="1"/>
              <a:t>an</a:t>
            </a:r>
            <a:r>
              <a:rPr lang="nl-NL" dirty="0"/>
              <a:t> </a:t>
            </a:r>
            <a:r>
              <a:rPr lang="nl-NL" dirty="0" err="1"/>
              <a:t>optimal</a:t>
            </a:r>
            <a:r>
              <a:rPr lang="nl-NL" dirty="0"/>
              <a:t> solution </a:t>
            </a:r>
            <a:r>
              <a:rPr lang="nl-NL" dirty="0" err="1"/>
              <a:t>and</a:t>
            </a:r>
            <a:r>
              <a:rPr lang="nl-NL" dirty="0"/>
              <a:t> we are </a:t>
            </a:r>
            <a:r>
              <a:rPr lang="nl-NL" dirty="0" err="1"/>
              <a:t>guided</a:t>
            </a:r>
            <a:r>
              <a:rPr lang="nl-NL" dirty="0"/>
              <a:t> </a:t>
            </a:r>
            <a:r>
              <a:rPr lang="nl-NL" dirty="0" err="1"/>
              <a:t>by</a:t>
            </a:r>
            <a:r>
              <a:rPr lang="nl-NL" dirty="0"/>
              <a:t> </a:t>
            </a:r>
            <a:r>
              <a:rPr lang="nl-NL" dirty="0" err="1"/>
              <a:t>our</a:t>
            </a:r>
            <a:r>
              <a:rPr lang="nl-NL" dirty="0"/>
              <a:t> </a:t>
            </a:r>
            <a:r>
              <a:rPr lang="nl-NL" dirty="0" err="1"/>
              <a:t>evaluation</a:t>
            </a:r>
            <a:r>
              <a:rPr lang="nl-NL" dirty="0"/>
              <a:t> </a:t>
            </a:r>
            <a:r>
              <a:rPr lang="nl-NL" dirty="0" err="1"/>
              <a:t>metrics</a:t>
            </a:r>
            <a:r>
              <a:rPr lang="nl-NL" dirty="0"/>
              <a:t> as we do </a:t>
            </a:r>
            <a:r>
              <a:rPr lang="nl-NL" dirty="0" err="1"/>
              <a:t>so</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65</a:t>
            </a:fld>
            <a:endParaRPr lang="nl-NL"/>
          </a:p>
        </p:txBody>
      </p:sp>
    </p:spTree>
    <p:extLst>
      <p:ext uri="{BB962C8B-B14F-4D97-AF65-F5344CB8AC3E}">
        <p14:creationId xmlns:p14="http://schemas.microsoft.com/office/powerpoint/2010/main" val="450481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https://medium.com/@mlgomez230/optimization-techniques-in-machine-learning-5d06725942b</a:t>
            </a:r>
          </a:p>
          <a:p>
            <a:endParaRPr lang="nl-NL" dirty="0"/>
          </a:p>
          <a:p>
            <a:r>
              <a:rPr lang="nl-NL" dirty="0"/>
              <a:t>https://deeptechbytes.com/stochastic-optimization-algorithms-a-gentle-introduction/</a:t>
            </a:r>
          </a:p>
          <a:p>
            <a:pPr algn="l" fontAlgn="base"/>
            <a:endParaRPr lang="nl-NL" b="0" i="0" dirty="0">
              <a:solidFill>
                <a:srgbClr val="333333"/>
              </a:solidFill>
              <a:effectLst/>
              <a:latin typeface="Source Sans Pro" panose="020F0502020204030204" pitchFamily="34" charset="0"/>
            </a:endParaRPr>
          </a:p>
          <a:p>
            <a:pPr algn="l" fontAlgn="base"/>
            <a:r>
              <a:rPr lang="nl-NL" b="0" i="0" dirty="0" err="1">
                <a:solidFill>
                  <a:srgbClr val="333333"/>
                </a:solidFill>
                <a:effectLst/>
                <a:latin typeface="Source Sans Pro" panose="020F0502020204030204" pitchFamily="34" charset="0"/>
              </a:rPr>
              <a:t>There</a:t>
            </a:r>
            <a:r>
              <a:rPr lang="nl-NL" b="0" i="0" dirty="0">
                <a:solidFill>
                  <a:srgbClr val="333333"/>
                </a:solidFill>
                <a:effectLst/>
                <a:latin typeface="Source Sans Pro" panose="020F0502020204030204" pitchFamily="34" charset="0"/>
              </a:rPr>
              <a:t> are </a:t>
            </a:r>
            <a:r>
              <a:rPr lang="nl-NL" b="0" i="0" dirty="0" err="1">
                <a:solidFill>
                  <a:srgbClr val="333333"/>
                </a:solidFill>
                <a:effectLst/>
                <a:latin typeface="Source Sans Pro" panose="020F0502020204030204" pitchFamily="34" charset="0"/>
              </a:rPr>
              <a:t>several</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stochastic</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optimizations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algorithms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Some</a:t>
            </a:r>
            <a:r>
              <a:rPr lang="nl-NL" b="0" i="0" dirty="0">
                <a:solidFill>
                  <a:srgbClr val="333333"/>
                </a:solidFill>
                <a:effectLst/>
                <a:latin typeface="Source Sans Pro" panose="020F0502020204030204" pitchFamily="34" charset="0"/>
              </a:rPr>
              <a:t> samples of </a:t>
            </a:r>
            <a:r>
              <a:rPr lang="nl-NL" b="0" i="0" dirty="0" err="1">
                <a:solidFill>
                  <a:srgbClr val="333333"/>
                </a:solidFill>
                <a:effectLst/>
                <a:latin typeface="Source Sans Pro" panose="020F0502020204030204" pitchFamily="34" charset="0"/>
              </a:rPr>
              <a:t>stochastic</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optimization</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algorithms</a:t>
            </a:r>
            <a:r>
              <a:rPr lang="nl-NL" b="0" i="0" dirty="0">
                <a:solidFill>
                  <a:srgbClr val="333333"/>
                </a:solidFill>
                <a:effectLst/>
                <a:latin typeface="Source Sans Pro" panose="020F0502020204030204" pitchFamily="34" charset="0"/>
              </a:rPr>
              <a:t> </a:t>
            </a:r>
            <a:r>
              <a:rPr lang="nl-NL" b="0" i="0" dirty="0" err="1">
                <a:solidFill>
                  <a:srgbClr val="333333"/>
                </a:solidFill>
                <a:effectLst/>
                <a:latin typeface="Source Sans Pro" panose="020F0502020204030204" pitchFamily="34" charset="0"/>
              </a:rPr>
              <a:t>include</a:t>
            </a:r>
            <a:r>
              <a:rPr lang="nl-NL" b="0" i="0" dirty="0">
                <a:solidFill>
                  <a:srgbClr val="333333"/>
                </a:solidFill>
                <a:effectLst/>
                <a:latin typeface="Source Sans Pro" panose="020F0502020204030204" pitchFamily="34" charset="0"/>
              </a:rPr>
              <a:t>:</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Iterated</a:t>
            </a:r>
            <a:r>
              <a:rPr lang="nl-NL" b="0" i="0" dirty="0">
                <a:solidFill>
                  <a:srgbClr val="333333"/>
                </a:solidFill>
                <a:effectLst/>
                <a:latin typeface="Source Sans Pro" panose="020B0503030403020204" pitchFamily="34" charset="0"/>
              </a:rPr>
              <a:t> native Search</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Hill </a:t>
            </a:r>
            <a:r>
              <a:rPr lang="nl-NL" b="0" i="0" dirty="0" err="1">
                <a:solidFill>
                  <a:srgbClr val="333333"/>
                </a:solidFill>
                <a:effectLst/>
                <a:latin typeface="Source Sans Pro" panose="020B0503030403020204" pitchFamily="34" charset="0"/>
              </a:rPr>
              <a:t>climb</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Gradient</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Descent</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Tabu</a:t>
            </a:r>
            <a:r>
              <a:rPr lang="nl-NL" b="0" i="0" dirty="0">
                <a:solidFill>
                  <a:srgbClr val="333333"/>
                </a:solidFill>
                <a:effectLst/>
                <a:latin typeface="Source Sans Pro" panose="020B0503030403020204" pitchFamily="34" charset="0"/>
              </a:rPr>
              <a:t> Search</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Greedy</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Randomized</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Adaptive</a:t>
            </a:r>
            <a:r>
              <a:rPr lang="nl-NL" b="0" i="0" dirty="0">
                <a:solidFill>
                  <a:srgbClr val="333333"/>
                </a:solidFill>
                <a:effectLst/>
                <a:latin typeface="Source Sans Pro" panose="020B0503030403020204" pitchFamily="34" charset="0"/>
              </a:rPr>
              <a:t> Search Procedure.</a:t>
            </a:r>
          </a:p>
          <a:p>
            <a:pPr algn="l" fontAlgn="base">
              <a:buFont typeface="Arial" panose="020B0604020202020204" pitchFamily="34" charset="0"/>
              <a:buNone/>
            </a:pPr>
            <a:endParaRPr lang="nl-NL" b="0" i="0" dirty="0">
              <a:solidFill>
                <a:srgbClr val="333333"/>
              </a:solidFill>
              <a:effectLst/>
              <a:latin typeface="Source Sans Pro" panose="020B0503030403020204" pitchFamily="34" charset="0"/>
            </a:endParaRPr>
          </a:p>
          <a:p>
            <a:pPr marL="0" indent="0"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Some</a:t>
            </a:r>
            <a:r>
              <a:rPr lang="nl-NL" b="0" i="0" dirty="0">
                <a:solidFill>
                  <a:srgbClr val="333333"/>
                </a:solidFill>
                <a:effectLst/>
                <a:latin typeface="Source Sans Pro" panose="020B0503030403020204" pitchFamily="34" charset="0"/>
              </a:rPr>
              <a:t> samples of </a:t>
            </a:r>
            <a:r>
              <a:rPr lang="nl-NL" b="0" i="0" dirty="0" err="1">
                <a:solidFill>
                  <a:srgbClr val="333333"/>
                </a:solidFill>
                <a:effectLst/>
                <a:latin typeface="Source Sans Pro" panose="020B0503030403020204" pitchFamily="34" charset="0"/>
              </a:rPr>
              <a:t>stochastic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optimization</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algorithms</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that</a:t>
            </a:r>
            <a:r>
              <a:rPr lang="nl-NL" b="0" i="0" dirty="0">
                <a:solidFill>
                  <a:srgbClr val="333333"/>
                </a:solidFill>
                <a:effectLst/>
                <a:latin typeface="Source Sans Pro" panose="020B0503030403020204" pitchFamily="34" charset="0"/>
              </a:rPr>
              <a:t> are </a:t>
            </a:r>
            <a:r>
              <a:rPr lang="nl-NL" b="0" i="0" dirty="0" err="1">
                <a:solidFill>
                  <a:srgbClr val="333333"/>
                </a:solidFill>
                <a:effectLst/>
                <a:latin typeface="Source Sans Pro" panose="020B0503030403020204" pitchFamily="34" charset="0"/>
              </a:rPr>
              <a:t>galvanized</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by</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biological</a:t>
            </a:r>
            <a:r>
              <a:rPr lang="nl-NL" b="0" i="0" dirty="0">
                <a:solidFill>
                  <a:srgbClr val="333333"/>
                </a:solidFill>
                <a:effectLst/>
                <a:latin typeface="Source Sans Pro" panose="020B0503030403020204" pitchFamily="34" charset="0"/>
              </a:rPr>
              <a:t> or </a:t>
            </a:r>
            <a:r>
              <a:rPr lang="nl-NL" b="0" i="0" dirty="0" err="1">
                <a:solidFill>
                  <a:srgbClr val="333333"/>
                </a:solidFill>
                <a:effectLst/>
                <a:latin typeface="Source Sans Pro" panose="020B0503030403020204" pitchFamily="34" charset="0"/>
              </a:rPr>
              <a:t>physical</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processes</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include</a:t>
            </a:r>
            <a:r>
              <a:rPr lang="nl-NL" b="0" i="0" dirty="0">
                <a:solidFill>
                  <a:srgbClr val="333333"/>
                </a:solidFill>
                <a:effectLst/>
                <a:latin typeface="Source Sans Pro" panose="020B0503030403020204" pitchFamily="34" charset="0"/>
              </a:rPr>
              <a:t>:</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Simulated</a:t>
            </a:r>
            <a:r>
              <a:rPr lang="nl-NL" b="0" i="0" dirty="0">
                <a:solidFill>
                  <a:srgbClr val="333333"/>
                </a:solidFill>
                <a:effectLst/>
                <a:latin typeface="Source Sans Pro" panose="020B0503030403020204" pitchFamily="34" charset="0"/>
              </a:rPr>
              <a:t> tempering</a:t>
            </a: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Evolution</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methods</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Genetic</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formula</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Differential</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Evolution</a:t>
            </a:r>
            <a:endParaRPr lang="nl-NL" b="0" i="0" dirty="0">
              <a:solidFill>
                <a:srgbClr val="333333"/>
              </a:solidFill>
              <a:effectLst/>
              <a:latin typeface="Source Sans Pro" panose="020B0503030403020204" pitchFamily="34" charset="0"/>
            </a:endParaRPr>
          </a:p>
          <a:p>
            <a:pPr algn="l" fontAlgn="base">
              <a:buFont typeface="Arial" panose="020B0604020202020204" pitchFamily="34" charset="0"/>
              <a:buNone/>
            </a:pPr>
            <a:r>
              <a:rPr lang="nl-NL" b="0" i="0" dirty="0" err="1">
                <a:solidFill>
                  <a:srgbClr val="333333"/>
                </a:solidFill>
                <a:effectLst/>
                <a:latin typeface="Source Sans Pro" panose="020B0503030403020204" pitchFamily="34" charset="0"/>
              </a:rPr>
              <a:t>Particle</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Swarm</a:t>
            </a:r>
            <a:r>
              <a:rPr lang="nl-NL" b="0" i="0" dirty="0">
                <a:solidFill>
                  <a:srgbClr val="333333"/>
                </a:solidFill>
                <a:effectLst/>
                <a:latin typeface="Source Sans Pro" panose="020B0503030403020204" pitchFamily="34" charset="0"/>
              </a:rPr>
              <a:t> </a:t>
            </a:r>
            <a:r>
              <a:rPr lang="nl-NL" b="0" i="0" dirty="0" err="1">
                <a:solidFill>
                  <a:srgbClr val="333333"/>
                </a:solidFill>
                <a:effectLst/>
                <a:latin typeface="Source Sans Pro" panose="020B0503030403020204" pitchFamily="34" charset="0"/>
              </a:rPr>
              <a:t>improvement</a:t>
            </a:r>
            <a:endParaRPr lang="nl-NL" b="0" i="0" dirty="0">
              <a:solidFill>
                <a:srgbClr val="333333"/>
              </a:solidFill>
              <a:effectLst/>
              <a:latin typeface="Source Sans Pro" panose="020B0503030403020204" pitchFamily="34" charset="0"/>
            </a:endParaRPr>
          </a:p>
          <a:p>
            <a:br>
              <a:rPr lang="nl-NL" dirty="0"/>
            </a:br>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a:t>66</a:t>
            </a:fld>
            <a:endParaRPr lang="nl-NL"/>
          </a:p>
        </p:txBody>
      </p:sp>
    </p:spTree>
    <p:extLst>
      <p:ext uri="{BB962C8B-B14F-4D97-AF65-F5344CB8AC3E}">
        <p14:creationId xmlns:p14="http://schemas.microsoft.com/office/powerpoint/2010/main" val="3342023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b="0" i="0" dirty="0">
                <a:solidFill>
                  <a:srgbClr val="232629"/>
                </a:solidFill>
                <a:effectLst/>
                <a:latin typeface="-apple-system"/>
              </a:rPr>
              <a:t>https://towardsdatascience.com/optimization-techniques-simulated-annealing-d6a4785a1de7</a:t>
            </a:r>
          </a:p>
          <a:p>
            <a:pPr algn="l" fontAlgn="base"/>
            <a:r>
              <a:rPr lang="nl-NL" b="0" i="0" dirty="0">
                <a:solidFill>
                  <a:srgbClr val="232629"/>
                </a:solidFill>
                <a:effectLst/>
                <a:latin typeface="-apple-system"/>
              </a:rPr>
              <a:t>https://medium.com/analytics-vidhya/simulated-annealing-869e171e763c</a:t>
            </a:r>
          </a:p>
          <a:p>
            <a:pPr algn="l" fontAlgn="base"/>
            <a:endParaRPr lang="nl-NL" b="0" i="0" dirty="0">
              <a:solidFill>
                <a:srgbClr val="232629"/>
              </a:solidFill>
              <a:effectLst/>
              <a:latin typeface="-apple-system"/>
            </a:endParaRPr>
          </a:p>
          <a:p>
            <a:pPr algn="l" fontAlgn="base"/>
            <a:r>
              <a:rPr lang="nl-NL" b="0" i="0" dirty="0">
                <a:solidFill>
                  <a:srgbClr val="232629"/>
                </a:solidFill>
                <a:effectLst/>
                <a:latin typeface="-apple-system"/>
              </a:rPr>
              <a:t>The </a:t>
            </a:r>
            <a:r>
              <a:rPr lang="nl-NL" b="0" i="0" dirty="0" err="1">
                <a:solidFill>
                  <a:srgbClr val="232629"/>
                </a:solidFill>
                <a:effectLst/>
                <a:latin typeface="-apple-system"/>
              </a:rPr>
              <a:t>reason</a:t>
            </a:r>
            <a:r>
              <a:rPr lang="nl-NL" b="0" i="0" dirty="0">
                <a:solidFill>
                  <a:srgbClr val="232629"/>
                </a:solidFill>
                <a:effectLst/>
                <a:latin typeface="-apple-system"/>
              </a:rPr>
              <a:t> </a:t>
            </a:r>
            <a:r>
              <a:rPr lang="nl-NL" b="0" i="0" dirty="0" err="1">
                <a:solidFill>
                  <a:srgbClr val="232629"/>
                </a:solidFill>
                <a:effectLst/>
                <a:latin typeface="-apple-system"/>
              </a:rPr>
              <a:t>for</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be</a:t>
            </a:r>
            <a:r>
              <a:rPr lang="nl-NL" b="0" i="0" dirty="0">
                <a:solidFill>
                  <a:srgbClr val="232629"/>
                </a:solidFill>
                <a:effectLst/>
                <a:latin typeface="-apple-system"/>
              </a:rPr>
              <a:t> </a:t>
            </a:r>
            <a:r>
              <a:rPr lang="nl-NL" b="0" i="0" dirty="0" err="1">
                <a:solidFill>
                  <a:srgbClr val="232629"/>
                </a:solidFill>
                <a:effectLst/>
                <a:latin typeface="-apple-system"/>
              </a:rPr>
              <a:t>Deprecated</a:t>
            </a:r>
            <a:r>
              <a:rPr lang="nl-NL" b="0" i="0" dirty="0">
                <a:solidFill>
                  <a:srgbClr val="232629"/>
                </a:solidFill>
                <a:effectLst/>
                <a:latin typeface="-apple-system"/>
              </a:rPr>
              <a:t> is </a:t>
            </a:r>
            <a:r>
              <a:rPr lang="nl-NL" b="0" i="0" dirty="0" err="1">
                <a:solidFill>
                  <a:srgbClr val="232629"/>
                </a:solidFill>
                <a:effectLst/>
                <a:latin typeface="-apple-system"/>
              </a:rPr>
              <a:t>not</a:t>
            </a:r>
            <a:r>
              <a:rPr lang="nl-NL" b="0" i="0" dirty="0">
                <a:solidFill>
                  <a:srgbClr val="232629"/>
                </a:solidFill>
                <a:effectLst/>
                <a:latin typeface="-apple-system"/>
              </a:rPr>
              <a:t> </a:t>
            </a:r>
            <a:r>
              <a:rPr lang="nl-NL" b="0" i="0" dirty="0" err="1">
                <a:solidFill>
                  <a:srgbClr val="232629"/>
                </a:solidFill>
                <a:effectLst/>
                <a:latin typeface="-apple-system"/>
              </a:rPr>
              <a:t>because</a:t>
            </a:r>
            <a:r>
              <a:rPr lang="nl-NL" b="0" i="0" dirty="0">
                <a:solidFill>
                  <a:srgbClr val="232629"/>
                </a:solidFill>
                <a:effectLst/>
                <a:latin typeface="-apple-system"/>
              </a:rPr>
              <a:t> </a:t>
            </a:r>
            <a:r>
              <a:rPr lang="nl-NL" b="0" i="0" dirty="0" err="1">
                <a:solidFill>
                  <a:srgbClr val="232629"/>
                </a:solidFill>
                <a:effectLst/>
                <a:latin typeface="-apple-system"/>
              </a:rPr>
              <a:t>Basin-hopping</a:t>
            </a:r>
            <a:r>
              <a:rPr lang="nl-NL" b="0" i="0" dirty="0">
                <a:solidFill>
                  <a:srgbClr val="232629"/>
                </a:solidFill>
                <a:effectLst/>
                <a:latin typeface="-apple-system"/>
              </a:rPr>
              <a:t> </a:t>
            </a:r>
            <a:r>
              <a:rPr lang="nl-NL" b="0" i="0" dirty="0" err="1">
                <a:solidFill>
                  <a:srgbClr val="232629"/>
                </a:solidFill>
                <a:effectLst/>
                <a:latin typeface="-apple-system"/>
              </a:rPr>
              <a:t>outperforms</a:t>
            </a:r>
            <a:r>
              <a:rPr lang="nl-NL" b="0" i="0" dirty="0">
                <a:solidFill>
                  <a:srgbClr val="232629"/>
                </a:solidFill>
                <a:effectLst/>
                <a:latin typeface="-apple-system"/>
              </a:rPr>
              <a:t> </a:t>
            </a:r>
            <a:r>
              <a:rPr lang="nl-NL" b="0" i="0" dirty="0" err="1">
                <a:solidFill>
                  <a:srgbClr val="232629"/>
                </a:solidFill>
                <a:effectLst/>
                <a:latin typeface="-apple-system"/>
              </a:rPr>
              <a:t>it</a:t>
            </a:r>
            <a:r>
              <a:rPr lang="nl-NL" b="0" i="0" dirty="0">
                <a:solidFill>
                  <a:srgbClr val="232629"/>
                </a:solidFill>
                <a:effectLst/>
                <a:latin typeface="-apple-system"/>
              </a:rPr>
              <a:t> </a:t>
            </a:r>
            <a:r>
              <a:rPr lang="nl-NL" b="0" i="0" dirty="0" err="1">
                <a:solidFill>
                  <a:srgbClr val="232629"/>
                </a:solidFill>
                <a:effectLst/>
                <a:latin typeface="-apple-system"/>
              </a:rPr>
              <a:t>theoretically</a:t>
            </a:r>
            <a:r>
              <a:rPr lang="nl-NL" b="0" i="0" dirty="0">
                <a:solidFill>
                  <a:srgbClr val="232629"/>
                </a:solidFill>
                <a:effectLst/>
                <a:latin typeface="-apple-system"/>
              </a:rPr>
              <a:t> but </a:t>
            </a:r>
            <a:r>
              <a:rPr lang="nl-NL" b="0" i="0" dirty="0" err="1">
                <a:solidFill>
                  <a:srgbClr val="232629"/>
                </a:solidFill>
                <a:effectLst/>
                <a:latin typeface="-apple-system"/>
              </a:rPr>
              <a:t>because</a:t>
            </a:r>
            <a:r>
              <a:rPr lang="nl-NL" b="0" i="0" dirty="0">
                <a:solidFill>
                  <a:srgbClr val="232629"/>
                </a:solidFill>
                <a:effectLst/>
                <a:latin typeface="-apple-system"/>
              </a:rPr>
              <a:t>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specific</a:t>
            </a:r>
            <a:r>
              <a:rPr lang="nl-NL" b="0" i="0" dirty="0">
                <a:solidFill>
                  <a:srgbClr val="232629"/>
                </a:solidFill>
                <a:effectLst/>
                <a:latin typeface="-apple-system"/>
              </a:rPr>
              <a:t> </a:t>
            </a:r>
            <a:r>
              <a:rPr lang="nl-NL" b="0" i="0" dirty="0" err="1">
                <a:solidFill>
                  <a:srgbClr val="232629"/>
                </a:solidFill>
                <a:effectLst/>
                <a:latin typeface="-apple-system"/>
              </a:rPr>
              <a:t>implementation</a:t>
            </a:r>
            <a:r>
              <a:rPr lang="nl-NL" b="0" i="0" dirty="0">
                <a:solidFill>
                  <a:srgbClr val="232629"/>
                </a:solidFill>
                <a:effectLst/>
                <a:latin typeface="-apple-system"/>
              </a:rPr>
              <a:t> </a:t>
            </a:r>
            <a:r>
              <a:rPr lang="nl-NL" b="0" i="0" dirty="0" err="1">
                <a:solidFill>
                  <a:srgbClr val="232629"/>
                </a:solidFill>
                <a:effectLst/>
                <a:latin typeface="-apple-system"/>
              </a:rPr>
              <a:t>done</a:t>
            </a:r>
            <a:r>
              <a:rPr lang="nl-NL" b="0" i="0" dirty="0">
                <a:solidFill>
                  <a:srgbClr val="232629"/>
                </a:solidFill>
                <a:effectLst/>
                <a:latin typeface="-apple-system"/>
              </a:rPr>
              <a:t> </a:t>
            </a:r>
            <a:r>
              <a:rPr lang="nl-NL" b="0" i="0" dirty="0" err="1">
                <a:solidFill>
                  <a:srgbClr val="232629"/>
                </a:solidFill>
                <a:effectLst/>
                <a:latin typeface="-apple-system"/>
              </a:rPr>
              <a:t>for</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in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library</a:t>
            </a:r>
            <a:r>
              <a:rPr lang="nl-NL" b="0" i="0" dirty="0">
                <a:solidFill>
                  <a:srgbClr val="232629"/>
                </a:solidFill>
                <a:effectLst/>
                <a:latin typeface="-apple-system"/>
              </a:rPr>
              <a:t> is a special case of </a:t>
            </a:r>
            <a:r>
              <a:rPr lang="nl-NL" b="0" i="0" dirty="0" err="1">
                <a:solidFill>
                  <a:srgbClr val="232629"/>
                </a:solidFill>
                <a:effectLst/>
                <a:latin typeface="-apple-system"/>
              </a:rPr>
              <a:t>the</a:t>
            </a:r>
            <a:r>
              <a:rPr lang="nl-NL" b="0" i="0" dirty="0">
                <a:solidFill>
                  <a:srgbClr val="232629"/>
                </a:solidFill>
                <a:effectLst/>
                <a:latin typeface="-apple-system"/>
              </a:rPr>
              <a:t> second.</a:t>
            </a:r>
          </a:p>
          <a:p>
            <a:pPr algn="l" fontAlgn="base"/>
            <a:endParaRPr lang="nl-NL" b="0" i="0" dirty="0">
              <a:solidFill>
                <a:srgbClr val="232629"/>
              </a:solidFill>
              <a:effectLst/>
              <a:latin typeface="-apple-system"/>
            </a:endParaRPr>
          </a:p>
          <a:p>
            <a:pPr algn="l" fontAlgn="base"/>
            <a:r>
              <a:rPr lang="nl-NL" b="0" i="0" dirty="0" err="1">
                <a:solidFill>
                  <a:srgbClr val="232629"/>
                </a:solidFill>
                <a:effectLst/>
                <a:latin typeface="-apple-system"/>
              </a:rPr>
              <a:t>If</a:t>
            </a:r>
            <a:r>
              <a:rPr lang="nl-NL" b="0" i="0" dirty="0">
                <a:solidFill>
                  <a:srgbClr val="232629"/>
                </a:solidFill>
                <a:effectLst/>
                <a:latin typeface="-apple-system"/>
              </a:rPr>
              <a:t> </a:t>
            </a:r>
            <a:r>
              <a:rPr lang="nl-NL" b="0" i="0" dirty="0" err="1">
                <a:solidFill>
                  <a:srgbClr val="232629"/>
                </a:solidFill>
                <a:effectLst/>
                <a:latin typeface="-apple-system"/>
              </a:rPr>
              <a:t>you</a:t>
            </a:r>
            <a:r>
              <a:rPr lang="nl-NL" b="0" i="0" dirty="0">
                <a:solidFill>
                  <a:srgbClr val="232629"/>
                </a:solidFill>
                <a:effectLst/>
                <a:latin typeface="-apple-system"/>
              </a:rPr>
              <a:t> want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use</a:t>
            </a:r>
            <a:r>
              <a:rPr lang="nl-NL" b="0" i="0" dirty="0">
                <a:solidFill>
                  <a:srgbClr val="232629"/>
                </a:solidFill>
                <a:effectLst/>
                <a:latin typeface="-apple-system"/>
              </a:rPr>
              <a:t> a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algorithm</a:t>
            </a:r>
            <a:r>
              <a:rPr lang="nl-NL" b="0" i="0" dirty="0">
                <a:solidFill>
                  <a:srgbClr val="232629"/>
                </a:solidFill>
                <a:effectLst/>
                <a:latin typeface="-apple-system"/>
              </a:rPr>
              <a:t> I </a:t>
            </a:r>
            <a:r>
              <a:rPr lang="nl-NL" b="0" i="0" dirty="0" err="1">
                <a:solidFill>
                  <a:srgbClr val="232629"/>
                </a:solidFill>
                <a:effectLst/>
                <a:latin typeface="-apple-system"/>
              </a:rPr>
              <a:t>recomend</a:t>
            </a:r>
            <a:r>
              <a:rPr lang="nl-NL" b="0" i="0" dirty="0">
                <a:solidFill>
                  <a:srgbClr val="232629"/>
                </a:solidFill>
                <a:effectLst/>
                <a:latin typeface="-apple-system"/>
              </a:rPr>
              <a:t> </a:t>
            </a:r>
            <a:r>
              <a:rPr lang="nl-NL" b="0" i="0" dirty="0" err="1">
                <a:solidFill>
                  <a:srgbClr val="232629"/>
                </a:solidFill>
                <a:effectLst/>
                <a:latin typeface="-apple-system"/>
              </a:rPr>
              <a:t>you</a:t>
            </a:r>
            <a:r>
              <a:rPr lang="nl-NL" b="0" i="0" dirty="0">
                <a:solidFill>
                  <a:srgbClr val="232629"/>
                </a:solidFill>
                <a:effectLst/>
                <a:latin typeface="-apple-system"/>
              </a:rPr>
              <a:t> </a:t>
            </a:r>
            <a:r>
              <a:rPr lang="nl-NL" b="0" i="0" dirty="0" err="1">
                <a:solidFill>
                  <a:srgbClr val="232629"/>
                </a:solidFill>
                <a:effectLst/>
                <a:latin typeface="-apple-system"/>
              </a:rPr>
              <a:t>to</a:t>
            </a:r>
            <a:r>
              <a:rPr lang="nl-NL" b="0" i="0" dirty="0">
                <a:solidFill>
                  <a:srgbClr val="232629"/>
                </a:solidFill>
                <a:effectLst/>
                <a:latin typeface="-apple-system"/>
              </a:rPr>
              <a:t> </a:t>
            </a:r>
            <a:r>
              <a:rPr lang="nl-NL" b="0" i="0" dirty="0" err="1">
                <a:solidFill>
                  <a:srgbClr val="232629"/>
                </a:solidFill>
                <a:effectLst/>
                <a:latin typeface="-apple-system"/>
              </a:rPr>
              <a:t>use</a:t>
            </a:r>
            <a:r>
              <a:rPr lang="nl-NL" b="0" i="0" dirty="0">
                <a:solidFill>
                  <a:srgbClr val="232629"/>
                </a:solidFill>
                <a:effectLst/>
                <a:latin typeface="-apple-system"/>
              </a:rPr>
              <a:t> </a:t>
            </a:r>
            <a:r>
              <a:rPr lang="nl-NL" b="0" i="0" dirty="0" err="1">
                <a:solidFill>
                  <a:srgbClr val="232629"/>
                </a:solidFill>
                <a:effectLst/>
                <a:latin typeface="-apple-system"/>
              </a:rPr>
              <a:t>scipy.optimize.dual_annealing</a:t>
            </a:r>
            <a:r>
              <a:rPr lang="nl-NL" b="0" i="0" dirty="0">
                <a:solidFill>
                  <a:srgbClr val="232629"/>
                </a:solidFill>
                <a:effectLst/>
                <a:latin typeface="-apple-system"/>
              </a:rPr>
              <a:t> </a:t>
            </a:r>
            <a:r>
              <a:rPr lang="nl-NL" b="0" i="0" dirty="0" err="1">
                <a:solidFill>
                  <a:srgbClr val="232629"/>
                </a:solidFill>
                <a:effectLst/>
                <a:latin typeface="-apple-system"/>
              </a:rPr>
              <a:t>instead</a:t>
            </a:r>
            <a:r>
              <a:rPr lang="nl-NL" b="0" i="0" dirty="0">
                <a:solidFill>
                  <a:srgbClr val="232629"/>
                </a:solidFill>
                <a:effectLst/>
                <a:latin typeface="-apple-system"/>
              </a:rPr>
              <a:t>, but </a:t>
            </a:r>
            <a:r>
              <a:rPr lang="nl-NL" b="0" i="0" dirty="0" err="1">
                <a:solidFill>
                  <a:srgbClr val="232629"/>
                </a:solidFill>
                <a:effectLst/>
                <a:latin typeface="-apple-system"/>
              </a:rPr>
              <a:t>with</a:t>
            </a:r>
            <a:r>
              <a:rPr lang="nl-NL" b="0" i="0" dirty="0">
                <a:solidFill>
                  <a:srgbClr val="232629"/>
                </a:solidFill>
                <a:effectLst/>
                <a:latin typeface="-apple-system"/>
              </a:rPr>
              <a:t> </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𝑣𝑖𝑠𝑖𝑡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𝑞𝑣</a:t>
            </a:r>
            <a:r>
              <a:rPr lang="nl-NL" b="0" i="0" u="none" strike="noStrike" dirty="0">
                <a:solidFill>
                  <a:srgbClr val="232629"/>
                </a:solidFill>
                <a:effectLst/>
                <a:latin typeface="STIXGeneral-Regular"/>
              </a:rPr>
              <a:t>=1,</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𝑎𝑐𝑒𝑝𝑡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𝑞𝑎</a:t>
            </a:r>
            <a:r>
              <a:rPr lang="nl-NL" b="0" i="0" u="none" strike="noStrike" dirty="0">
                <a:solidFill>
                  <a:srgbClr val="232629"/>
                </a:solidFill>
                <a:effectLst/>
                <a:latin typeface="STIXGeneral-Regular"/>
              </a:rPr>
              <a:t>=1</a:t>
            </a:r>
            <a:r>
              <a:rPr lang="nl-NL" b="0" i="0" u="none" strike="noStrike" dirty="0">
                <a:solidFill>
                  <a:srgbClr val="232629"/>
                </a:solidFill>
                <a:effectLst/>
                <a:latin typeface="inherit"/>
              </a:rPr>
              <a:t>′visit′=</a:t>
            </a:r>
            <a:r>
              <a:rPr lang="nl-NL" b="0" i="0" u="none" strike="noStrike" dirty="0" err="1">
                <a:solidFill>
                  <a:srgbClr val="232629"/>
                </a:solidFill>
                <a:effectLst/>
                <a:latin typeface="inherit"/>
              </a:rPr>
              <a:t>qv</a:t>
            </a:r>
            <a:r>
              <a:rPr lang="nl-NL" b="0" i="0" u="none" strike="noStrike" dirty="0">
                <a:solidFill>
                  <a:srgbClr val="232629"/>
                </a:solidFill>
                <a:effectLst/>
                <a:latin typeface="inherit"/>
              </a:rPr>
              <a:t>=1,′acept′=</a:t>
            </a:r>
            <a:r>
              <a:rPr lang="nl-NL" b="0" i="0" u="none" strike="noStrike" dirty="0" err="1">
                <a:solidFill>
                  <a:srgbClr val="232629"/>
                </a:solidFill>
                <a:effectLst/>
                <a:latin typeface="inherit"/>
              </a:rPr>
              <a:t>qa</a:t>
            </a:r>
            <a:r>
              <a:rPr lang="nl-NL" b="0" i="0" u="none" strike="noStrike" dirty="0">
                <a:solidFill>
                  <a:srgbClr val="232629"/>
                </a:solidFill>
                <a:effectLst/>
                <a:latin typeface="inherit"/>
              </a:rPr>
              <a:t>=1</a:t>
            </a:r>
            <a:r>
              <a:rPr lang="nl-NL" b="0" i="0" dirty="0">
                <a:solidFill>
                  <a:srgbClr val="232629"/>
                </a:solidFill>
                <a:effectLst/>
                <a:latin typeface="-apple-system"/>
              </a:rPr>
              <a:t> (</a:t>
            </a:r>
            <a:r>
              <a:rPr lang="nl-NL" b="0" i="0" dirty="0" err="1">
                <a:solidFill>
                  <a:srgbClr val="232629"/>
                </a:solidFill>
                <a:effectLst/>
                <a:latin typeface="-apple-system"/>
              </a:rPr>
              <a:t>this</a:t>
            </a:r>
            <a:r>
              <a:rPr lang="nl-NL" b="0" i="0" dirty="0">
                <a:solidFill>
                  <a:srgbClr val="232629"/>
                </a:solidFill>
                <a:effectLst/>
                <a:latin typeface="-apple-system"/>
              </a:rPr>
              <a:t> </a:t>
            </a:r>
            <a:r>
              <a:rPr lang="nl-NL" b="0" i="0" dirty="0" err="1">
                <a:solidFill>
                  <a:srgbClr val="232629"/>
                </a:solidFill>
                <a:effectLst/>
                <a:latin typeface="-apple-system"/>
              </a:rPr>
              <a:t>recover</a:t>
            </a:r>
            <a:r>
              <a:rPr lang="nl-NL" b="0" i="0" dirty="0">
                <a:solidFill>
                  <a:srgbClr val="232629"/>
                </a:solidFill>
                <a:effectLst/>
                <a:latin typeface="-apple-system"/>
              </a:rPr>
              <a:t> </a:t>
            </a:r>
            <a:r>
              <a:rPr lang="nl-NL" b="0" i="0" dirty="0" err="1">
                <a:solidFill>
                  <a:srgbClr val="232629"/>
                </a:solidFill>
                <a:effectLst/>
                <a:latin typeface="-apple-system"/>
              </a:rPr>
              <a:t>Classical</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i.e.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temperature</a:t>
            </a:r>
            <a:r>
              <a:rPr lang="nl-NL" b="0" i="0" dirty="0">
                <a:solidFill>
                  <a:srgbClr val="232629"/>
                </a:solidFill>
                <a:effectLst/>
                <a:latin typeface="-apple-system"/>
              </a:rPr>
              <a:t> </a:t>
            </a:r>
            <a:r>
              <a:rPr lang="nl-NL" b="0" i="0" dirty="0" err="1">
                <a:solidFill>
                  <a:srgbClr val="232629"/>
                </a:solidFill>
                <a:effectLst/>
                <a:latin typeface="-apple-system"/>
              </a:rPr>
              <a:t>decreases</a:t>
            </a:r>
            <a:r>
              <a:rPr lang="nl-NL" b="0" i="0" dirty="0">
                <a:solidFill>
                  <a:srgbClr val="232629"/>
                </a:solidFill>
                <a:effectLst/>
                <a:latin typeface="-apple-system"/>
              </a:rPr>
              <a:t> </a:t>
            </a:r>
            <a:r>
              <a:rPr lang="nl-NL" b="0" i="0" dirty="0" err="1">
                <a:solidFill>
                  <a:srgbClr val="232629"/>
                </a:solidFill>
                <a:effectLst/>
                <a:latin typeface="-apple-system"/>
              </a:rPr>
              <a:t>logarithmically</a:t>
            </a:r>
            <a:r>
              <a:rPr lang="nl-NL" b="0" i="0" dirty="0">
                <a:solidFill>
                  <a:srgbClr val="232629"/>
                </a:solidFill>
                <a:effectLst/>
                <a:latin typeface="-apple-system"/>
              </a:rPr>
              <a:t>). </a:t>
            </a:r>
            <a:r>
              <a:rPr lang="nl-NL" b="0" i="0" dirty="0" err="1">
                <a:solidFill>
                  <a:srgbClr val="232629"/>
                </a:solidFill>
                <a:effectLst/>
                <a:latin typeface="-apple-system"/>
              </a:rPr>
              <a:t>Other</a:t>
            </a:r>
            <a:r>
              <a:rPr lang="nl-NL" b="0" i="0" dirty="0">
                <a:solidFill>
                  <a:srgbClr val="232629"/>
                </a:solidFill>
                <a:effectLst/>
                <a:latin typeface="-apple-system"/>
              </a:rPr>
              <a:t> parameter </a:t>
            </a:r>
            <a:r>
              <a:rPr lang="nl-NL" b="0" i="0" dirty="0" err="1">
                <a:solidFill>
                  <a:srgbClr val="232629"/>
                </a:solidFill>
                <a:effectLst/>
                <a:latin typeface="-apple-system"/>
              </a:rPr>
              <a:t>election</a:t>
            </a:r>
            <a:r>
              <a:rPr lang="nl-NL" b="0" i="0" dirty="0">
                <a:solidFill>
                  <a:srgbClr val="232629"/>
                </a:solidFill>
                <a:effectLst/>
                <a:latin typeface="-apple-system"/>
              </a:rPr>
              <a:t> leads </a:t>
            </a:r>
            <a:r>
              <a:rPr lang="nl-NL" b="0" i="0" dirty="0" err="1">
                <a:solidFill>
                  <a:srgbClr val="232629"/>
                </a:solidFill>
                <a:effectLst/>
                <a:latin typeface="-apple-system"/>
              </a:rPr>
              <a:t>to</a:t>
            </a:r>
            <a:r>
              <a:rPr lang="nl-NL" b="0" i="0" dirty="0">
                <a:solidFill>
                  <a:srgbClr val="232629"/>
                </a:solidFill>
                <a:effectLst/>
                <a:latin typeface="-apple-system"/>
              </a:rPr>
              <a:t> more sophisticated </a:t>
            </a:r>
            <a:r>
              <a:rPr lang="nl-NL" b="0" i="0" dirty="0" err="1">
                <a:solidFill>
                  <a:srgbClr val="232629"/>
                </a:solidFill>
                <a:effectLst/>
                <a:latin typeface="-apple-system"/>
              </a:rPr>
              <a:t>Annealing</a:t>
            </a:r>
            <a:r>
              <a:rPr lang="nl-NL" b="0" i="0" dirty="0">
                <a:solidFill>
                  <a:srgbClr val="232629"/>
                </a:solidFill>
                <a:effectLst/>
                <a:latin typeface="-apple-system"/>
              </a:rPr>
              <a:t> </a:t>
            </a:r>
            <a:r>
              <a:rPr lang="nl-NL" b="0" i="0" dirty="0" err="1">
                <a:solidFill>
                  <a:srgbClr val="232629"/>
                </a:solidFill>
                <a:effectLst/>
                <a:latin typeface="-apple-system"/>
              </a:rPr>
              <a:t>processes</a:t>
            </a:r>
            <a:r>
              <a:rPr lang="nl-NL" b="0" i="0" dirty="0">
                <a:solidFill>
                  <a:srgbClr val="232629"/>
                </a:solidFill>
                <a:effectLst/>
                <a:latin typeface="-apple-system"/>
              </a:rPr>
              <a:t>, like </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𝑣𝑖𝑠𝑖𝑡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𝑞𝑣</a:t>
            </a:r>
            <a:r>
              <a:rPr lang="nl-NL" b="0" i="0" u="none" strike="noStrike" dirty="0">
                <a:solidFill>
                  <a:srgbClr val="232629"/>
                </a:solidFill>
                <a:effectLst/>
                <a:latin typeface="STIXGeneral-Regular"/>
              </a:rPr>
              <a:t>=2,</a:t>
            </a:r>
            <a:r>
              <a:rPr lang="nl-NL" b="0" i="0" u="none" strike="noStrike" dirty="0">
                <a:solidFill>
                  <a:srgbClr val="232629"/>
                </a:solidFill>
                <a:effectLst/>
                <a:latin typeface="STIXVariants"/>
              </a:rPr>
              <a:t>′</a:t>
            </a:r>
            <a:r>
              <a:rPr lang="nl-NL" b="0" i="0" u="none" strike="noStrike" dirty="0">
                <a:solidFill>
                  <a:srgbClr val="232629"/>
                </a:solidFill>
                <a:effectLst/>
                <a:latin typeface="STIXGeneral-Italic"/>
              </a:rPr>
              <a:t>𝑎𝑐𝑒𝑝𝑡</a:t>
            </a:r>
            <a:r>
              <a:rPr lang="nl-NL" b="0" i="0" u="none" strike="noStrike" dirty="0">
                <a:solidFill>
                  <a:srgbClr val="232629"/>
                </a:solidFill>
                <a:effectLst/>
                <a:latin typeface="STIXVariants"/>
              </a:rPr>
              <a:t>′</a:t>
            </a:r>
            <a:r>
              <a:rPr lang="nl-NL" b="0" i="0" u="none" strike="noStrike" dirty="0">
                <a:solidFill>
                  <a:srgbClr val="232629"/>
                </a:solidFill>
                <a:effectLst/>
                <a:latin typeface="STIXGeneral-Regular"/>
              </a:rPr>
              <a:t>=</a:t>
            </a:r>
            <a:r>
              <a:rPr lang="nl-NL" b="0" i="0" u="none" strike="noStrike" dirty="0">
                <a:solidFill>
                  <a:srgbClr val="232629"/>
                </a:solidFill>
                <a:effectLst/>
                <a:latin typeface="STIXGeneral-Italic"/>
              </a:rPr>
              <a:t>𝑞𝑎</a:t>
            </a:r>
            <a:r>
              <a:rPr lang="nl-NL" b="0" i="0" u="none" strike="noStrike" dirty="0">
                <a:solidFill>
                  <a:srgbClr val="232629"/>
                </a:solidFill>
                <a:effectLst/>
                <a:latin typeface="STIXGeneral-Regular"/>
              </a:rPr>
              <a:t>=1</a:t>
            </a:r>
            <a:r>
              <a:rPr lang="nl-NL" b="0" i="0" u="none" strike="noStrike" dirty="0">
                <a:solidFill>
                  <a:srgbClr val="232629"/>
                </a:solidFill>
                <a:effectLst/>
                <a:latin typeface="inherit"/>
              </a:rPr>
              <a:t>′visit′=</a:t>
            </a:r>
            <a:r>
              <a:rPr lang="nl-NL" b="0" i="0" u="none" strike="noStrike" dirty="0" err="1">
                <a:solidFill>
                  <a:srgbClr val="232629"/>
                </a:solidFill>
                <a:effectLst/>
                <a:latin typeface="inherit"/>
              </a:rPr>
              <a:t>qv</a:t>
            </a:r>
            <a:r>
              <a:rPr lang="nl-NL" b="0" i="0" u="none" strike="noStrike" dirty="0">
                <a:solidFill>
                  <a:srgbClr val="232629"/>
                </a:solidFill>
                <a:effectLst/>
                <a:latin typeface="inherit"/>
              </a:rPr>
              <a:t>=2,′acept′=</a:t>
            </a:r>
            <a:r>
              <a:rPr lang="nl-NL" b="0" i="0" u="none" strike="noStrike" dirty="0" err="1">
                <a:solidFill>
                  <a:srgbClr val="232629"/>
                </a:solidFill>
                <a:effectLst/>
                <a:latin typeface="inherit"/>
              </a:rPr>
              <a:t>qa</a:t>
            </a:r>
            <a:r>
              <a:rPr lang="nl-NL" b="0" i="0" u="none" strike="noStrike" dirty="0">
                <a:solidFill>
                  <a:srgbClr val="232629"/>
                </a:solidFill>
                <a:effectLst/>
                <a:latin typeface="inherit"/>
              </a:rPr>
              <a:t>=1</a:t>
            </a:r>
            <a:r>
              <a:rPr lang="nl-NL" b="0" i="0" dirty="0">
                <a:solidFill>
                  <a:srgbClr val="232629"/>
                </a:solidFill>
                <a:effectLst/>
                <a:latin typeface="-apple-system"/>
              </a:rPr>
              <a:t> (</a:t>
            </a:r>
            <a:r>
              <a:rPr lang="nl-NL" b="0" i="0" dirty="0" err="1">
                <a:solidFill>
                  <a:srgbClr val="232629"/>
                </a:solidFill>
                <a:effectLst/>
                <a:latin typeface="-apple-system"/>
              </a:rPr>
              <a:t>which</a:t>
            </a:r>
            <a:r>
              <a:rPr lang="nl-NL" b="0" i="0" dirty="0">
                <a:solidFill>
                  <a:srgbClr val="232629"/>
                </a:solidFill>
                <a:effectLst/>
                <a:latin typeface="-apple-system"/>
              </a:rPr>
              <a:t> </a:t>
            </a:r>
            <a:r>
              <a:rPr lang="nl-NL" b="0" i="0" dirty="0" err="1">
                <a:solidFill>
                  <a:srgbClr val="232629"/>
                </a:solidFill>
                <a:effectLst/>
                <a:latin typeface="-apple-system"/>
              </a:rPr>
              <a:t>recover</a:t>
            </a:r>
            <a:r>
              <a:rPr lang="nl-NL" b="0" i="0" dirty="0">
                <a:solidFill>
                  <a:srgbClr val="232629"/>
                </a:solidFill>
                <a:effectLst/>
                <a:latin typeface="-apple-system"/>
              </a:rPr>
              <a:t>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Fast</a:t>
            </a:r>
            <a:r>
              <a:rPr lang="nl-NL" b="0" i="0" dirty="0">
                <a:solidFill>
                  <a:srgbClr val="232629"/>
                </a:solidFill>
                <a:effectLst/>
                <a:latin typeface="-apple-system"/>
              </a:rPr>
              <a:t> </a:t>
            </a:r>
            <a:r>
              <a:rPr lang="nl-NL" b="0" i="0" dirty="0" err="1">
                <a:solidFill>
                  <a:srgbClr val="232629"/>
                </a:solidFill>
                <a:effectLst/>
                <a:latin typeface="-apple-system"/>
              </a:rPr>
              <a:t>Simulated</a:t>
            </a:r>
            <a:r>
              <a:rPr lang="nl-NL" b="0" i="0" dirty="0">
                <a:solidFill>
                  <a:srgbClr val="232629"/>
                </a:solidFill>
                <a:effectLst/>
                <a:latin typeface="-apple-system"/>
              </a:rPr>
              <a:t> </a:t>
            </a:r>
            <a:r>
              <a:rPr lang="nl-NL" b="0" i="0" dirty="0" err="1">
                <a:solidFill>
                  <a:srgbClr val="232629"/>
                </a:solidFill>
                <a:effectLst/>
                <a:latin typeface="-apple-system"/>
              </a:rPr>
              <a:t>Annealing</a:t>
            </a:r>
            <a:r>
              <a:rPr lang="nl-NL" b="0" i="0" dirty="0">
                <a:solidFill>
                  <a:srgbClr val="232629"/>
                </a:solidFill>
                <a:effectLst/>
                <a:latin typeface="-apple-system"/>
              </a:rPr>
              <a:t>, i.e. </a:t>
            </a:r>
            <a:r>
              <a:rPr lang="nl-NL" b="0" i="0" dirty="0" err="1">
                <a:solidFill>
                  <a:srgbClr val="232629"/>
                </a:solidFill>
                <a:effectLst/>
                <a:latin typeface="-apple-system"/>
              </a:rPr>
              <a:t>the</a:t>
            </a:r>
            <a:r>
              <a:rPr lang="nl-NL" b="0" i="0" dirty="0">
                <a:solidFill>
                  <a:srgbClr val="232629"/>
                </a:solidFill>
                <a:effectLst/>
                <a:latin typeface="-apple-system"/>
              </a:rPr>
              <a:t> </a:t>
            </a:r>
            <a:r>
              <a:rPr lang="nl-NL" b="0" i="0" dirty="0" err="1">
                <a:solidFill>
                  <a:srgbClr val="232629"/>
                </a:solidFill>
                <a:effectLst/>
                <a:latin typeface="-apple-system"/>
              </a:rPr>
              <a:t>temperature</a:t>
            </a:r>
            <a:r>
              <a:rPr lang="nl-NL" b="0" i="0" dirty="0">
                <a:solidFill>
                  <a:srgbClr val="232629"/>
                </a:solidFill>
                <a:effectLst/>
                <a:latin typeface="-apple-system"/>
              </a:rPr>
              <a:t> </a:t>
            </a:r>
            <a:r>
              <a:rPr lang="nl-NL" b="0" i="0" dirty="0" err="1">
                <a:solidFill>
                  <a:srgbClr val="232629"/>
                </a:solidFill>
                <a:effectLst/>
                <a:latin typeface="-apple-system"/>
              </a:rPr>
              <a:t>decrease</a:t>
            </a:r>
            <a:r>
              <a:rPr lang="nl-NL" b="0" i="0" dirty="0">
                <a:solidFill>
                  <a:srgbClr val="232629"/>
                </a:solidFill>
                <a:effectLst/>
                <a:latin typeface="-apple-system"/>
              </a:rPr>
              <a:t> up </a:t>
            </a:r>
            <a:r>
              <a:rPr lang="nl-NL" b="0" i="0" dirty="0" err="1">
                <a:solidFill>
                  <a:srgbClr val="232629"/>
                </a:solidFill>
                <a:effectLst/>
                <a:latin typeface="-apple-system"/>
              </a:rPr>
              <a:t>to</a:t>
            </a:r>
            <a:r>
              <a:rPr lang="nl-NL" b="0" i="0" dirty="0">
                <a:solidFill>
                  <a:srgbClr val="232629"/>
                </a:solidFill>
                <a:effectLst/>
                <a:latin typeface="-apple-system"/>
              </a:rPr>
              <a:t> inverse).</a:t>
            </a:r>
          </a:p>
          <a:p>
            <a:endParaRPr lang="nl-NL" dirty="0"/>
          </a:p>
          <a:p>
            <a:r>
              <a:rPr lang="nl-NL" b="1" i="0" dirty="0" err="1">
                <a:solidFill>
                  <a:srgbClr val="232629"/>
                </a:solidFill>
                <a:effectLst/>
                <a:latin typeface="-apple-system"/>
              </a:rPr>
              <a:t>def</a:t>
            </a:r>
            <a:r>
              <a:rPr lang="nl-NL" b="1" i="0" dirty="0">
                <a:solidFill>
                  <a:srgbClr val="232629"/>
                </a:solidFill>
                <a:effectLst/>
                <a:latin typeface="-apple-system"/>
              </a:rPr>
              <a:t> </a:t>
            </a:r>
            <a:r>
              <a:rPr lang="nl-NL" b="1" i="0" dirty="0" err="1">
                <a:solidFill>
                  <a:srgbClr val="232629"/>
                </a:solidFill>
                <a:effectLst/>
                <a:latin typeface="-apple-system"/>
              </a:rPr>
              <a:t>simulated_annealing</a:t>
            </a:r>
            <a:r>
              <a:rPr lang="nl-NL" b="1" i="0" dirty="0">
                <a:solidFill>
                  <a:srgbClr val="232629"/>
                </a:solidFill>
                <a:effectLst/>
                <a:latin typeface="-apple-system"/>
              </a:rPr>
              <a:t>(</a:t>
            </a:r>
            <a:r>
              <a:rPr lang="nl-NL" b="1" i="1" dirty="0" err="1">
                <a:solidFill>
                  <a:srgbClr val="4A4A4A"/>
                </a:solidFill>
                <a:effectLst/>
                <a:latin typeface="SFMono-Regular"/>
              </a:rPr>
              <a:t>func</a:t>
            </a:r>
            <a:r>
              <a:rPr lang="nl-NL" b="1" i="0" dirty="0">
                <a:solidFill>
                  <a:srgbClr val="4A4A4A"/>
                </a:solidFill>
                <a:effectLst/>
                <a:latin typeface="SFMono-Regular"/>
              </a:rPr>
              <a:t>, </a:t>
            </a:r>
            <a:r>
              <a:rPr lang="nl-NL" b="1" i="1" dirty="0">
                <a:solidFill>
                  <a:srgbClr val="4A4A4A"/>
                </a:solidFill>
                <a:effectLst/>
                <a:latin typeface="SFMono-Regular"/>
              </a:rPr>
              <a:t>x0, **</a:t>
            </a:r>
            <a:r>
              <a:rPr lang="nl-NL" b="1" i="1" dirty="0" err="1">
                <a:solidFill>
                  <a:srgbClr val="4A4A4A"/>
                </a:solidFill>
                <a:effectLst/>
                <a:latin typeface="SFMono-Regular"/>
              </a:rPr>
              <a:t>kwargs</a:t>
            </a:r>
            <a:r>
              <a:rPr lang="nl-NL" b="1" i="0" dirty="0">
                <a:solidFill>
                  <a:srgbClr val="232629"/>
                </a:solidFill>
                <a:effectLst/>
                <a:latin typeface="-apple-system"/>
              </a:rPr>
              <a:t>): </a:t>
            </a:r>
          </a:p>
          <a:p>
            <a:r>
              <a:rPr lang="nl-NL" b="1" i="0" dirty="0">
                <a:solidFill>
                  <a:srgbClr val="232629"/>
                </a:solidFill>
                <a:effectLst/>
                <a:latin typeface="-apple-system"/>
              </a:rPr>
              <a:t>    </a:t>
            </a:r>
            <a:r>
              <a:rPr lang="nl-NL" b="1" i="0" dirty="0" err="1">
                <a:solidFill>
                  <a:srgbClr val="232629"/>
                </a:solidFill>
                <a:effectLst/>
                <a:latin typeface="-apple-system"/>
              </a:rPr>
              <a:t>scipy.optimize.dual_annealing</a:t>
            </a:r>
            <a:r>
              <a:rPr lang="nl-NL" b="1" i="0" dirty="0">
                <a:solidFill>
                  <a:srgbClr val="232629"/>
                </a:solidFill>
                <a:effectLst/>
                <a:latin typeface="-apple-system"/>
              </a:rPr>
              <a:t>(</a:t>
            </a:r>
            <a:r>
              <a:rPr lang="nl-NL" b="1" i="1" dirty="0" err="1">
                <a:solidFill>
                  <a:srgbClr val="4A4A4A"/>
                </a:solidFill>
                <a:effectLst/>
                <a:latin typeface="SFMono-Regular"/>
              </a:rPr>
              <a:t>func</a:t>
            </a:r>
            <a:r>
              <a:rPr lang="nl-NL" b="1" i="0" dirty="0">
                <a:solidFill>
                  <a:srgbClr val="4A4A4A"/>
                </a:solidFill>
                <a:effectLst/>
                <a:latin typeface="SFMono-Regular"/>
              </a:rPr>
              <a:t>, </a:t>
            </a:r>
            <a:r>
              <a:rPr lang="nl-NL" b="1" i="1" dirty="0">
                <a:solidFill>
                  <a:srgbClr val="4A4A4A"/>
                </a:solidFill>
                <a:effectLst/>
                <a:latin typeface="SFMono-Regular"/>
              </a:rPr>
              <a:t>x0</a:t>
            </a:r>
            <a:r>
              <a:rPr lang="nl-NL" b="1" i="0" dirty="0">
                <a:solidFill>
                  <a:srgbClr val="232629"/>
                </a:solidFill>
                <a:effectLst/>
                <a:latin typeface="-apple-system"/>
              </a:rPr>
              <a:t>, </a:t>
            </a:r>
            <a:r>
              <a:rPr lang="nl-NL" b="1" i="0" dirty="0" err="1">
                <a:solidFill>
                  <a:srgbClr val="232629"/>
                </a:solidFill>
                <a:effectLst/>
                <a:latin typeface="-apple-system"/>
              </a:rPr>
              <a:t>visit</a:t>
            </a:r>
            <a:r>
              <a:rPr lang="nl-NL" b="1" i="0" u="none" strike="noStrike" dirty="0">
                <a:solidFill>
                  <a:srgbClr val="232629"/>
                </a:solidFill>
                <a:effectLst/>
                <a:latin typeface="STIXGeneral-Regular"/>
              </a:rPr>
              <a:t>=1, accept=1, </a:t>
            </a:r>
            <a:r>
              <a:rPr lang="nl-NL" b="1" i="0" dirty="0" err="1">
                <a:solidFill>
                  <a:srgbClr val="232629"/>
                </a:solidFill>
                <a:effectLst/>
                <a:latin typeface="-apple-system"/>
              </a:rPr>
              <a:t>no_local_search</a:t>
            </a:r>
            <a:r>
              <a:rPr lang="nl-NL" b="1" i="0" dirty="0">
                <a:solidFill>
                  <a:srgbClr val="232629"/>
                </a:solidFill>
                <a:effectLst/>
                <a:latin typeface="-apple-system"/>
              </a:rPr>
              <a:t>=True, **</a:t>
            </a:r>
            <a:r>
              <a:rPr lang="nl-NL" b="1" i="0" dirty="0" err="1">
                <a:solidFill>
                  <a:srgbClr val="232629"/>
                </a:solidFill>
                <a:effectLst/>
                <a:latin typeface="-apple-system"/>
              </a:rPr>
              <a:t>kwargs</a:t>
            </a:r>
            <a:r>
              <a:rPr lang="nl-NL" b="1" i="0" dirty="0">
                <a:solidFill>
                  <a:srgbClr val="232629"/>
                </a:solidFill>
                <a:effectLst/>
                <a:latin typeface="-apple-system"/>
              </a:rPr>
              <a:t>)</a:t>
            </a:r>
            <a:br>
              <a:rPr lang="nl-NL" b="0" dirty="0"/>
            </a:br>
            <a:endParaRPr lang="nl-NL" b="0" dirty="0"/>
          </a:p>
        </p:txBody>
      </p:sp>
      <p:sp>
        <p:nvSpPr>
          <p:cNvPr id="4" name="Tijdelijke aanduiding voor dianummer 3"/>
          <p:cNvSpPr>
            <a:spLocks noGrp="1"/>
          </p:cNvSpPr>
          <p:nvPr>
            <p:ph type="sldNum" sz="quarter" idx="5"/>
          </p:nvPr>
        </p:nvSpPr>
        <p:spPr/>
        <p:txBody>
          <a:bodyPr/>
          <a:lstStyle/>
          <a:p>
            <a:fld id="{BC8A0E22-2BE4-3F4E-AAA3-8C994B9FE1BA}" type="slidenum">
              <a:rPr lang="nl-NL"/>
              <a:t>67</a:t>
            </a:fld>
            <a:endParaRPr lang="nl-NL"/>
          </a:p>
        </p:txBody>
      </p:sp>
    </p:spTree>
    <p:extLst>
      <p:ext uri="{BB962C8B-B14F-4D97-AF65-F5344CB8AC3E}">
        <p14:creationId xmlns:p14="http://schemas.microsoft.com/office/powerpoint/2010/main" val="234600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69</a:t>
            </a:fld>
            <a:endParaRPr lang="nl-NL"/>
          </a:p>
        </p:txBody>
      </p:sp>
    </p:spTree>
    <p:extLst>
      <p:ext uri="{BB962C8B-B14F-4D97-AF65-F5344CB8AC3E}">
        <p14:creationId xmlns:p14="http://schemas.microsoft.com/office/powerpoint/2010/main" val="194524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70</a:t>
            </a:fld>
            <a:endParaRPr lang="nl-NL"/>
          </a:p>
        </p:txBody>
      </p:sp>
    </p:spTree>
    <p:extLst>
      <p:ext uri="{BB962C8B-B14F-4D97-AF65-F5344CB8AC3E}">
        <p14:creationId xmlns:p14="http://schemas.microsoft.com/office/powerpoint/2010/main" val="558679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71</a:t>
            </a:fld>
            <a:endParaRPr lang="nl-NL"/>
          </a:p>
        </p:txBody>
      </p:sp>
    </p:spTree>
    <p:extLst>
      <p:ext uri="{BB962C8B-B14F-4D97-AF65-F5344CB8AC3E}">
        <p14:creationId xmlns:p14="http://schemas.microsoft.com/office/powerpoint/2010/main" val="98056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2EE272-0C6D-4ED7-AF30-A371D76E9B8B}" type="slidenum">
              <a:rPr lang="nl-NL" smtClean="0"/>
              <a:t>6</a:t>
            </a:fld>
            <a:endParaRPr lang="nl-NL"/>
          </a:p>
        </p:txBody>
      </p:sp>
    </p:spTree>
    <p:extLst>
      <p:ext uri="{BB962C8B-B14F-4D97-AF65-F5344CB8AC3E}">
        <p14:creationId xmlns:p14="http://schemas.microsoft.com/office/powerpoint/2010/main" val="1301329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75</a:t>
            </a:fld>
            <a:endParaRPr lang="nl-NL"/>
          </a:p>
        </p:txBody>
      </p:sp>
    </p:spTree>
    <p:extLst>
      <p:ext uri="{BB962C8B-B14F-4D97-AF65-F5344CB8AC3E}">
        <p14:creationId xmlns:p14="http://schemas.microsoft.com/office/powerpoint/2010/main" val="1526391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77</a:t>
            </a:fld>
            <a:endParaRPr lang="nl-NL"/>
          </a:p>
        </p:txBody>
      </p:sp>
    </p:spTree>
    <p:extLst>
      <p:ext uri="{BB962C8B-B14F-4D97-AF65-F5344CB8AC3E}">
        <p14:creationId xmlns:p14="http://schemas.microsoft.com/office/powerpoint/2010/main" val="1347011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80</a:t>
            </a:fld>
            <a:endParaRPr lang="nl-NL"/>
          </a:p>
        </p:txBody>
      </p:sp>
    </p:spTree>
    <p:extLst>
      <p:ext uri="{BB962C8B-B14F-4D97-AF65-F5344CB8AC3E}">
        <p14:creationId xmlns:p14="http://schemas.microsoft.com/office/powerpoint/2010/main" val="4145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81</a:t>
            </a:fld>
            <a:endParaRPr lang="nl-NL"/>
          </a:p>
        </p:txBody>
      </p:sp>
    </p:spTree>
    <p:extLst>
      <p:ext uri="{BB962C8B-B14F-4D97-AF65-F5344CB8AC3E}">
        <p14:creationId xmlns:p14="http://schemas.microsoft.com/office/powerpoint/2010/main" val="564235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https://towardsdatascience.com/catboost-vs-lightgbm-vs-xgboost-c80f40662924</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82</a:t>
            </a:fld>
            <a:endParaRPr lang="nl-NL"/>
          </a:p>
        </p:txBody>
      </p:sp>
    </p:spTree>
    <p:extLst>
      <p:ext uri="{BB962C8B-B14F-4D97-AF65-F5344CB8AC3E}">
        <p14:creationId xmlns:p14="http://schemas.microsoft.com/office/powerpoint/2010/main" val="706834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88</a:t>
            </a:fld>
            <a:endParaRPr lang="nl-NL"/>
          </a:p>
        </p:txBody>
      </p:sp>
    </p:spTree>
    <p:extLst>
      <p:ext uri="{BB962C8B-B14F-4D97-AF65-F5344CB8AC3E}">
        <p14:creationId xmlns:p14="http://schemas.microsoft.com/office/powerpoint/2010/main" val="3616742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https://www.mikulskibartosz.name/f1-score-explained/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i="1">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nl-NL" sz="1200" i="1">
                            <a:latin typeface="Cambria Math" panose="02040503050406030204" pitchFamily="18" charset="0"/>
                          </a:rPr>
                        </m:ctrlPr>
                      </m:fPr>
                      <m:num>
                        <m:r>
                          <a:rPr lang="nl-NL" sz="1200" b="0" i="1">
                            <a:latin typeface="Cambria Math" panose="02040503050406030204" pitchFamily="18" charset="0"/>
                          </a:rPr>
                          <m:t>2</m:t>
                        </m:r>
                        <m:r>
                          <a:rPr lang="nl-NL" sz="1200" b="0" i="1">
                            <a:latin typeface="Cambria Math" panose="02040503050406030204" pitchFamily="18" charset="0"/>
                          </a:rPr>
                          <m:t>𝑎</m:t>
                        </m:r>
                      </m:num>
                      <m:den>
                        <m:f>
                          <m:fPr>
                            <m:ctrlPr>
                              <a:rPr lang="nl-NL" sz="1200" i="1">
                                <a:latin typeface="Cambria Math" panose="02040503050406030204" pitchFamily="18" charset="0"/>
                              </a:rPr>
                            </m:ctrlPr>
                          </m:fPr>
                          <m:num>
                            <m:r>
                              <a:rPr lang="nl-NL" sz="1200" b="0" i="1">
                                <a:latin typeface="Cambria Math" panose="02040503050406030204" pitchFamily="18" charset="0"/>
                              </a:rPr>
                              <m:t>𝑎</m:t>
                            </m:r>
                          </m:num>
                          <m:den>
                            <m:r>
                              <a:rPr lang="nl-NL" sz="1200" b="0" i="1">
                                <a:latin typeface="Cambria Math" panose="02040503050406030204" pitchFamily="18" charset="0"/>
                              </a:rPr>
                              <m:t>𝑣</m:t>
                            </m:r>
                            <m:r>
                              <a:rPr lang="nl-NL" sz="1200" b="0" i="1">
                                <a:latin typeface="Cambria Math" panose="02040503050406030204" pitchFamily="18" charset="0"/>
                              </a:rPr>
                              <m:t>1</m:t>
                            </m:r>
                          </m:den>
                        </m:f>
                        <m:r>
                          <a:rPr lang="nl-NL" sz="1200" b="0" i="1">
                            <a:latin typeface="Cambria Math" panose="02040503050406030204" pitchFamily="18" charset="0"/>
                          </a:rPr>
                          <m:t>+</m:t>
                        </m:r>
                        <m:f>
                          <m:fPr>
                            <m:ctrlPr>
                              <a:rPr lang="nl-NL" sz="1200" b="0" i="1">
                                <a:latin typeface="Cambria Math" panose="02040503050406030204" pitchFamily="18" charset="0"/>
                              </a:rPr>
                            </m:ctrlPr>
                          </m:fPr>
                          <m:num>
                            <m:r>
                              <a:rPr lang="nl-NL" sz="1200" b="0" i="1">
                                <a:latin typeface="Cambria Math" panose="02040503050406030204" pitchFamily="18" charset="0"/>
                              </a:rPr>
                              <m:t>𝑎</m:t>
                            </m:r>
                          </m:num>
                          <m:den>
                            <m:r>
                              <a:rPr lang="nl-NL" sz="1200" b="0" i="1">
                                <a:latin typeface="Cambria Math" panose="02040503050406030204" pitchFamily="18" charset="0"/>
                              </a:rPr>
                              <m:t>𝑣</m:t>
                            </m:r>
                            <m:r>
                              <a:rPr lang="nl-NL" sz="1200" b="0" i="1">
                                <a:latin typeface="Cambria Math" panose="02040503050406030204" pitchFamily="18" charset="0"/>
                              </a:rPr>
                              <m:t>2</m:t>
                            </m:r>
                          </m:den>
                        </m:f>
                      </m:den>
                    </m:f>
                    <m:r>
                      <a:rPr lang="nl-NL" sz="1200" b="0" i="1">
                        <a:latin typeface="Cambria Math" panose="02040503050406030204" pitchFamily="18" charset="0"/>
                      </a:rPr>
                      <m:t>   </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b="0" i="1">
                            <a:latin typeface="Cambria Math" panose="02040503050406030204" pitchFamily="18" charset="0"/>
                          </a:rPr>
                          <m:t>2</m:t>
                        </m:r>
                      </m:num>
                      <m:den>
                        <m:f>
                          <m:fPr>
                            <m:ctrlPr>
                              <a:rPr lang="nl-NL" sz="1200" i="1">
                                <a:latin typeface="Cambria Math" panose="02040503050406030204" pitchFamily="18" charset="0"/>
                              </a:rPr>
                            </m:ctrlPr>
                          </m:fPr>
                          <m:num>
                            <m:r>
                              <a:rPr lang="nl-NL" sz="1200" b="0" i="1">
                                <a:latin typeface="Cambria Math" panose="02040503050406030204" pitchFamily="18" charset="0"/>
                              </a:rPr>
                              <m:t>1</m:t>
                            </m:r>
                          </m:num>
                          <m:den>
                            <m:r>
                              <a:rPr lang="nl-NL" sz="1200" i="1">
                                <a:latin typeface="Cambria Math" panose="02040503050406030204" pitchFamily="18" charset="0"/>
                              </a:rPr>
                              <m:t>𝑣</m:t>
                            </m:r>
                            <m:r>
                              <a:rPr lang="nl-NL" sz="1200" i="1">
                                <a:latin typeface="Cambria Math" panose="02040503050406030204" pitchFamily="18" charset="0"/>
                              </a:rPr>
                              <m:t>1</m:t>
                            </m:r>
                          </m:den>
                        </m:f>
                        <m:r>
                          <a:rPr lang="nl-NL" sz="1200" i="1">
                            <a:latin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1</m:t>
                            </m:r>
                          </m:num>
                          <m:den>
                            <m:r>
                              <a:rPr lang="nl-NL" sz="1200" i="1">
                                <a:latin typeface="Cambria Math" panose="02040503050406030204" pitchFamily="18" charset="0"/>
                              </a:rPr>
                              <m:t>𝑣</m:t>
                            </m:r>
                            <m:r>
                              <a:rPr lang="nl-NL" sz="1200" i="1">
                                <a:latin typeface="Cambria Math" panose="02040503050406030204" pitchFamily="18" charset="0"/>
                              </a:rPr>
                              <m:t>2</m:t>
                            </m:r>
                          </m:den>
                        </m:f>
                      </m:den>
                    </m:f>
                    <m:r>
                      <a:rPr lang="nl-NL" sz="1200" b="0" i="1">
                        <a:latin typeface="Cambria Math" panose="02040503050406030204" pitchFamily="18" charset="0"/>
                      </a:rPr>
                      <m:t>  </m:t>
                    </m:r>
                    <m:r>
                      <a:rPr lang="nl-NL" sz="120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i="1">
                            <a:latin typeface="Cambria Math" panose="02040503050406030204" pitchFamily="18" charset="0"/>
                          </a:rPr>
                          <m:t>2</m:t>
                        </m:r>
                      </m:num>
                      <m:den>
                        <m:f>
                          <m:fPr>
                            <m:ctrlPr>
                              <a:rPr lang="nl-NL" sz="1200" i="1">
                                <a:latin typeface="Cambria Math" panose="02040503050406030204" pitchFamily="18" charset="0"/>
                              </a:rPr>
                            </m:ctrlPr>
                          </m:fPr>
                          <m:num>
                            <m:r>
                              <a:rPr lang="nl-NL" sz="1200" b="0" i="1">
                                <a:latin typeface="Cambria Math" panose="02040503050406030204" pitchFamily="18" charset="0"/>
                              </a:rPr>
                              <m:t>𝑣</m:t>
                            </m:r>
                            <m:r>
                              <a:rPr lang="nl-NL" sz="1200" b="0" i="1">
                                <a:latin typeface="Cambria Math" panose="02040503050406030204" pitchFamily="18" charset="0"/>
                              </a:rPr>
                              <m:t>2</m:t>
                            </m:r>
                          </m:num>
                          <m:den>
                            <m:r>
                              <a:rPr lang="nl-NL" sz="1200" i="1">
                                <a:latin typeface="Cambria Math" panose="02040503050406030204" pitchFamily="18" charset="0"/>
                              </a:rPr>
                              <m:t>𝑣</m:t>
                            </m:r>
                            <m:r>
                              <a:rPr lang="nl-NL" sz="120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den>
                        </m:f>
                        <m:r>
                          <a:rPr lang="nl-NL" sz="1200" i="1">
                            <a:latin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𝑣</m:t>
                            </m:r>
                            <m:r>
                              <a:rPr lang="nl-NL" sz="1200" b="0" i="1">
                                <a:latin typeface="Cambria Math" panose="02040503050406030204" pitchFamily="18" charset="0"/>
                              </a:rPr>
                              <m:t>1</m:t>
                            </m:r>
                          </m:num>
                          <m:den>
                            <m:r>
                              <a:rPr lang="nl-NL" sz="1200" b="0" i="1">
                                <a:latin typeface="Cambria Math" panose="02040503050406030204" pitchFamily="18" charset="0"/>
                              </a:rPr>
                              <m:t>𝑣</m:t>
                            </m:r>
                            <m:r>
                              <a:rPr lang="nl-NL" sz="1200" b="0" i="1">
                                <a:latin typeface="Cambria Math" panose="02040503050406030204" pitchFamily="18" charset="0"/>
                              </a:rPr>
                              <m:t>1∙</m:t>
                            </m:r>
                            <m:r>
                              <a:rPr lang="nl-NL" sz="1200" i="1">
                                <a:latin typeface="Cambria Math" panose="02040503050406030204" pitchFamily="18" charset="0"/>
                              </a:rPr>
                              <m:t>𝑣</m:t>
                            </m:r>
                            <m:r>
                              <a:rPr lang="nl-NL" sz="1200" i="1">
                                <a:latin typeface="Cambria Math" panose="02040503050406030204" pitchFamily="18" charset="0"/>
                              </a:rPr>
                              <m:t>2</m:t>
                            </m:r>
                          </m:den>
                        </m:f>
                      </m:den>
                    </m:f>
                  </m:oMath>
                </a14:m>
                <a:r>
                  <a:rPr lang="nl-NL" sz="1200">
                    <a:ea typeface="Cambria Math" panose="02040503050406030204" pitchFamily="18" charset="0"/>
                  </a:rPr>
                  <a:t> </a:t>
                </a:r>
                <a14:m>
                  <m:oMath xmlns:m="http://schemas.openxmlformats.org/officeDocument/2006/math">
                    <m:r>
                      <a:rPr lang="nl-NL" sz="1200" b="0" i="0">
                        <a:latin typeface="Cambria Math" panose="02040503050406030204" pitchFamily="18" charset="0"/>
                        <a:ea typeface="Cambria Math" panose="02040503050406030204" pitchFamily="18" charset="0"/>
                      </a:rPr>
                      <m:t>  </m:t>
                    </m:r>
                    <m:r>
                      <a:rPr lang="nl-NL" sz="120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ea typeface="Cambria Math" panose="02040503050406030204" pitchFamily="18" charset="0"/>
                      </a:rPr>
                      <m:t>  </m:t>
                    </m:r>
                    <m:f>
                      <m:fPr>
                        <m:ctrlPr>
                          <a:rPr lang="nl-NL" sz="1200" i="1">
                            <a:latin typeface="Cambria Math" panose="02040503050406030204" pitchFamily="18" charset="0"/>
                          </a:rPr>
                        </m:ctrlPr>
                      </m:fPr>
                      <m:num>
                        <m:r>
                          <a:rPr lang="nl-NL" sz="1200" b="0" i="1">
                            <a:latin typeface="Cambria Math" panose="02040503050406030204" pitchFamily="18" charset="0"/>
                          </a:rPr>
                          <m:t>2</m:t>
                        </m:r>
                        <m:r>
                          <a:rPr lang="nl-NL" sz="1200" b="0" i="1">
                            <a:latin typeface="Cambria Math" panose="02040503050406030204" pitchFamily="18" charset="0"/>
                            <a:ea typeface="Cambria Math" panose="02040503050406030204" pitchFamily="18" charset="0"/>
                          </a:rPr>
                          <m:t>∙</m:t>
                        </m:r>
                        <m:r>
                          <a:rPr lang="nl-NL" sz="1200" b="0" i="1">
                            <a:latin typeface="Cambria Math" panose="02040503050406030204" pitchFamily="18" charset="0"/>
                          </a:rPr>
                          <m:t>𝑣</m:t>
                        </m:r>
                        <m:r>
                          <a:rPr lang="nl-NL" sz="1200" b="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num>
                      <m:den>
                        <m:r>
                          <a:rPr lang="nl-NL" sz="1200" b="0" i="1">
                            <a:latin typeface="Cambria Math" panose="02040503050406030204" pitchFamily="18" charset="0"/>
                          </a:rPr>
                          <m:t>𝑣</m:t>
                        </m:r>
                        <m:r>
                          <a:rPr lang="nl-NL" sz="1200" b="0" i="1">
                            <a:latin typeface="Cambria Math" panose="02040503050406030204" pitchFamily="18" charset="0"/>
                          </a:rPr>
                          <m:t>1+</m:t>
                        </m:r>
                        <m:r>
                          <a:rPr lang="nl-NL" sz="1200" b="0" i="1">
                            <a:latin typeface="Cambria Math" panose="02040503050406030204" pitchFamily="18" charset="0"/>
                          </a:rPr>
                          <m:t>𝑣</m:t>
                        </m:r>
                        <m:r>
                          <a:rPr lang="nl-NL" sz="1200" b="0" i="1">
                            <a:latin typeface="Cambria Math" panose="02040503050406030204" pitchFamily="18" charset="0"/>
                          </a:rPr>
                          <m:t>2</m:t>
                        </m:r>
                      </m:den>
                    </m:f>
                  </m:oMath>
                </a14:m>
                <a:endParaRPr lang="nl-NL" sz="1200"/>
              </a:p>
              <a:p>
                <a:endParaRPr lang="nl-NL"/>
              </a:p>
              <a:p>
                <a:endParaRPr lang="nl-NL"/>
              </a:p>
              <a:p>
                <a:endParaRPr lang="nl-NL" sz="1200" b="0" i="0">
                  <a:latin typeface="+mn-lt"/>
                </a:endParaRPr>
              </a:p>
              <a:p>
                <a:pPr/>
                <a14:m>
                  <m:oMathPara xmlns:m="http://schemas.openxmlformats.org/officeDocument/2006/math">
                    <m:oMathParaPr>
                      <m:jc m:val="centerGroup"/>
                    </m:oMathParaPr>
                    <m:oMath xmlns:m="http://schemas.openxmlformats.org/officeDocument/2006/math">
                      <m:sSub>
                        <m:sSubPr>
                          <m:ctrlPr>
                            <a:rPr lang="nl-NL" sz="1200" b="0" i="1">
                              <a:latin typeface="Cambria Math" panose="02040503050406030204" pitchFamily="18" charset="0"/>
                            </a:rPr>
                          </m:ctrlPr>
                        </m:sSubPr>
                        <m:e>
                          <m:r>
                            <a:rPr lang="nl-NL" sz="1200" b="0" i="1">
                              <a:latin typeface="Cambria Math" panose="02040503050406030204" pitchFamily="18" charset="0"/>
                            </a:rPr>
                            <m:t>𝐹</m:t>
                          </m:r>
                        </m:e>
                        <m:sub>
                          <m:r>
                            <a:rPr lang="nl-NL" sz="1200" b="0" i="1">
                              <a:latin typeface="Cambria Math" panose="02040503050406030204" pitchFamily="18" charset="0"/>
                              <a:ea typeface="Cambria Math" panose="02040503050406030204" pitchFamily="18" charset="0"/>
                            </a:rPr>
                            <m:t>1</m:t>
                          </m:r>
                        </m:sub>
                      </m:sSub>
                      <m:r>
                        <a:rPr lang="nl-NL" sz="1200" b="0" i="1">
                          <a:latin typeface="Cambria Math" panose="02040503050406030204" pitchFamily="18" charset="0"/>
                        </a:rPr>
                        <m:t>=2</m:t>
                      </m:r>
                      <m:r>
                        <a:rPr lang="nl-NL" sz="1200" b="0" i="1">
                          <a:latin typeface="Cambria Math" panose="02040503050406030204" pitchFamily="18" charset="0"/>
                          <a:ea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num>
                        <m:den>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den>
                      </m:f>
                    </m:oMath>
                  </m:oMathPara>
                </a14:m>
                <a:endParaRPr lang="nl-NL"/>
              </a:p>
              <a:p>
                <a:pPr algn="l"/>
                <a:endParaRPr lang="nl-NL"/>
              </a:p>
              <a:p>
                <a:pPr algn="l"/>
                <a14:m>
                  <m:oMathPara xmlns:m="http://schemas.openxmlformats.org/officeDocument/2006/math">
                    <m:oMathParaPr>
                      <m:jc m:val="centerGroup"/>
                    </m:oMathParaPr>
                    <m:oMath xmlns:m="http://schemas.openxmlformats.org/officeDocument/2006/math">
                      <m:sSub>
                        <m:sSubPr>
                          <m:ctrlPr>
                            <a:rPr lang="nl-NL" sz="1200" b="0" i="1">
                              <a:latin typeface="Cambria Math" panose="02040503050406030204" pitchFamily="18" charset="0"/>
                            </a:rPr>
                          </m:ctrlPr>
                        </m:sSubPr>
                        <m:e>
                          <m:r>
                            <a:rPr lang="nl-NL" sz="1200" b="0" i="1">
                              <a:latin typeface="Cambria Math" panose="02040503050406030204" pitchFamily="18" charset="0"/>
                            </a:rPr>
                            <m:t>𝐹</m:t>
                          </m:r>
                        </m:e>
                        <m:sub>
                          <m:r>
                            <a:rPr lang="nl-NL" sz="1200" b="0" i="1">
                              <a:latin typeface="Cambria Math" panose="02040503050406030204" pitchFamily="18" charset="0"/>
                              <a:ea typeface="Cambria Math" panose="02040503050406030204" pitchFamily="18" charset="0"/>
                            </a:rPr>
                            <m:t>𝛽</m:t>
                          </m:r>
                        </m:sub>
                      </m:sSub>
                      <m:r>
                        <a:rPr lang="nl-NL" sz="1200" b="0" i="1">
                          <a:latin typeface="Cambria Math" panose="02040503050406030204" pitchFamily="18" charset="0"/>
                        </a:rPr>
                        <m:t>=</m:t>
                      </m:r>
                      <m:d>
                        <m:dPr>
                          <m:ctrlPr>
                            <a:rPr lang="nl-NL" sz="1200" b="0" i="1">
                              <a:latin typeface="Cambria Math" panose="02040503050406030204" pitchFamily="18" charset="0"/>
                            </a:rPr>
                          </m:ctrlPr>
                        </m:dPr>
                        <m:e>
                          <m:r>
                            <a:rPr lang="nl-NL" sz="1200" b="0" i="1">
                              <a:latin typeface="Cambria Math" panose="02040503050406030204" pitchFamily="18" charset="0"/>
                            </a:rPr>
                            <m:t>1+</m:t>
                          </m:r>
                          <m:sSup>
                            <m:sSupPr>
                              <m:ctrlPr>
                                <a:rPr lang="nl-NL" sz="1200" b="0" i="1">
                                  <a:latin typeface="Cambria Math" panose="02040503050406030204" pitchFamily="18" charset="0"/>
                                  <a:ea typeface="Cambria Math" panose="02040503050406030204" pitchFamily="18" charset="0"/>
                                </a:rPr>
                              </m:ctrlPr>
                            </m:sSupPr>
                            <m:e>
                              <m:r>
                                <a:rPr lang="nl-NL" sz="1200" b="0" i="1">
                                  <a:latin typeface="Cambria Math" panose="02040503050406030204" pitchFamily="18" charset="0"/>
                                  <a:ea typeface="Cambria Math" panose="02040503050406030204" pitchFamily="18" charset="0"/>
                                </a:rPr>
                                <m:t>𝛽</m:t>
                              </m:r>
                            </m:e>
                            <m:sup>
                              <m:r>
                                <a:rPr lang="nl-NL" sz="1200" b="0" i="1">
                                  <a:latin typeface="Cambria Math" panose="02040503050406030204" pitchFamily="18" charset="0"/>
                                  <a:ea typeface="Cambria Math" panose="02040503050406030204" pitchFamily="18" charset="0"/>
                                </a:rPr>
                                <m:t>2</m:t>
                              </m:r>
                            </m:sup>
                          </m:sSup>
                        </m:e>
                      </m:d>
                      <m:r>
                        <a:rPr lang="nl-NL" sz="1200" b="0" i="1">
                          <a:latin typeface="Cambria Math" panose="02040503050406030204" pitchFamily="18" charset="0"/>
                          <a:ea typeface="Cambria Math" panose="02040503050406030204" pitchFamily="18" charset="0"/>
                        </a:rPr>
                        <m:t>∙</m:t>
                      </m:r>
                      <m:f>
                        <m:fPr>
                          <m:ctrlPr>
                            <a:rPr lang="nl-NL" sz="1200" i="1">
                              <a:latin typeface="Cambria Math" panose="02040503050406030204" pitchFamily="18" charset="0"/>
                            </a:rPr>
                          </m:ctrlPr>
                        </m:fPr>
                        <m:num>
                          <m:r>
                            <a:rPr lang="nl-NL" sz="1200" b="0" i="1">
                              <a:latin typeface="Cambria Math" panose="02040503050406030204" pitchFamily="18" charset="0"/>
                            </a:rPr>
                            <m:t>𝑝𝑟𝑒𝑐𝑖𝑠𝑖𝑜𝑛</m:t>
                          </m:r>
                          <m:r>
                            <a:rPr lang="nl-NL" sz="1200" b="0" i="1">
                              <a:latin typeface="Cambria Math" panose="02040503050406030204" pitchFamily="18" charset="0"/>
                            </a:rPr>
                            <m:t>∙</m:t>
                          </m:r>
                          <m:r>
                            <a:rPr lang="nl-NL" sz="1200" b="0" i="1">
                              <a:latin typeface="Cambria Math" panose="02040503050406030204" pitchFamily="18" charset="0"/>
                            </a:rPr>
                            <m:t>𝑟𝑒𝑐𝑎𝑙𝑙</m:t>
                          </m:r>
                        </m:num>
                        <m:den>
                          <m:d>
                            <m:dPr>
                              <m:ctrlPr>
                                <a:rPr lang="nl-NL" sz="1200" b="0" i="1">
                                  <a:latin typeface="Cambria Math" panose="02040503050406030204" pitchFamily="18" charset="0"/>
                                </a:rPr>
                              </m:ctrlPr>
                            </m:dPr>
                            <m:e>
                              <m:sSup>
                                <m:sSupPr>
                                  <m:ctrlPr>
                                    <a:rPr lang="nl-NL" sz="1200" b="0" i="1">
                                      <a:latin typeface="Cambria Math" panose="02040503050406030204" pitchFamily="18" charset="0"/>
                                      <a:ea typeface="Cambria Math" panose="02040503050406030204" pitchFamily="18" charset="0"/>
                                    </a:rPr>
                                  </m:ctrlPr>
                                </m:sSupPr>
                                <m:e>
                                  <m:r>
                                    <a:rPr lang="nl-NL" sz="1200" b="0" i="1">
                                      <a:latin typeface="Cambria Math" panose="02040503050406030204" pitchFamily="18" charset="0"/>
                                      <a:ea typeface="Cambria Math" panose="02040503050406030204" pitchFamily="18" charset="0"/>
                                    </a:rPr>
                                    <m:t>𝛽</m:t>
                                  </m:r>
                                </m:e>
                                <m:sup>
                                  <m:r>
                                    <a:rPr lang="nl-NL" sz="1200" b="0" i="1">
                                      <a:latin typeface="Cambria Math" panose="02040503050406030204" pitchFamily="18" charset="0"/>
                                      <a:ea typeface="Cambria Math" panose="02040503050406030204" pitchFamily="18" charset="0"/>
                                    </a:rPr>
                                    <m:t>2</m:t>
                                  </m:r>
                                </m:sup>
                              </m:sSup>
                              <m:r>
                                <a:rPr lang="nl-NL" sz="1200" b="0" i="1">
                                  <a:latin typeface="Cambria Math" panose="02040503050406030204" pitchFamily="18" charset="0"/>
                                </a:rPr>
                                <m:t>∙</m:t>
                              </m:r>
                              <m:r>
                                <a:rPr lang="nl-NL" sz="1200" b="0" i="1">
                                  <a:latin typeface="Cambria Math" panose="02040503050406030204" pitchFamily="18" charset="0"/>
                                </a:rPr>
                                <m:t>𝑝𝑟𝑒𝑐𝑖𝑠𝑖𝑜𝑛</m:t>
                              </m:r>
                            </m:e>
                          </m:d>
                          <m:r>
                            <a:rPr lang="nl-NL" sz="1200" b="0" i="1">
                              <a:latin typeface="Cambria Math" panose="02040503050406030204" pitchFamily="18" charset="0"/>
                            </a:rPr>
                            <m:t>+</m:t>
                          </m:r>
                          <m:r>
                            <a:rPr lang="nl-NL" sz="1200" b="0" i="1">
                              <a:latin typeface="Cambria Math" panose="02040503050406030204" pitchFamily="18" charset="0"/>
                            </a:rPr>
                            <m:t>𝑟𝑒𝑐𝑎𝑙𝑙</m:t>
                          </m:r>
                        </m:den>
                      </m:f>
                    </m:oMath>
                  </m:oMathPara>
                </a14:m>
                <a:endParaRPr lang="nl-NL"/>
              </a:p>
              <a:p>
                <a:pPr algn="l"/>
                <a:endParaRPr lang="nl-NL"/>
              </a:p>
              <a:p>
                <a:endParaRPr lang="nl-NL"/>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a:latin typeface="Cambria Math" panose="02040503050406030204" pitchFamily="18" charset="0"/>
                  </a:rPr>
                  <a:t>2𝑎/(𝑎/𝑣1+𝑎/𝑣2)    </a:t>
                </a:r>
                <a:r>
                  <a:rPr lang="nl-NL" sz="1200" b="0" i="0">
                    <a:latin typeface="Cambria Math" panose="02040503050406030204" pitchFamily="18" charset="0"/>
                    <a:ea typeface="Cambria Math" panose="02040503050406030204" pitchFamily="18" charset="0"/>
                  </a:rPr>
                  <a:t>⟹ </a:t>
                </a:r>
                <a:r>
                  <a:rPr lang="nl-NL" sz="1200" b="0" i="0">
                    <a:latin typeface="Cambria Math" panose="02040503050406030204" pitchFamily="18" charset="0"/>
                  </a:rPr>
                  <a:t> 2/(1/</a:t>
                </a:r>
                <a:r>
                  <a:rPr lang="nl-NL" sz="1200" i="0">
                    <a:latin typeface="Cambria Math" panose="02040503050406030204" pitchFamily="18" charset="0"/>
                  </a:rPr>
                  <a:t>𝑣1+</a:t>
                </a:r>
                <a:r>
                  <a:rPr lang="nl-NL" sz="1200" b="0" i="0">
                    <a:latin typeface="Cambria Math" panose="02040503050406030204" pitchFamily="18" charset="0"/>
                  </a:rPr>
                  <a:t>1/</a:t>
                </a:r>
                <a:r>
                  <a:rPr lang="nl-NL" sz="1200" i="0">
                    <a:latin typeface="Cambria Math" panose="02040503050406030204" pitchFamily="18" charset="0"/>
                  </a:rPr>
                  <a:t>𝑣2)</a:t>
                </a:r>
                <a:r>
                  <a:rPr lang="nl-NL" sz="1200" b="0" i="0">
                    <a:latin typeface="Cambria Math" panose="02040503050406030204" pitchFamily="18" charset="0"/>
                  </a:rPr>
                  <a:t>   </a:t>
                </a:r>
                <a:r>
                  <a:rPr lang="nl-NL" sz="120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ea typeface="Cambria Math" panose="02040503050406030204" pitchFamily="18" charset="0"/>
                  </a:rPr>
                  <a:t>  </a:t>
                </a:r>
                <a:r>
                  <a:rPr lang="nl-NL" sz="1200" i="0">
                    <a:latin typeface="Cambria Math" panose="02040503050406030204" pitchFamily="18" charset="0"/>
                  </a:rPr>
                  <a:t> 2/(</a:t>
                </a:r>
                <a:r>
                  <a:rPr lang="nl-NL" sz="1200" b="0" i="0">
                    <a:latin typeface="Cambria Math" panose="02040503050406030204" pitchFamily="18" charset="0"/>
                  </a:rPr>
                  <a:t>𝑣2/(</a:t>
                </a:r>
                <a:r>
                  <a:rPr lang="nl-NL" sz="1200" i="0">
                    <a:latin typeface="Cambria Math" panose="02040503050406030204" pitchFamily="18" charset="0"/>
                  </a:rPr>
                  <a:t>𝑣1∙</a:t>
                </a:r>
                <a:r>
                  <a:rPr lang="nl-NL" sz="1200" b="0" i="0">
                    <a:latin typeface="Cambria Math" panose="02040503050406030204" pitchFamily="18" charset="0"/>
                  </a:rPr>
                  <a:t>𝑣2)</a:t>
                </a:r>
                <a:r>
                  <a:rPr lang="nl-NL" sz="1200" i="0">
                    <a:latin typeface="Cambria Math" panose="02040503050406030204" pitchFamily="18" charset="0"/>
                  </a:rPr>
                  <a:t>+</a:t>
                </a:r>
                <a:r>
                  <a:rPr lang="nl-NL" sz="1200" b="0" i="0">
                    <a:latin typeface="Cambria Math" panose="02040503050406030204" pitchFamily="18" charset="0"/>
                  </a:rPr>
                  <a:t>𝑣1/(𝑣1∙</a:t>
                </a:r>
                <a:r>
                  <a:rPr lang="nl-NL" sz="1200" i="0">
                    <a:latin typeface="Cambria Math" panose="02040503050406030204" pitchFamily="18" charset="0"/>
                  </a:rPr>
                  <a:t>𝑣2))</a:t>
                </a:r>
                <a:r>
                  <a:rPr lang="nl-NL" sz="1200">
                    <a:ea typeface="Cambria Math" panose="02040503050406030204" pitchFamily="18" charset="0"/>
                  </a:rPr>
                  <a:t> </a:t>
                </a:r>
                <a:r>
                  <a:rPr lang="nl-NL" sz="1200" b="0" i="0">
                    <a:latin typeface="Cambria Math" panose="02040503050406030204" pitchFamily="18" charset="0"/>
                    <a:ea typeface="Cambria Math" panose="02040503050406030204" pitchFamily="18" charset="0"/>
                  </a:rPr>
                  <a:t>  </a:t>
                </a:r>
                <a:r>
                  <a:rPr lang="nl-NL" sz="120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ea typeface="Cambria Math" panose="02040503050406030204" pitchFamily="18" charset="0"/>
                  </a:rPr>
                  <a:t>  </a:t>
                </a:r>
                <a:r>
                  <a:rPr lang="nl-NL" sz="1200" b="0" i="0">
                    <a:latin typeface="Cambria Math" panose="02040503050406030204" pitchFamily="18" charset="0"/>
                  </a:rPr>
                  <a:t> (2</a:t>
                </a:r>
                <a:r>
                  <a:rPr lang="nl-NL" sz="1200" b="0" i="0">
                    <a:latin typeface="Cambria Math" panose="02040503050406030204" pitchFamily="18" charset="0"/>
                    <a:ea typeface="Cambria Math" panose="02040503050406030204" pitchFamily="18" charset="0"/>
                  </a:rPr>
                  <a:t>∙</a:t>
                </a:r>
                <a:r>
                  <a:rPr lang="nl-NL" sz="1200" b="0" i="0">
                    <a:latin typeface="Cambria Math" panose="02040503050406030204" pitchFamily="18" charset="0"/>
                  </a:rPr>
                  <a:t>𝑣1∙𝑣2)/(𝑣1+𝑣2)</a:t>
                </a:r>
                <a:endParaRPr lang="nl-NL" sz="1200"/>
              </a:p>
              <a:p>
                <a:endParaRPr lang="nl-NL"/>
              </a:p>
            </p:txBody>
          </p:sp>
        </mc:Fallback>
      </mc:AlternateContent>
      <p:sp>
        <p:nvSpPr>
          <p:cNvPr id="4" name="Tijdelijke aanduiding voor dianummer 3"/>
          <p:cNvSpPr>
            <a:spLocks noGrp="1"/>
          </p:cNvSpPr>
          <p:nvPr>
            <p:ph type="sldNum" sz="quarter" idx="5"/>
          </p:nvPr>
        </p:nvSpPr>
        <p:spPr/>
        <p:txBody>
          <a:bodyPr/>
          <a:lstStyle/>
          <a:p>
            <a:fld id="{BC8A0E22-2BE4-3F4E-AAA3-8C994B9FE1BA}" type="slidenum">
              <a:rPr lang="nl-NL"/>
              <a:t>95</a:t>
            </a:fld>
            <a:endParaRPr lang="nl-NL"/>
          </a:p>
        </p:txBody>
      </p:sp>
    </p:spTree>
    <p:extLst>
      <p:ext uri="{BB962C8B-B14F-4D97-AF65-F5344CB8AC3E}">
        <p14:creationId xmlns:p14="http://schemas.microsoft.com/office/powerpoint/2010/main" val="414403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https://scikit-learn.org/stable/auto_examples/classification/plot_classifier_comparison.html</a:t>
            </a:r>
          </a:p>
          <a:p>
            <a:r>
              <a:rPr lang="nl-NL" dirty="0"/>
              <a:t>https://vishalprabhukhanolkar.wordpress.com/2018/04/18/classification-methods-comparison/</a:t>
            </a:r>
          </a:p>
          <a:p>
            <a:r>
              <a:rPr lang="nl-NL" dirty="0"/>
              <a:t>https://data-flair.training/blogs/machine-learning-classification-algorithms/</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97</a:t>
            </a:fld>
            <a:endParaRPr lang="nl-NL"/>
          </a:p>
        </p:txBody>
      </p:sp>
    </p:spTree>
    <p:extLst>
      <p:ext uri="{BB962C8B-B14F-4D97-AF65-F5344CB8AC3E}">
        <p14:creationId xmlns:p14="http://schemas.microsoft.com/office/powerpoint/2010/main" val="2057897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fontAlgn="base">
              <a:buFont typeface="Arial" panose="020B0604020202020204" pitchFamily="34" charset="0"/>
              <a:buChar char="•"/>
            </a:pPr>
            <a:r>
              <a:rPr lang="nl-NL" b="0" i="0" u="sng">
                <a:solidFill>
                  <a:srgbClr val="273239"/>
                </a:solidFill>
                <a:effectLst/>
                <a:latin typeface="urw-din"/>
                <a:hlinkClick r:id="rId3"/>
              </a:rPr>
              <a:t>Partition Methods</a:t>
            </a: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4"/>
              </a:rPr>
              <a:t>Hierarchical Methods</a:t>
            </a:r>
            <a:endParaRPr lang="nl-NL" b="0" i="0" u="sng">
              <a:solidFill>
                <a:srgbClr val="273239"/>
              </a:solidFill>
              <a:effectLst/>
              <a:latin typeface="urw-din"/>
            </a:endParaRPr>
          </a:p>
          <a:p>
            <a:pPr algn="just" fontAlgn="base">
              <a:buFont typeface="Arial" panose="020B0604020202020204" pitchFamily="34" charset="0"/>
              <a:buChar char="•"/>
            </a:pP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5"/>
              </a:rPr>
              <a:t>Density-Based Methods</a:t>
            </a:r>
            <a:endParaRPr lang="nl-NL" b="0" i="0">
              <a:solidFill>
                <a:srgbClr val="273239"/>
              </a:solidFill>
              <a:effectLst/>
              <a:latin typeface="urw-din"/>
            </a:endParaRPr>
          </a:p>
          <a:p>
            <a:pPr algn="just" fontAlgn="base">
              <a:buFont typeface="Arial" panose="020B0604020202020204" pitchFamily="34" charset="0"/>
              <a:buChar char="•"/>
            </a:pPr>
            <a:r>
              <a:rPr lang="nl-NL" b="0" i="0" u="sng">
                <a:solidFill>
                  <a:srgbClr val="273239"/>
                </a:solidFill>
                <a:effectLst/>
                <a:latin typeface="urw-din"/>
                <a:hlinkClick r:id="rId6"/>
              </a:rPr>
              <a:t>Grid-Based Methods</a:t>
            </a:r>
            <a:endParaRPr lang="nl-NL" b="0" i="0">
              <a:solidFill>
                <a:srgbClr val="273239"/>
              </a:solidFill>
              <a:effectLst/>
              <a:latin typeface="urw-din"/>
            </a:endParaRPr>
          </a:p>
          <a:p>
            <a:br>
              <a:rPr lang="nl-NL"/>
            </a:br>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98</a:t>
            </a:fld>
            <a:endParaRPr lang="nl-NL"/>
          </a:p>
        </p:txBody>
      </p:sp>
    </p:spTree>
    <p:extLst>
      <p:ext uri="{BB962C8B-B14F-4D97-AF65-F5344CB8AC3E}">
        <p14:creationId xmlns:p14="http://schemas.microsoft.com/office/powerpoint/2010/main" val="2748394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https://medium.com/coders-mojo/day-22-60-days-of-data-science-and-machine-learning-series-752dca7af6e</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99</a:t>
            </a:fld>
            <a:endParaRPr lang="nl-NL"/>
          </a:p>
        </p:txBody>
      </p:sp>
    </p:spTree>
    <p:extLst>
      <p:ext uri="{BB962C8B-B14F-4D97-AF65-F5344CB8AC3E}">
        <p14:creationId xmlns:p14="http://schemas.microsoft.com/office/powerpoint/2010/main" val="31514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There</a:t>
            </a:r>
            <a:r>
              <a:rPr lang="nl-NL" dirty="0"/>
              <a:t> are </a:t>
            </a:r>
            <a:r>
              <a:rPr lang="nl-NL" dirty="0" err="1"/>
              <a:t>several</a:t>
            </a:r>
            <a:r>
              <a:rPr lang="nl-NL" dirty="0"/>
              <a:t> different development environments </a:t>
            </a:r>
            <a:r>
              <a:rPr lang="nl-NL" dirty="0" err="1"/>
              <a:t>available</a:t>
            </a:r>
            <a:r>
              <a:rPr lang="nl-NL" dirty="0"/>
              <a:t>. </a:t>
            </a:r>
            <a:r>
              <a:rPr lang="nl-NL" dirty="0" err="1"/>
              <a:t>All</a:t>
            </a:r>
            <a:r>
              <a:rPr lang="nl-NL" dirty="0"/>
              <a:t> </a:t>
            </a:r>
            <a:r>
              <a:rPr lang="nl-NL" dirty="0" err="1"/>
              <a:t>come</a:t>
            </a:r>
            <a:r>
              <a:rPr lang="nl-NL" dirty="0"/>
              <a:t> </a:t>
            </a:r>
            <a:r>
              <a:rPr lang="nl-NL" dirty="0" err="1"/>
              <a:t>with</a:t>
            </a:r>
            <a:r>
              <a:rPr lang="nl-NL" dirty="0"/>
              <a:t> </a:t>
            </a:r>
            <a:r>
              <a:rPr lang="nl-NL" dirty="0" err="1"/>
              <a:t>their</a:t>
            </a:r>
            <a:r>
              <a:rPr lang="nl-NL" dirty="0"/>
              <a:t> </a:t>
            </a:r>
            <a:r>
              <a:rPr lang="nl-NL" dirty="0" err="1"/>
              <a:t>own</a:t>
            </a:r>
            <a:r>
              <a:rPr lang="nl-NL" dirty="0"/>
              <a:t> </a:t>
            </a:r>
            <a:r>
              <a:rPr lang="nl-NL" dirty="0" err="1"/>
              <a:t>advantages</a:t>
            </a:r>
            <a:r>
              <a:rPr lang="nl-NL" dirty="0"/>
              <a:t> </a:t>
            </a:r>
            <a:r>
              <a:rPr lang="nl-NL" dirty="0" err="1"/>
              <a:t>and</a:t>
            </a:r>
            <a:r>
              <a:rPr lang="nl-NL" dirty="0"/>
              <a:t> </a:t>
            </a:r>
            <a:r>
              <a:rPr lang="nl-NL" dirty="0" err="1"/>
              <a:t>disadvantages</a:t>
            </a:r>
            <a:r>
              <a:rPr lang="nl-NL" dirty="0"/>
              <a:t> </a:t>
            </a:r>
            <a:r>
              <a:rPr lang="nl-NL" dirty="0" err="1"/>
              <a:t>and</a:t>
            </a:r>
            <a:r>
              <a:rPr lang="nl-NL" dirty="0"/>
              <a:t> most are </a:t>
            </a:r>
            <a:r>
              <a:rPr lang="nl-NL" dirty="0" err="1"/>
              <a:t>very</a:t>
            </a:r>
            <a:r>
              <a:rPr lang="nl-NL" dirty="0"/>
              <a:t> </a:t>
            </a:r>
            <a:r>
              <a:rPr lang="nl-NL" dirty="0" err="1"/>
              <a:t>easily</a:t>
            </a:r>
            <a:r>
              <a:rPr lang="nl-NL" dirty="0"/>
              <a:t> </a:t>
            </a:r>
            <a:r>
              <a:rPr lang="nl-NL" dirty="0" err="1"/>
              <a:t>customizable</a:t>
            </a:r>
            <a:r>
              <a:rPr lang="nl-NL" dirty="0"/>
              <a:t> </a:t>
            </a:r>
            <a:r>
              <a:rPr lang="nl-NL" dirty="0" err="1"/>
              <a:t>with</a:t>
            </a:r>
            <a:r>
              <a:rPr lang="nl-NL" dirty="0"/>
              <a:t> </a:t>
            </a:r>
            <a:r>
              <a:rPr lang="nl-NL" dirty="0" err="1"/>
              <a:t>plugins</a:t>
            </a:r>
            <a:r>
              <a:rPr lang="nl-NL" dirty="0"/>
              <a:t>. Features like code </a:t>
            </a:r>
            <a:r>
              <a:rPr lang="nl-NL" dirty="0" err="1"/>
              <a:t>cell</a:t>
            </a:r>
            <a:r>
              <a:rPr lang="nl-NL" dirty="0"/>
              <a:t> </a:t>
            </a:r>
            <a:r>
              <a:rPr lang="nl-NL" dirty="0" err="1"/>
              <a:t>execution</a:t>
            </a:r>
            <a:r>
              <a:rPr lang="nl-NL" dirty="0"/>
              <a:t> </a:t>
            </a:r>
            <a:r>
              <a:rPr lang="nl-NL" dirty="0" err="1"/>
              <a:t>and</a:t>
            </a:r>
            <a:r>
              <a:rPr lang="nl-NL" dirty="0"/>
              <a:t> </a:t>
            </a:r>
            <a:r>
              <a:rPr lang="nl-NL" dirty="0" err="1"/>
              <a:t>the</a:t>
            </a:r>
            <a:r>
              <a:rPr lang="nl-NL" dirty="0"/>
              <a:t> </a:t>
            </a:r>
            <a:r>
              <a:rPr lang="nl-NL" dirty="0" err="1"/>
              <a:t>variable</a:t>
            </a:r>
            <a:r>
              <a:rPr lang="nl-NL" dirty="0"/>
              <a:t> </a:t>
            </a:r>
            <a:r>
              <a:rPr lang="nl-NL" dirty="0" err="1"/>
              <a:t>explorer</a:t>
            </a:r>
            <a:r>
              <a:rPr lang="nl-NL" dirty="0"/>
              <a:t> </a:t>
            </a:r>
            <a:r>
              <a:rPr lang="nl-NL" dirty="0" err="1"/>
              <a:t>can</a:t>
            </a:r>
            <a:r>
              <a:rPr lang="nl-NL" dirty="0"/>
              <a:t> </a:t>
            </a:r>
            <a:r>
              <a:rPr lang="nl-NL" dirty="0" err="1"/>
              <a:t>be</a:t>
            </a:r>
            <a:r>
              <a:rPr lang="nl-NL" dirty="0"/>
              <a:t> </a:t>
            </a:r>
            <a:r>
              <a:rPr lang="nl-NL" dirty="0" err="1"/>
              <a:t>very</a:t>
            </a:r>
            <a:r>
              <a:rPr lang="nl-NL" dirty="0"/>
              <a:t> </a:t>
            </a:r>
            <a:r>
              <a:rPr lang="nl-NL" dirty="0" err="1"/>
              <a:t>useful</a:t>
            </a:r>
            <a:r>
              <a:rPr lang="nl-NL" dirty="0"/>
              <a:t> </a:t>
            </a:r>
            <a:r>
              <a:rPr lang="nl-NL" dirty="0" err="1"/>
              <a:t>for</a:t>
            </a:r>
            <a:r>
              <a:rPr lang="nl-NL" dirty="0"/>
              <a:t> </a:t>
            </a:r>
            <a:r>
              <a:rPr lang="nl-NL" dirty="0" err="1"/>
              <a:t>scientific</a:t>
            </a:r>
            <a:r>
              <a:rPr lang="nl-NL" dirty="0"/>
              <a:t> analysis. </a:t>
            </a:r>
            <a:r>
              <a:rPr lang="nl-NL" dirty="0" err="1"/>
              <a:t>However</a:t>
            </a:r>
            <a:r>
              <a:rPr lang="nl-NL" dirty="0"/>
              <a:t>, </a:t>
            </a:r>
            <a:r>
              <a:rPr lang="nl-NL" dirty="0" err="1"/>
              <a:t>those</a:t>
            </a:r>
            <a:r>
              <a:rPr lang="nl-NL" dirty="0"/>
              <a:t> </a:t>
            </a:r>
            <a:r>
              <a:rPr lang="nl-NL" dirty="0" err="1"/>
              <a:t>same</a:t>
            </a:r>
            <a:r>
              <a:rPr lang="nl-NL" dirty="0"/>
              <a:t> features </a:t>
            </a:r>
            <a:r>
              <a:rPr lang="nl-NL" dirty="0" err="1"/>
              <a:t>might</a:t>
            </a:r>
            <a:r>
              <a:rPr lang="nl-NL" dirty="0"/>
              <a:t> hinder </a:t>
            </a:r>
            <a:r>
              <a:rPr lang="nl-NL" dirty="0" err="1"/>
              <a:t>production</a:t>
            </a:r>
            <a:r>
              <a:rPr lang="nl-NL" dirty="0"/>
              <a:t>, </a:t>
            </a:r>
            <a:r>
              <a:rPr lang="nl-NL" dirty="0" err="1"/>
              <a:t>which</a:t>
            </a:r>
            <a:r>
              <a:rPr lang="nl-NL" dirty="0"/>
              <a:t> </a:t>
            </a:r>
            <a:r>
              <a:rPr lang="nl-NL" dirty="0" err="1"/>
              <a:t>could</a:t>
            </a:r>
            <a:r>
              <a:rPr lang="nl-NL" dirty="0"/>
              <a:t> </a:t>
            </a:r>
            <a:r>
              <a:rPr lang="nl-NL" dirty="0" err="1"/>
              <a:t>require</a:t>
            </a:r>
            <a:r>
              <a:rPr lang="nl-NL" dirty="0"/>
              <a:t> a different development environment </a:t>
            </a:r>
            <a:r>
              <a:rPr lang="nl-NL" dirty="0" err="1"/>
              <a:t>entirely</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8</a:t>
            </a:fld>
            <a:endParaRPr lang="nl-NL"/>
          </a:p>
        </p:txBody>
      </p:sp>
    </p:spTree>
    <p:extLst>
      <p:ext uri="{BB962C8B-B14F-4D97-AF65-F5344CB8AC3E}">
        <p14:creationId xmlns:p14="http://schemas.microsoft.com/office/powerpoint/2010/main" val="173666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https://machinelearninghd.com/outlier-detection-python/</a:t>
            </a:r>
          </a:p>
        </p:txBody>
      </p:sp>
      <p:sp>
        <p:nvSpPr>
          <p:cNvPr id="4" name="Tijdelijke aanduiding voor dianummer 3"/>
          <p:cNvSpPr>
            <a:spLocks noGrp="1"/>
          </p:cNvSpPr>
          <p:nvPr>
            <p:ph type="sldNum" sz="quarter" idx="5"/>
          </p:nvPr>
        </p:nvSpPr>
        <p:spPr/>
        <p:txBody>
          <a:bodyPr/>
          <a:lstStyle/>
          <a:p>
            <a:fld id="{BC8A0E22-2BE4-3F4E-AAA3-8C994B9FE1BA}" type="slidenum">
              <a:rPr lang="nl-NL"/>
              <a:t>100</a:t>
            </a:fld>
            <a:endParaRPr lang="nl-NL"/>
          </a:p>
        </p:txBody>
      </p:sp>
    </p:spTree>
    <p:extLst>
      <p:ext uri="{BB962C8B-B14F-4D97-AF65-F5344CB8AC3E}">
        <p14:creationId xmlns:p14="http://schemas.microsoft.com/office/powerpoint/2010/main" val="1417663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This</a:t>
            </a:r>
            <a:r>
              <a:rPr lang="nl-NL" dirty="0"/>
              <a:t> </a:t>
            </a:r>
            <a:r>
              <a:rPr lang="nl-NL" dirty="0" err="1"/>
              <a:t>section</a:t>
            </a:r>
            <a:r>
              <a:rPr lang="nl-NL" dirty="0"/>
              <a:t> </a:t>
            </a:r>
            <a:r>
              <a:rPr lang="nl-NL" dirty="0" err="1"/>
              <a:t>will</a:t>
            </a:r>
            <a:r>
              <a:rPr lang="nl-NL" dirty="0"/>
              <a:t> introduce </a:t>
            </a:r>
            <a:r>
              <a:rPr lang="nl-NL" dirty="0" err="1"/>
              <a:t>neural</a:t>
            </a:r>
            <a:r>
              <a:rPr lang="nl-NL" dirty="0"/>
              <a:t> </a:t>
            </a:r>
            <a:r>
              <a:rPr lang="nl-NL" dirty="0" err="1"/>
              <a:t>networks</a:t>
            </a:r>
            <a:r>
              <a:rPr lang="nl-NL" dirty="0"/>
              <a:t>. </a:t>
            </a:r>
            <a:r>
              <a:rPr lang="nl-NL" dirty="0" err="1"/>
              <a:t>We’ve</a:t>
            </a:r>
            <a:r>
              <a:rPr lang="nl-NL" dirty="0"/>
              <a:t> </a:t>
            </a:r>
            <a:r>
              <a:rPr lang="nl-NL" dirty="0" err="1"/>
              <a:t>seen</a:t>
            </a:r>
            <a:r>
              <a:rPr lang="nl-NL" dirty="0"/>
              <a:t> </a:t>
            </a:r>
            <a:r>
              <a:rPr lang="nl-NL" dirty="0" err="1"/>
              <a:t>the</a:t>
            </a:r>
            <a:r>
              <a:rPr lang="nl-NL" dirty="0"/>
              <a:t> </a:t>
            </a:r>
            <a:r>
              <a:rPr lang="nl-NL" dirty="0" err="1"/>
              <a:t>multilayer</a:t>
            </a:r>
            <a:r>
              <a:rPr lang="nl-NL" dirty="0"/>
              <a:t> </a:t>
            </a:r>
            <a:r>
              <a:rPr lang="nl-NL" dirty="0" err="1"/>
              <a:t>perceptron</a:t>
            </a:r>
            <a:r>
              <a:rPr lang="nl-NL" dirty="0"/>
              <a:t> </a:t>
            </a:r>
            <a:r>
              <a:rPr lang="nl-NL" dirty="0" err="1"/>
              <a:t>before</a:t>
            </a:r>
            <a:r>
              <a:rPr lang="nl-NL" dirty="0"/>
              <a:t> in </a:t>
            </a:r>
            <a:r>
              <a:rPr lang="nl-NL" dirty="0" err="1"/>
              <a:t>sklearn</a:t>
            </a:r>
            <a:r>
              <a:rPr lang="nl-NL" dirty="0"/>
              <a:t> </a:t>
            </a:r>
            <a:r>
              <a:rPr lang="nl-NL" dirty="0" err="1"/>
              <a:t>while</a:t>
            </a:r>
            <a:r>
              <a:rPr lang="nl-NL" dirty="0"/>
              <a:t> </a:t>
            </a:r>
            <a:r>
              <a:rPr lang="nl-NL" dirty="0" err="1"/>
              <a:t>classifying</a:t>
            </a:r>
            <a:r>
              <a:rPr lang="nl-NL" dirty="0"/>
              <a:t>, but </a:t>
            </a:r>
            <a:r>
              <a:rPr lang="nl-NL" dirty="0" err="1"/>
              <a:t>will</a:t>
            </a:r>
            <a:r>
              <a:rPr lang="nl-NL" dirty="0"/>
              <a:t> </a:t>
            </a:r>
            <a:r>
              <a:rPr lang="nl-NL" dirty="0" err="1"/>
              <a:t>delve</a:t>
            </a:r>
            <a:r>
              <a:rPr lang="nl-NL" dirty="0"/>
              <a:t> </a:t>
            </a:r>
            <a:r>
              <a:rPr lang="nl-NL" dirty="0" err="1"/>
              <a:t>deeper</a:t>
            </a:r>
            <a:r>
              <a:rPr lang="nl-NL" dirty="0"/>
              <a:t> </a:t>
            </a:r>
            <a:r>
              <a:rPr lang="nl-NL" dirty="0" err="1"/>
              <a:t>into</a:t>
            </a:r>
            <a:r>
              <a:rPr lang="nl-NL" dirty="0"/>
              <a:t> </a:t>
            </a:r>
            <a:r>
              <a:rPr lang="nl-NL" dirty="0" err="1"/>
              <a:t>the</a:t>
            </a:r>
            <a:r>
              <a:rPr lang="nl-NL" dirty="0"/>
              <a:t> </a:t>
            </a:r>
            <a:r>
              <a:rPr lang="nl-NL" dirty="0" err="1"/>
              <a:t>neural</a:t>
            </a:r>
            <a:r>
              <a:rPr lang="nl-NL" dirty="0"/>
              <a:t> </a:t>
            </a:r>
            <a:r>
              <a:rPr lang="nl-NL" dirty="0" err="1"/>
              <a:t>network</a:t>
            </a:r>
            <a:r>
              <a:rPr lang="nl-NL" dirty="0"/>
              <a:t> </a:t>
            </a:r>
            <a:r>
              <a:rPr lang="nl-NL" dirty="0" err="1"/>
              <a:t>architecture</a:t>
            </a:r>
            <a:r>
              <a:rPr lang="nl-NL" dirty="0"/>
              <a:t> </a:t>
            </a:r>
            <a:r>
              <a:rPr lang="nl-NL" dirty="0" err="1"/>
              <a:t>for</a:t>
            </a:r>
            <a:r>
              <a:rPr lang="nl-NL" dirty="0"/>
              <a:t> </a:t>
            </a:r>
            <a:r>
              <a:rPr lang="nl-NL" dirty="0" err="1"/>
              <a:t>now</a:t>
            </a:r>
            <a:r>
              <a:rPr lang="nl-NL" dirty="0"/>
              <a:t>. We </a:t>
            </a:r>
            <a:r>
              <a:rPr lang="nl-NL" dirty="0" err="1"/>
              <a:t>will</a:t>
            </a:r>
            <a:r>
              <a:rPr lang="nl-NL" dirty="0"/>
              <a:t> </a:t>
            </a:r>
            <a:r>
              <a:rPr lang="nl-NL" dirty="0" err="1"/>
              <a:t>also</a:t>
            </a:r>
            <a:r>
              <a:rPr lang="nl-NL" dirty="0"/>
              <a:t> </a:t>
            </a:r>
            <a:r>
              <a:rPr lang="nl-NL" dirty="0" err="1"/>
              <a:t>discuss</a:t>
            </a:r>
            <a:r>
              <a:rPr lang="nl-NL" dirty="0"/>
              <a:t> </a:t>
            </a:r>
            <a:r>
              <a:rPr lang="nl-NL" dirty="0" err="1"/>
              <a:t>some</a:t>
            </a:r>
            <a:r>
              <a:rPr lang="nl-NL" dirty="0"/>
              <a:t> </a:t>
            </a:r>
            <a:r>
              <a:rPr lang="nl-NL" dirty="0" err="1"/>
              <a:t>applications</a:t>
            </a:r>
            <a:r>
              <a:rPr lang="nl-NL" dirty="0"/>
              <a:t> of </a:t>
            </a:r>
            <a:r>
              <a:rPr lang="nl-NL" dirty="0" err="1"/>
              <a:t>neural</a:t>
            </a:r>
            <a:r>
              <a:rPr lang="nl-NL" dirty="0"/>
              <a:t> </a:t>
            </a:r>
            <a:r>
              <a:rPr lang="nl-NL" dirty="0" err="1"/>
              <a:t>networks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106</a:t>
            </a:fld>
            <a:endParaRPr lang="nl-NL"/>
          </a:p>
        </p:txBody>
      </p:sp>
    </p:spTree>
    <p:extLst>
      <p:ext uri="{BB962C8B-B14F-4D97-AF65-F5344CB8AC3E}">
        <p14:creationId xmlns:p14="http://schemas.microsoft.com/office/powerpoint/2010/main" val="3914244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neural</a:t>
            </a:r>
            <a:r>
              <a:rPr lang="nl-NL" dirty="0"/>
              <a:t> </a:t>
            </a:r>
            <a:r>
              <a:rPr lang="nl-NL" dirty="0" err="1"/>
              <a:t>network</a:t>
            </a:r>
            <a:r>
              <a:rPr lang="nl-NL" dirty="0"/>
              <a:t> is </a:t>
            </a:r>
            <a:r>
              <a:rPr lang="nl-NL" dirty="0" err="1"/>
              <a:t>based</a:t>
            </a:r>
            <a:r>
              <a:rPr lang="nl-NL" dirty="0"/>
              <a:t> on </a:t>
            </a:r>
            <a:r>
              <a:rPr lang="nl-NL" dirty="0" err="1"/>
              <a:t>the</a:t>
            </a:r>
            <a:r>
              <a:rPr lang="nl-NL" dirty="0"/>
              <a:t> </a:t>
            </a:r>
            <a:r>
              <a:rPr lang="nl-NL" dirty="0" err="1"/>
              <a:t>brain</a:t>
            </a:r>
            <a:r>
              <a:rPr lang="nl-NL" dirty="0"/>
              <a:t>. Just like </a:t>
            </a:r>
            <a:r>
              <a:rPr lang="nl-NL" dirty="0" err="1"/>
              <a:t>our</a:t>
            </a:r>
            <a:r>
              <a:rPr lang="nl-NL" dirty="0"/>
              <a:t> brains, a </a:t>
            </a:r>
            <a:r>
              <a:rPr lang="nl-NL" dirty="0" err="1"/>
              <a:t>neural</a:t>
            </a:r>
            <a:r>
              <a:rPr lang="nl-NL" dirty="0"/>
              <a:t> </a:t>
            </a:r>
            <a:r>
              <a:rPr lang="nl-NL" dirty="0" err="1"/>
              <a:t>network</a:t>
            </a:r>
            <a:r>
              <a:rPr lang="nl-NL" dirty="0"/>
              <a:t> </a:t>
            </a:r>
            <a:r>
              <a:rPr lang="nl-NL" dirty="0" err="1"/>
              <a:t>consists</a:t>
            </a:r>
            <a:r>
              <a:rPr lang="nl-NL" dirty="0"/>
              <a:t> of a </a:t>
            </a:r>
            <a:r>
              <a:rPr lang="nl-NL" dirty="0" err="1"/>
              <a:t>number</a:t>
            </a:r>
            <a:r>
              <a:rPr lang="nl-NL" dirty="0"/>
              <a:t> of neurons. </a:t>
            </a:r>
            <a:r>
              <a:rPr lang="nl-NL" dirty="0" err="1"/>
              <a:t>This</a:t>
            </a:r>
            <a:r>
              <a:rPr lang="nl-NL" dirty="0"/>
              <a:t> </a:t>
            </a:r>
            <a:r>
              <a:rPr lang="nl-NL" dirty="0" err="1"/>
              <a:t>number</a:t>
            </a:r>
            <a:r>
              <a:rPr lang="nl-NL" dirty="0"/>
              <a:t> </a:t>
            </a:r>
            <a:r>
              <a:rPr lang="nl-NL" dirty="0" err="1"/>
              <a:t>can</a:t>
            </a:r>
            <a:r>
              <a:rPr lang="nl-NL" dirty="0"/>
              <a:t> </a:t>
            </a:r>
            <a:r>
              <a:rPr lang="nl-NL" dirty="0" err="1"/>
              <a:t>be</a:t>
            </a:r>
            <a:r>
              <a:rPr lang="nl-NL" dirty="0"/>
              <a:t> </a:t>
            </a:r>
            <a:r>
              <a:rPr lang="nl-NL" dirty="0" err="1"/>
              <a:t>fairly</a:t>
            </a:r>
            <a:r>
              <a:rPr lang="nl-NL" dirty="0"/>
              <a:t> small or </a:t>
            </a:r>
            <a:r>
              <a:rPr lang="nl-NL" dirty="0" err="1"/>
              <a:t>very</a:t>
            </a:r>
            <a:r>
              <a:rPr lang="nl-NL" dirty="0"/>
              <a:t> large (in </a:t>
            </a:r>
            <a:r>
              <a:rPr lang="nl-NL" dirty="0" err="1"/>
              <a:t>the</a:t>
            </a:r>
            <a:r>
              <a:rPr lang="nl-NL" dirty="0"/>
              <a:t> case of </a:t>
            </a:r>
            <a:r>
              <a:rPr lang="nl-NL" dirty="0" err="1"/>
              <a:t>deep</a:t>
            </a:r>
            <a:r>
              <a:rPr lang="nl-NL" dirty="0"/>
              <a:t> </a:t>
            </a:r>
            <a:r>
              <a:rPr lang="nl-NL" dirty="0" err="1"/>
              <a:t>learning</a:t>
            </a:r>
            <a:r>
              <a:rPr lang="nl-NL" dirty="0"/>
              <a:t> we </a:t>
            </a:r>
            <a:r>
              <a:rPr lang="nl-NL" dirty="0" err="1"/>
              <a:t>always</a:t>
            </a:r>
            <a:r>
              <a:rPr lang="nl-NL" dirty="0"/>
              <a:t> have </a:t>
            </a:r>
            <a:r>
              <a:rPr lang="nl-NL" dirty="0" err="1"/>
              <a:t>many</a:t>
            </a:r>
            <a:r>
              <a:rPr lang="nl-NL" dirty="0"/>
              <a:t> neurons). The </a:t>
            </a:r>
            <a:r>
              <a:rPr lang="nl-NL" dirty="0" err="1"/>
              <a:t>biological</a:t>
            </a:r>
            <a:r>
              <a:rPr lang="nl-NL" dirty="0"/>
              <a:t> neuron has </a:t>
            </a:r>
            <a:r>
              <a:rPr lang="nl-NL" dirty="0" err="1"/>
              <a:t>connections</a:t>
            </a:r>
            <a:r>
              <a:rPr lang="nl-NL" dirty="0"/>
              <a:t> </a:t>
            </a:r>
            <a:r>
              <a:rPr lang="nl-NL" dirty="0" err="1"/>
              <a:t>to</a:t>
            </a:r>
            <a:r>
              <a:rPr lang="nl-NL" dirty="0"/>
              <a:t> </a:t>
            </a:r>
            <a:r>
              <a:rPr lang="nl-NL" dirty="0" err="1"/>
              <a:t>other</a:t>
            </a:r>
            <a:r>
              <a:rPr lang="nl-NL" dirty="0"/>
              <a:t> neurons, these are </a:t>
            </a:r>
            <a:r>
              <a:rPr lang="nl-NL" dirty="0" err="1"/>
              <a:t>called</a:t>
            </a:r>
            <a:r>
              <a:rPr lang="nl-NL" dirty="0"/>
              <a:t> </a:t>
            </a:r>
            <a:r>
              <a:rPr lang="nl-NL" dirty="0" err="1"/>
              <a:t>axons</a:t>
            </a:r>
            <a:r>
              <a:rPr lang="nl-NL" dirty="0"/>
              <a:t>. </a:t>
            </a:r>
            <a:r>
              <a:rPr lang="nl-NL" dirty="0" err="1"/>
              <a:t>They</a:t>
            </a:r>
            <a:r>
              <a:rPr lang="nl-NL" dirty="0"/>
              <a:t> are </a:t>
            </a:r>
            <a:r>
              <a:rPr lang="nl-NL" dirty="0" err="1"/>
              <a:t>covered</a:t>
            </a:r>
            <a:r>
              <a:rPr lang="nl-NL" dirty="0"/>
              <a:t> in a </a:t>
            </a:r>
            <a:r>
              <a:rPr lang="nl-NL" dirty="0" err="1"/>
              <a:t>myelin</a:t>
            </a:r>
            <a:r>
              <a:rPr lang="nl-NL" dirty="0"/>
              <a:t> </a:t>
            </a:r>
            <a:r>
              <a:rPr lang="nl-NL" dirty="0" err="1"/>
              <a:t>sheat</a:t>
            </a:r>
            <a:r>
              <a:rPr lang="nl-NL" dirty="0"/>
              <a:t>, </a:t>
            </a:r>
            <a:r>
              <a:rPr lang="nl-NL" dirty="0" err="1"/>
              <a:t>which</a:t>
            </a:r>
            <a:r>
              <a:rPr lang="nl-NL" dirty="0"/>
              <a:t> is </a:t>
            </a:r>
            <a:r>
              <a:rPr lang="nl-NL" dirty="0" err="1"/>
              <a:t>why</a:t>
            </a:r>
            <a:r>
              <a:rPr lang="nl-NL" dirty="0"/>
              <a:t> </a:t>
            </a:r>
            <a:r>
              <a:rPr lang="nl-NL" dirty="0" err="1"/>
              <a:t>they</a:t>
            </a:r>
            <a:r>
              <a:rPr lang="nl-NL" dirty="0"/>
              <a:t> are </a:t>
            </a:r>
            <a:r>
              <a:rPr lang="nl-NL" dirty="0" err="1"/>
              <a:t>also</a:t>
            </a:r>
            <a:r>
              <a:rPr lang="nl-NL" dirty="0"/>
              <a:t> </a:t>
            </a:r>
            <a:r>
              <a:rPr lang="nl-NL" dirty="0" err="1"/>
              <a:t>called</a:t>
            </a:r>
            <a:r>
              <a:rPr lang="nl-NL" dirty="0"/>
              <a:t> </a:t>
            </a:r>
            <a:r>
              <a:rPr lang="nl-NL" dirty="0" err="1"/>
              <a:t>the</a:t>
            </a:r>
            <a:r>
              <a:rPr lang="nl-NL" dirty="0"/>
              <a:t> </a:t>
            </a:r>
            <a:r>
              <a:rPr lang="nl-NL" dirty="0" err="1"/>
              <a:t>myelinated</a:t>
            </a:r>
            <a:r>
              <a:rPr lang="nl-NL" dirty="0"/>
              <a:t> axon. These translate </a:t>
            </a:r>
            <a:r>
              <a:rPr lang="nl-NL" dirty="0" err="1"/>
              <a:t>to</a:t>
            </a:r>
            <a:r>
              <a:rPr lang="nl-NL" dirty="0"/>
              <a:t> </a:t>
            </a:r>
            <a:r>
              <a:rPr lang="nl-NL" dirty="0" err="1"/>
              <a:t>the</a:t>
            </a:r>
            <a:r>
              <a:rPr lang="nl-NL" dirty="0"/>
              <a:t> </a:t>
            </a:r>
            <a:r>
              <a:rPr lang="nl-NL" dirty="0" err="1"/>
              <a:t>connections</a:t>
            </a:r>
            <a:r>
              <a:rPr lang="nl-NL" dirty="0"/>
              <a:t> in </a:t>
            </a:r>
            <a:r>
              <a:rPr lang="nl-NL" dirty="0" err="1"/>
              <a:t>our</a:t>
            </a:r>
            <a:r>
              <a:rPr lang="nl-NL" dirty="0"/>
              <a:t> </a:t>
            </a:r>
            <a:r>
              <a:rPr lang="nl-NL" dirty="0" err="1"/>
              <a:t>neural</a:t>
            </a:r>
            <a:r>
              <a:rPr lang="nl-NL" dirty="0"/>
              <a:t> </a:t>
            </a:r>
            <a:r>
              <a:rPr lang="nl-NL" dirty="0" err="1"/>
              <a:t>network</a:t>
            </a:r>
            <a:r>
              <a:rPr lang="nl-NL" dirty="0"/>
              <a:t>. </a:t>
            </a:r>
            <a:r>
              <a:rPr lang="nl-NL" dirty="0" err="1"/>
              <a:t>However</a:t>
            </a:r>
            <a:r>
              <a:rPr lang="nl-NL" dirty="0"/>
              <a:t>; </a:t>
            </a:r>
            <a:r>
              <a:rPr lang="nl-NL" dirty="0" err="1"/>
              <a:t>not</a:t>
            </a:r>
            <a:r>
              <a:rPr lang="nl-NL" dirty="0"/>
              <a:t> </a:t>
            </a:r>
            <a:r>
              <a:rPr lang="nl-NL" dirty="0" err="1"/>
              <a:t>all</a:t>
            </a:r>
            <a:r>
              <a:rPr lang="nl-NL" dirty="0"/>
              <a:t> </a:t>
            </a:r>
            <a:r>
              <a:rPr lang="nl-NL" dirty="0" err="1"/>
              <a:t>connections</a:t>
            </a:r>
            <a:r>
              <a:rPr lang="nl-NL" dirty="0"/>
              <a:t> </a:t>
            </a:r>
            <a:r>
              <a:rPr lang="nl-NL" dirty="0" err="1"/>
              <a:t>were</a:t>
            </a:r>
            <a:r>
              <a:rPr lang="nl-NL" dirty="0"/>
              <a:t> built </a:t>
            </a:r>
            <a:r>
              <a:rPr lang="nl-NL" dirty="0" err="1"/>
              <a:t>equal</a:t>
            </a:r>
            <a:r>
              <a:rPr lang="nl-NL" dirty="0"/>
              <a:t>. </a:t>
            </a:r>
            <a:r>
              <a:rPr lang="nl-NL" dirty="0" err="1"/>
              <a:t>They</a:t>
            </a:r>
            <a:r>
              <a:rPr lang="nl-NL" dirty="0"/>
              <a:t> </a:t>
            </a:r>
            <a:r>
              <a:rPr lang="nl-NL" dirty="0" err="1"/>
              <a:t>all</a:t>
            </a:r>
            <a:r>
              <a:rPr lang="nl-NL" dirty="0"/>
              <a:t> </a:t>
            </a:r>
            <a:r>
              <a:rPr lang="nl-NL" dirty="0" err="1"/>
              <a:t>contain</a:t>
            </a:r>
            <a:r>
              <a:rPr lang="nl-NL" dirty="0"/>
              <a:t> </a:t>
            </a:r>
            <a:r>
              <a:rPr lang="nl-NL" dirty="0" err="1"/>
              <a:t>their</a:t>
            </a:r>
            <a:r>
              <a:rPr lang="nl-NL" dirty="0"/>
              <a:t> </a:t>
            </a:r>
            <a:r>
              <a:rPr lang="nl-NL" dirty="0" err="1"/>
              <a:t>own</a:t>
            </a:r>
            <a:r>
              <a:rPr lang="nl-NL" dirty="0"/>
              <a:t> </a:t>
            </a:r>
            <a:r>
              <a:rPr lang="nl-NL" dirty="0" err="1"/>
              <a:t>weights</a:t>
            </a:r>
            <a:r>
              <a:rPr lang="nl-NL" dirty="0"/>
              <a:t>, </a:t>
            </a:r>
            <a:r>
              <a:rPr lang="nl-NL" dirty="0" err="1"/>
              <a:t>which</a:t>
            </a:r>
            <a:r>
              <a:rPr lang="nl-NL" dirty="0"/>
              <a:t> </a:t>
            </a:r>
            <a:r>
              <a:rPr lang="nl-NL" dirty="0" err="1"/>
              <a:t>indicates</a:t>
            </a:r>
            <a:r>
              <a:rPr lang="nl-NL" dirty="0"/>
              <a:t> </a:t>
            </a:r>
            <a:r>
              <a:rPr lang="nl-NL" dirty="0" err="1"/>
              <a:t>how</a:t>
            </a:r>
            <a:r>
              <a:rPr lang="nl-NL" dirty="0"/>
              <a:t> strong </a:t>
            </a:r>
            <a:r>
              <a:rPr lang="nl-NL" dirty="0" err="1"/>
              <a:t>the</a:t>
            </a:r>
            <a:r>
              <a:rPr lang="nl-NL" dirty="0"/>
              <a:t> </a:t>
            </a:r>
            <a:r>
              <a:rPr lang="nl-NL" dirty="0" err="1"/>
              <a:t>connection</a:t>
            </a:r>
            <a:r>
              <a:rPr lang="nl-NL" dirty="0"/>
              <a:t> </a:t>
            </a:r>
            <a:r>
              <a:rPr lang="nl-NL" dirty="0" err="1"/>
              <a:t>between</a:t>
            </a:r>
            <a:r>
              <a:rPr lang="nl-NL" dirty="0"/>
              <a:t> </a:t>
            </a:r>
            <a:r>
              <a:rPr lang="nl-NL" dirty="0" err="1"/>
              <a:t>the</a:t>
            </a:r>
            <a:r>
              <a:rPr lang="nl-NL" dirty="0"/>
              <a:t> </a:t>
            </a:r>
            <a:r>
              <a:rPr lang="nl-NL" dirty="0" err="1"/>
              <a:t>two</a:t>
            </a:r>
            <a:r>
              <a:rPr lang="nl-NL" dirty="0"/>
              <a:t> neurons is. For </a:t>
            </a:r>
            <a:r>
              <a:rPr lang="nl-NL" dirty="0" err="1"/>
              <a:t>example</a:t>
            </a:r>
            <a:r>
              <a:rPr lang="nl-NL" dirty="0"/>
              <a:t>, </a:t>
            </a:r>
            <a:r>
              <a:rPr lang="nl-NL" dirty="0" err="1"/>
              <a:t>if</a:t>
            </a:r>
            <a:r>
              <a:rPr lang="nl-NL" dirty="0"/>
              <a:t> we have a </a:t>
            </a:r>
            <a:r>
              <a:rPr lang="nl-NL" dirty="0" err="1"/>
              <a:t>group</a:t>
            </a:r>
            <a:r>
              <a:rPr lang="nl-NL" dirty="0"/>
              <a:t> of neurons </a:t>
            </a:r>
            <a:r>
              <a:rPr lang="nl-NL" dirty="0" err="1"/>
              <a:t>that</a:t>
            </a:r>
            <a:r>
              <a:rPr lang="nl-NL" dirty="0"/>
              <a:t> </a:t>
            </a:r>
            <a:r>
              <a:rPr lang="nl-NL" dirty="0" err="1"/>
              <a:t>holds</a:t>
            </a:r>
            <a:r>
              <a:rPr lang="nl-NL" dirty="0"/>
              <a:t> </a:t>
            </a:r>
            <a:r>
              <a:rPr lang="nl-NL" dirty="0" err="1"/>
              <a:t>the</a:t>
            </a:r>
            <a:r>
              <a:rPr lang="nl-NL" dirty="0"/>
              <a:t> </a:t>
            </a:r>
            <a:r>
              <a:rPr lang="nl-NL" dirty="0" err="1"/>
              <a:t>association</a:t>
            </a:r>
            <a:r>
              <a:rPr lang="nl-NL" dirty="0"/>
              <a:t> ‘</a:t>
            </a:r>
            <a:r>
              <a:rPr lang="nl-NL" dirty="0" err="1"/>
              <a:t>table</a:t>
            </a:r>
            <a:r>
              <a:rPr lang="nl-NL" dirty="0"/>
              <a:t>’, </a:t>
            </a:r>
            <a:r>
              <a:rPr lang="nl-NL" dirty="0" err="1"/>
              <a:t>that</a:t>
            </a:r>
            <a:r>
              <a:rPr lang="nl-NL" dirty="0"/>
              <a:t> </a:t>
            </a:r>
            <a:r>
              <a:rPr lang="nl-NL" dirty="0" err="1"/>
              <a:t>group</a:t>
            </a:r>
            <a:r>
              <a:rPr lang="nl-NL" dirty="0"/>
              <a:t> </a:t>
            </a:r>
            <a:r>
              <a:rPr lang="nl-NL" dirty="0" err="1"/>
              <a:t>might</a:t>
            </a:r>
            <a:r>
              <a:rPr lang="nl-NL" dirty="0"/>
              <a:t> </a:t>
            </a:r>
            <a:r>
              <a:rPr lang="nl-NL" dirty="0" err="1"/>
              <a:t>be</a:t>
            </a:r>
            <a:r>
              <a:rPr lang="nl-NL" dirty="0"/>
              <a:t> </a:t>
            </a:r>
            <a:r>
              <a:rPr lang="nl-NL" dirty="0" err="1"/>
              <a:t>very</a:t>
            </a:r>
            <a:r>
              <a:rPr lang="nl-NL" dirty="0"/>
              <a:t> </a:t>
            </a:r>
            <a:r>
              <a:rPr lang="nl-NL" dirty="0" err="1"/>
              <a:t>connected</a:t>
            </a:r>
            <a:r>
              <a:rPr lang="nl-NL" dirty="0"/>
              <a:t> </a:t>
            </a:r>
            <a:r>
              <a:rPr lang="nl-NL" dirty="0" err="1"/>
              <a:t>with</a:t>
            </a:r>
            <a:r>
              <a:rPr lang="nl-NL" dirty="0"/>
              <a:t> </a:t>
            </a:r>
            <a:r>
              <a:rPr lang="nl-NL" dirty="0" err="1"/>
              <a:t>all</a:t>
            </a:r>
            <a:r>
              <a:rPr lang="nl-NL" dirty="0"/>
              <a:t> of </a:t>
            </a:r>
            <a:r>
              <a:rPr lang="nl-NL" dirty="0" err="1"/>
              <a:t>the</a:t>
            </a:r>
            <a:r>
              <a:rPr lang="nl-NL" dirty="0"/>
              <a:t> neurons in </a:t>
            </a:r>
            <a:r>
              <a:rPr lang="nl-NL" dirty="0" err="1"/>
              <a:t>the</a:t>
            </a:r>
            <a:r>
              <a:rPr lang="nl-NL" dirty="0"/>
              <a:t> ‘</a:t>
            </a:r>
            <a:r>
              <a:rPr lang="nl-NL" dirty="0" err="1"/>
              <a:t>chair</a:t>
            </a:r>
            <a:r>
              <a:rPr lang="nl-NL" dirty="0"/>
              <a:t> </a:t>
            </a:r>
            <a:r>
              <a:rPr lang="nl-NL" dirty="0" err="1"/>
              <a:t>group</a:t>
            </a:r>
            <a:r>
              <a:rPr lang="nl-NL" dirty="0"/>
              <a:t>’. </a:t>
            </a:r>
            <a:r>
              <a:rPr lang="nl-NL" dirty="0" err="1"/>
              <a:t>Sadly</a:t>
            </a:r>
            <a:r>
              <a:rPr lang="nl-NL" dirty="0"/>
              <a:t> we </a:t>
            </a:r>
            <a:r>
              <a:rPr lang="nl-NL" dirty="0" err="1"/>
              <a:t>can</a:t>
            </a:r>
            <a:r>
              <a:rPr lang="nl-NL" dirty="0"/>
              <a:t> </a:t>
            </a:r>
            <a:r>
              <a:rPr lang="nl-NL" dirty="0" err="1"/>
              <a:t>not</a:t>
            </a:r>
            <a:r>
              <a:rPr lang="nl-NL" dirty="0"/>
              <a:t> view </a:t>
            </a:r>
            <a:r>
              <a:rPr lang="nl-NL" dirty="0" err="1"/>
              <a:t>our</a:t>
            </a:r>
            <a:r>
              <a:rPr lang="nl-NL" dirty="0"/>
              <a:t> </a:t>
            </a:r>
            <a:r>
              <a:rPr lang="nl-NL" dirty="0" err="1"/>
              <a:t>very</a:t>
            </a:r>
            <a:r>
              <a:rPr lang="nl-NL" dirty="0"/>
              <a:t> abstract brains in </a:t>
            </a:r>
            <a:r>
              <a:rPr lang="nl-NL" dirty="0" err="1"/>
              <a:t>this</a:t>
            </a:r>
            <a:r>
              <a:rPr lang="nl-NL" dirty="0"/>
              <a:t> way </a:t>
            </a:r>
            <a:r>
              <a:rPr lang="nl-NL" dirty="0" err="1"/>
              <a:t>directly</a:t>
            </a:r>
            <a:r>
              <a:rPr lang="nl-NL" dirty="0"/>
              <a:t>, but we do </a:t>
            </a:r>
            <a:r>
              <a:rPr lang="nl-NL" dirty="0" err="1"/>
              <a:t>roughly</a:t>
            </a:r>
            <a:r>
              <a:rPr lang="nl-NL" dirty="0"/>
              <a:t> </a:t>
            </a:r>
            <a:r>
              <a:rPr lang="nl-NL" dirty="0" err="1"/>
              <a:t>know</a:t>
            </a:r>
            <a:r>
              <a:rPr lang="nl-NL" dirty="0"/>
              <a:t> </a:t>
            </a:r>
            <a:r>
              <a:rPr lang="nl-NL" dirty="0" err="1"/>
              <a:t>how</a:t>
            </a:r>
            <a:r>
              <a:rPr lang="nl-NL" dirty="0"/>
              <a:t> </a:t>
            </a:r>
            <a:r>
              <a:rPr lang="nl-NL" dirty="0" err="1"/>
              <a:t>association</a:t>
            </a:r>
            <a:r>
              <a:rPr lang="nl-NL" dirty="0"/>
              <a:t> </a:t>
            </a:r>
            <a:r>
              <a:rPr lang="nl-NL" dirty="0" err="1"/>
              <a:t>works</a:t>
            </a:r>
            <a:r>
              <a:rPr lang="nl-NL" dirty="0"/>
              <a:t> in </a:t>
            </a:r>
            <a:r>
              <a:rPr lang="nl-NL" dirty="0" err="1"/>
              <a:t>the</a:t>
            </a:r>
            <a:r>
              <a:rPr lang="nl-NL" dirty="0"/>
              <a:t> </a:t>
            </a:r>
            <a:r>
              <a:rPr lang="nl-NL" dirty="0" err="1"/>
              <a:t>brain</a:t>
            </a:r>
            <a:r>
              <a:rPr lang="nl-NL" dirty="0"/>
              <a:t>.</a:t>
            </a:r>
            <a:br>
              <a:rPr lang="nl-NL" dirty="0"/>
            </a:br>
            <a:endParaRPr lang="nl-NL" dirty="0"/>
          </a:p>
          <a:p>
            <a:r>
              <a:rPr lang="nl-NL" dirty="0"/>
              <a:t>The neurons in </a:t>
            </a:r>
            <a:r>
              <a:rPr lang="nl-NL" dirty="0" err="1"/>
              <a:t>an</a:t>
            </a:r>
            <a:r>
              <a:rPr lang="nl-NL" dirty="0"/>
              <a:t> </a:t>
            </a:r>
            <a:r>
              <a:rPr lang="nl-NL" dirty="0" err="1"/>
              <a:t>artificial</a:t>
            </a:r>
            <a:r>
              <a:rPr lang="nl-NL" dirty="0"/>
              <a:t> </a:t>
            </a:r>
            <a:r>
              <a:rPr lang="nl-NL" dirty="0" err="1"/>
              <a:t>network</a:t>
            </a:r>
            <a:r>
              <a:rPr lang="nl-NL" dirty="0"/>
              <a:t> are </a:t>
            </a:r>
            <a:r>
              <a:rPr lang="nl-NL" dirty="0" err="1"/>
              <a:t>called</a:t>
            </a:r>
            <a:r>
              <a:rPr lang="nl-NL" dirty="0"/>
              <a:t> </a:t>
            </a:r>
            <a:r>
              <a:rPr lang="nl-NL" dirty="0" err="1"/>
              <a:t>nodes</a:t>
            </a:r>
            <a:r>
              <a:rPr lang="nl-NL" dirty="0"/>
              <a:t>.</a:t>
            </a:r>
            <a:br>
              <a:rPr lang="nl-NL" dirty="0"/>
            </a:br>
            <a:br>
              <a:rPr lang="nl-NL" dirty="0"/>
            </a:br>
            <a:r>
              <a:rPr lang="nl-NL" dirty="0"/>
              <a:t>The </a:t>
            </a:r>
            <a:r>
              <a:rPr lang="nl-NL" dirty="0" err="1"/>
              <a:t>strength</a:t>
            </a:r>
            <a:r>
              <a:rPr lang="nl-NL" dirty="0"/>
              <a:t> of </a:t>
            </a:r>
            <a:r>
              <a:rPr lang="nl-NL" dirty="0" err="1"/>
              <a:t>the</a:t>
            </a:r>
            <a:r>
              <a:rPr lang="nl-NL" dirty="0"/>
              <a:t> </a:t>
            </a:r>
            <a:r>
              <a:rPr lang="nl-NL" dirty="0" err="1"/>
              <a:t>signal</a:t>
            </a:r>
            <a:r>
              <a:rPr lang="nl-NL" dirty="0"/>
              <a:t> is </a:t>
            </a:r>
            <a:r>
              <a:rPr lang="nl-NL" dirty="0" err="1"/>
              <a:t>determined</a:t>
            </a:r>
            <a:r>
              <a:rPr lang="nl-NL" dirty="0"/>
              <a:t> </a:t>
            </a:r>
            <a:r>
              <a:rPr lang="nl-NL" dirty="0" err="1"/>
              <a:t>by</a:t>
            </a:r>
            <a:r>
              <a:rPr lang="nl-NL" dirty="0"/>
              <a:t> </a:t>
            </a:r>
            <a:r>
              <a:rPr lang="nl-NL" dirty="0" err="1"/>
              <a:t>the</a:t>
            </a:r>
            <a:r>
              <a:rPr lang="nl-NL" dirty="0"/>
              <a:t> </a:t>
            </a:r>
            <a:r>
              <a:rPr lang="nl-NL" dirty="0" err="1"/>
              <a:t>activation</a:t>
            </a:r>
            <a:r>
              <a:rPr lang="nl-NL" dirty="0"/>
              <a:t> </a:t>
            </a:r>
            <a:r>
              <a:rPr lang="nl-NL" dirty="0" err="1"/>
              <a:t>function</a:t>
            </a:r>
            <a:r>
              <a:rPr lang="nl-NL" dirty="0"/>
              <a:t>. The </a:t>
            </a:r>
            <a:r>
              <a:rPr lang="nl-NL" dirty="0" err="1"/>
              <a:t>signal</a:t>
            </a:r>
            <a:r>
              <a:rPr lang="nl-NL" dirty="0"/>
              <a:t> is </a:t>
            </a:r>
            <a:r>
              <a:rPr lang="nl-NL" dirty="0" err="1"/>
              <a:t>then</a:t>
            </a:r>
            <a:r>
              <a:rPr lang="nl-NL" dirty="0"/>
              <a:t> </a:t>
            </a:r>
            <a:r>
              <a:rPr lang="nl-NL" dirty="0" err="1"/>
              <a:t>passed</a:t>
            </a:r>
            <a:r>
              <a:rPr lang="nl-NL" dirty="0"/>
              <a:t> </a:t>
            </a:r>
            <a:r>
              <a:rPr lang="nl-NL" dirty="0" err="1"/>
              <a:t>through</a:t>
            </a:r>
            <a:r>
              <a:rPr lang="nl-NL" dirty="0"/>
              <a:t> </a:t>
            </a:r>
            <a:r>
              <a:rPr lang="nl-NL" dirty="0" err="1"/>
              <a:t>the</a:t>
            </a:r>
            <a:r>
              <a:rPr lang="nl-NL" dirty="0"/>
              <a:t> </a:t>
            </a:r>
            <a:r>
              <a:rPr lang="nl-NL" dirty="0" err="1"/>
              <a:t>entire</a:t>
            </a:r>
            <a:r>
              <a:rPr lang="nl-NL" dirty="0"/>
              <a:t> </a:t>
            </a:r>
            <a:r>
              <a:rPr lang="nl-NL" dirty="0" err="1"/>
              <a:t>network</a:t>
            </a:r>
            <a:r>
              <a:rPr lang="nl-NL" dirty="0"/>
              <a:t> in order </a:t>
            </a:r>
            <a:r>
              <a:rPr lang="nl-NL" dirty="0" err="1"/>
              <a:t>to</a:t>
            </a:r>
            <a:r>
              <a:rPr lang="nl-NL" dirty="0"/>
              <a:t> </a:t>
            </a:r>
            <a:r>
              <a:rPr lang="nl-NL" dirty="0" err="1"/>
              <a:t>determine</a:t>
            </a:r>
            <a:r>
              <a:rPr lang="nl-NL" dirty="0"/>
              <a:t> </a:t>
            </a:r>
            <a:r>
              <a:rPr lang="nl-NL" dirty="0" err="1"/>
              <a:t>the</a:t>
            </a:r>
            <a:r>
              <a:rPr lang="nl-NL" dirty="0"/>
              <a:t> output. </a:t>
            </a:r>
            <a:r>
              <a:rPr lang="nl-NL" dirty="0" err="1"/>
              <a:t>There</a:t>
            </a:r>
            <a:r>
              <a:rPr lang="nl-NL" dirty="0"/>
              <a:t> are </a:t>
            </a:r>
            <a:r>
              <a:rPr lang="nl-NL" dirty="0" err="1"/>
              <a:t>many</a:t>
            </a:r>
            <a:r>
              <a:rPr lang="nl-NL" dirty="0"/>
              <a:t> different </a:t>
            </a:r>
            <a:r>
              <a:rPr lang="nl-NL" dirty="0" err="1"/>
              <a:t>activation</a:t>
            </a:r>
            <a:r>
              <a:rPr lang="nl-NL" dirty="0"/>
              <a:t> </a:t>
            </a:r>
            <a:r>
              <a:rPr lang="nl-NL" dirty="0" err="1"/>
              <a:t>functions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107</a:t>
            </a:fld>
            <a:endParaRPr lang="nl-NL"/>
          </a:p>
        </p:txBody>
      </p:sp>
    </p:spTree>
    <p:extLst>
      <p:ext uri="{BB962C8B-B14F-4D97-AF65-F5344CB8AC3E}">
        <p14:creationId xmlns:p14="http://schemas.microsoft.com/office/powerpoint/2010/main" val="996904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Artificial</a:t>
            </a:r>
            <a:r>
              <a:rPr lang="nl-NL" dirty="0"/>
              <a:t> </a:t>
            </a:r>
            <a:r>
              <a:rPr lang="nl-NL" dirty="0" err="1"/>
              <a:t>Neural</a:t>
            </a:r>
            <a:r>
              <a:rPr lang="nl-NL" dirty="0"/>
              <a:t> Network (or </a:t>
            </a:r>
            <a:r>
              <a:rPr lang="nl-NL" dirty="0" err="1"/>
              <a:t>just</a:t>
            </a:r>
            <a:r>
              <a:rPr lang="nl-NL" dirty="0"/>
              <a:t> </a:t>
            </a:r>
            <a:r>
              <a:rPr lang="nl-NL" dirty="0" err="1"/>
              <a:t>Neural</a:t>
            </a:r>
            <a:r>
              <a:rPr lang="nl-NL" dirty="0"/>
              <a:t> Network) </a:t>
            </a:r>
            <a:r>
              <a:rPr lang="nl-NL" dirty="0" err="1"/>
              <a:t>consists</a:t>
            </a:r>
            <a:r>
              <a:rPr lang="nl-NL" dirty="0"/>
              <a:t> of </a:t>
            </a:r>
            <a:r>
              <a:rPr lang="nl-NL" dirty="0" err="1"/>
              <a:t>an</a:t>
            </a:r>
            <a:r>
              <a:rPr lang="nl-NL" dirty="0"/>
              <a:t> input </a:t>
            </a:r>
            <a:r>
              <a:rPr lang="nl-NL" dirty="0" err="1"/>
              <a:t>layer</a:t>
            </a:r>
            <a:r>
              <a:rPr lang="nl-NL" dirty="0"/>
              <a:t> (</a:t>
            </a:r>
            <a:r>
              <a:rPr lang="nl-NL" dirty="0" err="1"/>
              <a:t>with</a:t>
            </a:r>
            <a:r>
              <a:rPr lang="nl-NL" dirty="0"/>
              <a:t> as </a:t>
            </a:r>
            <a:r>
              <a:rPr lang="nl-NL" dirty="0" err="1"/>
              <a:t>many</a:t>
            </a:r>
            <a:r>
              <a:rPr lang="nl-NL" dirty="0"/>
              <a:t> </a:t>
            </a:r>
            <a:r>
              <a:rPr lang="nl-NL" dirty="0" err="1"/>
              <a:t>nodes</a:t>
            </a:r>
            <a:r>
              <a:rPr lang="nl-NL" dirty="0"/>
              <a:t> as </a:t>
            </a:r>
            <a:r>
              <a:rPr lang="nl-NL" dirty="0" err="1"/>
              <a:t>inputs</a:t>
            </a:r>
            <a:r>
              <a:rPr lang="nl-NL" dirty="0"/>
              <a:t>), </a:t>
            </a:r>
            <a:r>
              <a:rPr lang="nl-NL" dirty="0" err="1"/>
              <a:t>an</a:t>
            </a:r>
            <a:r>
              <a:rPr lang="nl-NL" dirty="0"/>
              <a:t> output </a:t>
            </a:r>
            <a:r>
              <a:rPr lang="nl-NL" dirty="0" err="1"/>
              <a:t>layer</a:t>
            </a:r>
            <a:r>
              <a:rPr lang="nl-NL" dirty="0"/>
              <a:t> (</a:t>
            </a:r>
            <a:r>
              <a:rPr lang="nl-NL" dirty="0" err="1"/>
              <a:t>with</a:t>
            </a:r>
            <a:r>
              <a:rPr lang="nl-NL" dirty="0"/>
              <a:t> different </a:t>
            </a:r>
            <a:r>
              <a:rPr lang="nl-NL" dirty="0" err="1"/>
              <a:t>outcomes</a:t>
            </a:r>
            <a:r>
              <a:rPr lang="nl-NL" dirty="0"/>
              <a:t>/</a:t>
            </a:r>
            <a:r>
              <a:rPr lang="nl-NL" dirty="0" err="1"/>
              <a:t>classifications</a:t>
            </a:r>
            <a:r>
              <a:rPr lang="nl-NL" dirty="0"/>
              <a:t>) </a:t>
            </a:r>
            <a:r>
              <a:rPr lang="nl-NL" dirty="0" err="1"/>
              <a:t>and</a:t>
            </a:r>
            <a:r>
              <a:rPr lang="nl-NL" dirty="0"/>
              <a:t> </a:t>
            </a:r>
            <a:r>
              <a:rPr lang="nl-NL" dirty="0" err="1"/>
              <a:t>one</a:t>
            </a:r>
            <a:r>
              <a:rPr lang="nl-NL" dirty="0"/>
              <a:t> or more </a:t>
            </a:r>
            <a:r>
              <a:rPr lang="nl-NL" dirty="0" err="1"/>
              <a:t>hidden</a:t>
            </a:r>
            <a:r>
              <a:rPr lang="nl-NL" dirty="0"/>
              <a:t> </a:t>
            </a:r>
            <a:r>
              <a:rPr lang="nl-NL" dirty="0" err="1"/>
              <a:t>layers</a:t>
            </a:r>
            <a:r>
              <a:rPr lang="nl-NL" dirty="0"/>
              <a:t>. Generally </a:t>
            </a:r>
            <a:r>
              <a:rPr lang="nl-NL" dirty="0" err="1"/>
              <a:t>when</a:t>
            </a:r>
            <a:r>
              <a:rPr lang="nl-NL" dirty="0"/>
              <a:t> </a:t>
            </a:r>
            <a:r>
              <a:rPr lang="nl-NL" dirty="0" err="1"/>
              <a:t>the</a:t>
            </a:r>
            <a:r>
              <a:rPr lang="nl-NL" dirty="0"/>
              <a:t> </a:t>
            </a:r>
            <a:r>
              <a:rPr lang="nl-NL" dirty="0" err="1"/>
              <a:t>number</a:t>
            </a:r>
            <a:r>
              <a:rPr lang="nl-NL" dirty="0"/>
              <a:t> of </a:t>
            </a:r>
            <a:r>
              <a:rPr lang="nl-NL" dirty="0" err="1"/>
              <a:t>layers</a:t>
            </a:r>
            <a:r>
              <a:rPr lang="nl-NL" dirty="0"/>
              <a:t> is high we call </a:t>
            </a:r>
            <a:r>
              <a:rPr lang="nl-NL" dirty="0" err="1"/>
              <a:t>it</a:t>
            </a:r>
            <a:r>
              <a:rPr lang="nl-NL" dirty="0"/>
              <a:t> </a:t>
            </a:r>
            <a:r>
              <a:rPr lang="nl-NL" dirty="0" err="1"/>
              <a:t>deep</a:t>
            </a:r>
            <a:r>
              <a:rPr lang="nl-NL" dirty="0"/>
              <a:t> </a:t>
            </a:r>
            <a:r>
              <a:rPr lang="nl-NL" dirty="0" err="1"/>
              <a:t>learning</a:t>
            </a:r>
            <a:r>
              <a:rPr lang="nl-NL" dirty="0"/>
              <a:t>, </a:t>
            </a:r>
            <a:r>
              <a:rPr lang="nl-NL" dirty="0" err="1"/>
              <a:t>which</a:t>
            </a:r>
            <a:r>
              <a:rPr lang="nl-NL" dirty="0"/>
              <a:t> is most </a:t>
            </a:r>
            <a:r>
              <a:rPr lang="nl-NL" dirty="0" err="1"/>
              <a:t>applications</a:t>
            </a:r>
            <a:r>
              <a:rPr lang="nl-NL" dirty="0"/>
              <a:t> in </a:t>
            </a:r>
            <a:r>
              <a:rPr lang="nl-NL" dirty="0" err="1"/>
              <a:t>the</a:t>
            </a:r>
            <a:r>
              <a:rPr lang="nl-NL" dirty="0"/>
              <a:t> </a:t>
            </a:r>
            <a:r>
              <a:rPr lang="nl-NL" dirty="0" err="1"/>
              <a:t>current</a:t>
            </a:r>
            <a:r>
              <a:rPr lang="nl-NL" dirty="0"/>
              <a:t> </a:t>
            </a:r>
            <a:r>
              <a:rPr lang="nl-NL" dirty="0" err="1"/>
              <a:t>year</a:t>
            </a:r>
            <a:r>
              <a:rPr lang="nl-NL" dirty="0"/>
              <a:t> (2024). </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108</a:t>
            </a:fld>
            <a:endParaRPr lang="nl-NL"/>
          </a:p>
        </p:txBody>
      </p:sp>
    </p:spTree>
    <p:extLst>
      <p:ext uri="{BB962C8B-B14F-4D97-AF65-F5344CB8AC3E}">
        <p14:creationId xmlns:p14="http://schemas.microsoft.com/office/powerpoint/2010/main" val="2581030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https://en.wikipedia.org/wiki/Ray_Kurzweil</a:t>
            </a:r>
            <a:br>
              <a:rPr lang="nl-NL" dirty="0"/>
            </a:br>
            <a:br>
              <a:rPr lang="nl-NL" dirty="0"/>
            </a:br>
            <a:r>
              <a:rPr lang="nl-NL" dirty="0"/>
              <a:t>The first practical </a:t>
            </a:r>
            <a:r>
              <a:rPr lang="nl-NL" dirty="0" err="1"/>
              <a:t>application</a:t>
            </a:r>
            <a:r>
              <a:rPr lang="nl-NL" dirty="0"/>
              <a:t> of </a:t>
            </a:r>
            <a:r>
              <a:rPr lang="nl-NL" dirty="0" err="1"/>
              <a:t>neural</a:t>
            </a:r>
            <a:r>
              <a:rPr lang="nl-NL" dirty="0"/>
              <a:t> </a:t>
            </a:r>
            <a:r>
              <a:rPr lang="nl-NL" dirty="0" err="1"/>
              <a:t>networks</a:t>
            </a:r>
            <a:r>
              <a:rPr lang="nl-NL" dirty="0"/>
              <a:t> dates back </a:t>
            </a:r>
            <a:r>
              <a:rPr lang="nl-NL" dirty="0" err="1"/>
              <a:t>to</a:t>
            </a:r>
            <a:r>
              <a:rPr lang="nl-NL" dirty="0"/>
              <a:t> </a:t>
            </a:r>
            <a:r>
              <a:rPr lang="nl-NL" dirty="0" err="1"/>
              <a:t>the</a:t>
            </a:r>
            <a:r>
              <a:rPr lang="nl-NL" dirty="0"/>
              <a:t> 1970’s, </a:t>
            </a:r>
            <a:r>
              <a:rPr lang="nl-NL" dirty="0" err="1"/>
              <a:t>to</a:t>
            </a:r>
            <a:r>
              <a:rPr lang="nl-NL" dirty="0"/>
              <a:t> Ray </a:t>
            </a:r>
            <a:r>
              <a:rPr lang="nl-NL" dirty="0" err="1"/>
              <a:t>Kurzweil</a:t>
            </a:r>
            <a:r>
              <a:rPr lang="nl-NL" dirty="0"/>
              <a:t> </a:t>
            </a:r>
            <a:r>
              <a:rPr lang="nl-NL" dirty="0" err="1"/>
              <a:t>and</a:t>
            </a:r>
            <a:r>
              <a:rPr lang="nl-NL" dirty="0"/>
              <a:t> his </a:t>
            </a:r>
            <a:r>
              <a:rPr lang="nl-NL" dirty="0" err="1"/>
              <a:t>optical</a:t>
            </a:r>
            <a:r>
              <a:rPr lang="nl-NL" dirty="0"/>
              <a:t> </a:t>
            </a:r>
            <a:r>
              <a:rPr lang="nl-NL" dirty="0" err="1"/>
              <a:t>character</a:t>
            </a:r>
            <a:r>
              <a:rPr lang="nl-NL" dirty="0"/>
              <a:t> </a:t>
            </a:r>
            <a:r>
              <a:rPr lang="nl-NL" dirty="0" err="1"/>
              <a:t>recognition</a:t>
            </a:r>
            <a:r>
              <a:rPr lang="nl-NL" dirty="0"/>
              <a:t>. The MNIST dataset is </a:t>
            </a:r>
            <a:r>
              <a:rPr lang="nl-NL" dirty="0" err="1"/>
              <a:t>often</a:t>
            </a:r>
            <a:r>
              <a:rPr lang="nl-NL" dirty="0"/>
              <a:t> </a:t>
            </a:r>
            <a:r>
              <a:rPr lang="nl-NL" dirty="0" err="1"/>
              <a:t>used</a:t>
            </a:r>
            <a:r>
              <a:rPr lang="nl-NL" dirty="0"/>
              <a:t> as a first </a:t>
            </a:r>
            <a:r>
              <a:rPr lang="nl-NL" dirty="0" err="1"/>
              <a:t>neural</a:t>
            </a:r>
            <a:r>
              <a:rPr lang="nl-NL" dirty="0"/>
              <a:t> </a:t>
            </a:r>
            <a:r>
              <a:rPr lang="nl-NL" dirty="0" err="1"/>
              <a:t>network</a:t>
            </a:r>
            <a:r>
              <a:rPr lang="nl-NL" dirty="0"/>
              <a:t> project </a:t>
            </a:r>
            <a:r>
              <a:rPr lang="nl-NL" dirty="0" err="1"/>
              <a:t>and</a:t>
            </a:r>
            <a:r>
              <a:rPr lang="nl-NL" dirty="0"/>
              <a:t> centers </a:t>
            </a:r>
            <a:r>
              <a:rPr lang="nl-NL" dirty="0" err="1"/>
              <a:t>around</a:t>
            </a:r>
            <a:r>
              <a:rPr lang="nl-NL" dirty="0"/>
              <a:t> </a:t>
            </a:r>
            <a:r>
              <a:rPr lang="nl-NL" dirty="0" err="1"/>
              <a:t>handwritten</a:t>
            </a:r>
            <a:r>
              <a:rPr lang="nl-NL" dirty="0"/>
              <a:t> digit </a:t>
            </a:r>
            <a:r>
              <a:rPr lang="nl-NL" dirty="0" err="1"/>
              <a:t>recognition</a:t>
            </a:r>
            <a:r>
              <a:rPr lang="nl-NL" dirty="0"/>
              <a:t>. It supports </a:t>
            </a:r>
            <a:r>
              <a:rPr lang="nl-NL" dirty="0" err="1"/>
              <a:t>digits</a:t>
            </a:r>
            <a:r>
              <a:rPr lang="nl-NL" dirty="0"/>
              <a:t> 0-9 </a:t>
            </a:r>
            <a:r>
              <a:rPr lang="nl-NL" dirty="0" err="1"/>
              <a:t>and</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a:t>
            </a:r>
            <a:r>
              <a:rPr lang="nl-NL" dirty="0" err="1"/>
              <a:t>achieve</a:t>
            </a:r>
            <a:r>
              <a:rPr lang="nl-NL" dirty="0"/>
              <a:t> a </a:t>
            </a:r>
            <a:r>
              <a:rPr lang="nl-NL" dirty="0" err="1"/>
              <a:t>very</a:t>
            </a:r>
            <a:r>
              <a:rPr lang="nl-NL" dirty="0"/>
              <a:t> high </a:t>
            </a:r>
            <a:r>
              <a:rPr lang="nl-NL" dirty="0" err="1"/>
              <a:t>accuracy</a:t>
            </a:r>
            <a:r>
              <a:rPr lang="nl-NL" dirty="0"/>
              <a:t>. See </a:t>
            </a:r>
            <a:r>
              <a:rPr lang="nl-NL" dirty="0" err="1"/>
              <a:t>the</a:t>
            </a:r>
            <a:r>
              <a:rPr lang="nl-NL" dirty="0"/>
              <a:t> link in </a:t>
            </a:r>
            <a:r>
              <a:rPr lang="nl-NL" dirty="0" err="1"/>
              <a:t>the</a:t>
            </a:r>
            <a:r>
              <a:rPr lang="nl-NL" dirty="0"/>
              <a:t> slides </a:t>
            </a:r>
            <a:r>
              <a:rPr lang="nl-NL" dirty="0" err="1"/>
              <a:t>and</a:t>
            </a:r>
            <a:r>
              <a:rPr lang="nl-NL" dirty="0"/>
              <a:t> </a:t>
            </a:r>
            <a:r>
              <a:rPr lang="nl-NL" dirty="0" err="1"/>
              <a:t>the</a:t>
            </a:r>
            <a:r>
              <a:rPr lang="nl-NL" dirty="0"/>
              <a:t> </a:t>
            </a:r>
            <a:r>
              <a:rPr lang="nl-NL" dirty="0" err="1"/>
              <a:t>attached</a:t>
            </a:r>
            <a:r>
              <a:rPr lang="nl-NL" dirty="0"/>
              <a:t> code on </a:t>
            </a:r>
            <a:r>
              <a:rPr lang="nl-NL" dirty="0" err="1"/>
              <a:t>the</a:t>
            </a:r>
            <a:r>
              <a:rPr lang="nl-NL" dirty="0"/>
              <a:t> website </a:t>
            </a:r>
            <a:r>
              <a:rPr lang="nl-NL" dirty="0" err="1"/>
              <a:t>for</a:t>
            </a:r>
            <a:r>
              <a:rPr lang="nl-NL" dirty="0"/>
              <a:t> a demo in Tensorflow </a:t>
            </a:r>
            <a:r>
              <a:rPr lang="nl-NL" dirty="0" err="1"/>
              <a:t>and</a:t>
            </a:r>
            <a:r>
              <a:rPr lang="nl-NL" dirty="0"/>
              <a:t> </a:t>
            </a:r>
            <a:r>
              <a:rPr lang="nl-NL" dirty="0" err="1"/>
              <a:t>Keras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109</a:t>
            </a:fld>
            <a:endParaRPr lang="nl-NL"/>
          </a:p>
        </p:txBody>
      </p:sp>
    </p:spTree>
    <p:extLst>
      <p:ext uri="{BB962C8B-B14F-4D97-AF65-F5344CB8AC3E}">
        <p14:creationId xmlns:p14="http://schemas.microsoft.com/office/powerpoint/2010/main" val="1939089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The </a:t>
            </a:r>
            <a:r>
              <a:rPr lang="nl-NL" dirty="0" err="1"/>
              <a:t>perceptron</a:t>
            </a:r>
            <a:r>
              <a:rPr lang="nl-NL" dirty="0"/>
              <a:t> is a unit in </a:t>
            </a:r>
            <a:r>
              <a:rPr lang="nl-NL" dirty="0" err="1"/>
              <a:t>the</a:t>
            </a:r>
            <a:r>
              <a:rPr lang="nl-NL" dirty="0"/>
              <a:t> </a:t>
            </a:r>
            <a:r>
              <a:rPr lang="nl-NL" dirty="0" err="1"/>
              <a:t>neural</a:t>
            </a:r>
            <a:r>
              <a:rPr lang="nl-NL" dirty="0"/>
              <a:t> </a:t>
            </a:r>
            <a:r>
              <a:rPr lang="nl-NL" dirty="0" err="1"/>
              <a:t>network</a:t>
            </a:r>
            <a:r>
              <a:rPr lang="nl-NL" dirty="0"/>
              <a:t> </a:t>
            </a:r>
            <a:r>
              <a:rPr lang="nl-NL" dirty="0" err="1"/>
              <a:t>that</a:t>
            </a:r>
            <a:r>
              <a:rPr lang="nl-NL" dirty="0"/>
              <a:t> </a:t>
            </a:r>
            <a:r>
              <a:rPr lang="nl-NL" dirty="0" err="1"/>
              <a:t>contains</a:t>
            </a:r>
            <a:r>
              <a:rPr lang="nl-NL" dirty="0"/>
              <a:t> </a:t>
            </a:r>
            <a:r>
              <a:rPr lang="nl-NL" dirty="0" err="1"/>
              <a:t>an</a:t>
            </a:r>
            <a:r>
              <a:rPr lang="nl-NL" dirty="0"/>
              <a:t> </a:t>
            </a:r>
            <a:r>
              <a:rPr lang="nl-NL" dirty="0" err="1"/>
              <a:t>activation</a:t>
            </a:r>
            <a:r>
              <a:rPr lang="nl-NL" dirty="0"/>
              <a:t> </a:t>
            </a:r>
            <a:r>
              <a:rPr lang="nl-NL" dirty="0" err="1"/>
              <a:t>function</a:t>
            </a:r>
            <a:r>
              <a:rPr lang="nl-NL" dirty="0"/>
              <a:t>. </a:t>
            </a:r>
            <a:r>
              <a:rPr lang="nl-NL" dirty="0" err="1"/>
              <a:t>This</a:t>
            </a:r>
            <a:r>
              <a:rPr lang="nl-NL" dirty="0"/>
              <a:t> means </a:t>
            </a:r>
            <a:r>
              <a:rPr lang="nl-NL" dirty="0" err="1"/>
              <a:t>the</a:t>
            </a:r>
            <a:r>
              <a:rPr lang="nl-NL" dirty="0"/>
              <a:t> input </a:t>
            </a:r>
            <a:r>
              <a:rPr lang="nl-NL" dirty="0" err="1"/>
              <a:t>nodes</a:t>
            </a:r>
            <a:r>
              <a:rPr lang="nl-NL" dirty="0"/>
              <a:t> (neurons) do </a:t>
            </a:r>
            <a:r>
              <a:rPr lang="nl-NL" dirty="0" err="1"/>
              <a:t>not</a:t>
            </a:r>
            <a:r>
              <a:rPr lang="nl-NL" dirty="0"/>
              <a:t> </a:t>
            </a:r>
            <a:r>
              <a:rPr lang="nl-NL" dirty="0" err="1"/>
              <a:t>count</a:t>
            </a:r>
            <a:r>
              <a:rPr lang="nl-NL" dirty="0"/>
              <a:t> as </a:t>
            </a:r>
            <a:r>
              <a:rPr lang="nl-NL" dirty="0" err="1"/>
              <a:t>perceptrons</a:t>
            </a:r>
            <a:r>
              <a:rPr lang="nl-NL" dirty="0"/>
              <a:t>. </a:t>
            </a:r>
            <a:r>
              <a:rPr lang="nl-NL" dirty="0" err="1"/>
              <a:t>Each</a:t>
            </a:r>
            <a:r>
              <a:rPr lang="nl-NL" dirty="0"/>
              <a:t> </a:t>
            </a:r>
            <a:r>
              <a:rPr lang="nl-NL" dirty="0" err="1"/>
              <a:t>perceptron</a:t>
            </a:r>
            <a:r>
              <a:rPr lang="nl-NL" dirty="0"/>
              <a:t>, </a:t>
            </a:r>
            <a:r>
              <a:rPr lang="nl-NL" dirty="0" err="1"/>
              <a:t>also</a:t>
            </a:r>
            <a:r>
              <a:rPr lang="nl-NL" dirty="0"/>
              <a:t> </a:t>
            </a:r>
            <a:r>
              <a:rPr lang="nl-NL" dirty="0" err="1"/>
              <a:t>called</a:t>
            </a:r>
            <a:r>
              <a:rPr lang="nl-NL" dirty="0"/>
              <a:t> a </a:t>
            </a:r>
            <a:r>
              <a:rPr lang="nl-NL" dirty="0" err="1"/>
              <a:t>threshold</a:t>
            </a:r>
            <a:r>
              <a:rPr lang="nl-NL" dirty="0"/>
              <a:t> logic unit, has </a:t>
            </a:r>
            <a:r>
              <a:rPr lang="nl-NL" dirty="0" err="1"/>
              <a:t>an</a:t>
            </a:r>
            <a:r>
              <a:rPr lang="nl-NL" dirty="0"/>
              <a:t> </a:t>
            </a:r>
            <a:r>
              <a:rPr lang="nl-NL" dirty="0" err="1"/>
              <a:t>activation</a:t>
            </a:r>
            <a:r>
              <a:rPr lang="nl-NL" dirty="0"/>
              <a:t> </a:t>
            </a:r>
            <a:r>
              <a:rPr lang="nl-NL" dirty="0" err="1"/>
              <a:t>function</a:t>
            </a:r>
            <a:r>
              <a:rPr lang="nl-NL" dirty="0"/>
              <a:t>. Different </a:t>
            </a:r>
            <a:r>
              <a:rPr lang="nl-NL" dirty="0" err="1"/>
              <a:t>activation</a:t>
            </a:r>
            <a:r>
              <a:rPr lang="nl-NL" dirty="0"/>
              <a:t> </a:t>
            </a:r>
            <a:r>
              <a:rPr lang="nl-NL" dirty="0" err="1"/>
              <a:t>function</a:t>
            </a:r>
            <a:r>
              <a:rPr lang="nl-NL" dirty="0"/>
              <a:t> </a:t>
            </a:r>
            <a:r>
              <a:rPr lang="nl-NL" dirty="0" err="1"/>
              <a:t>might</a:t>
            </a:r>
            <a:r>
              <a:rPr lang="nl-NL" dirty="0"/>
              <a:t> </a:t>
            </a:r>
            <a:r>
              <a:rPr lang="nl-NL" dirty="0" err="1"/>
              <a:t>result</a:t>
            </a:r>
            <a:r>
              <a:rPr lang="nl-NL" dirty="0"/>
              <a:t> in </a:t>
            </a:r>
            <a:r>
              <a:rPr lang="nl-NL" dirty="0" err="1"/>
              <a:t>having</a:t>
            </a:r>
            <a:r>
              <a:rPr lang="nl-NL" dirty="0"/>
              <a:t> </a:t>
            </a:r>
            <a:r>
              <a:rPr lang="nl-NL" dirty="0" err="1"/>
              <a:t>to</a:t>
            </a:r>
            <a:r>
              <a:rPr lang="nl-NL" dirty="0"/>
              <a:t> </a:t>
            </a:r>
            <a:r>
              <a:rPr lang="nl-NL" dirty="0" err="1"/>
              <a:t>initialize</a:t>
            </a:r>
            <a:r>
              <a:rPr lang="nl-NL" dirty="0"/>
              <a:t> </a:t>
            </a:r>
            <a:r>
              <a:rPr lang="nl-NL" dirty="0" err="1"/>
              <a:t>the</a:t>
            </a:r>
            <a:r>
              <a:rPr lang="nl-NL" dirty="0"/>
              <a:t> model </a:t>
            </a:r>
            <a:r>
              <a:rPr lang="nl-NL" dirty="0" err="1"/>
              <a:t>differently</a:t>
            </a:r>
            <a:r>
              <a:rPr lang="nl-NL" dirty="0"/>
              <a:t>. The </a:t>
            </a:r>
            <a:r>
              <a:rPr lang="nl-NL" dirty="0" err="1"/>
              <a:t>learning</a:t>
            </a:r>
            <a:r>
              <a:rPr lang="nl-NL" dirty="0"/>
              <a:t> </a:t>
            </a:r>
            <a:r>
              <a:rPr lang="nl-NL" dirty="0" err="1"/>
              <a:t>rate</a:t>
            </a:r>
            <a:r>
              <a:rPr lang="nl-NL" dirty="0"/>
              <a:t> of </a:t>
            </a:r>
            <a:r>
              <a:rPr lang="nl-NL" dirty="0" err="1"/>
              <a:t>the</a:t>
            </a:r>
            <a:r>
              <a:rPr lang="nl-NL" dirty="0"/>
              <a:t> model </a:t>
            </a:r>
            <a:r>
              <a:rPr lang="nl-NL" dirty="0" err="1"/>
              <a:t>also</a:t>
            </a:r>
            <a:r>
              <a:rPr lang="nl-NL" dirty="0"/>
              <a:t> </a:t>
            </a:r>
            <a:r>
              <a:rPr lang="nl-NL" dirty="0" err="1"/>
              <a:t>usually</a:t>
            </a:r>
            <a:r>
              <a:rPr lang="nl-NL" dirty="0"/>
              <a:t> </a:t>
            </a:r>
            <a:r>
              <a:rPr lang="nl-NL" dirty="0" err="1"/>
              <a:t>depends</a:t>
            </a:r>
            <a:r>
              <a:rPr lang="nl-NL" dirty="0"/>
              <a:t> on </a:t>
            </a:r>
            <a:r>
              <a:rPr lang="nl-NL" dirty="0" err="1"/>
              <a:t>other</a:t>
            </a:r>
            <a:r>
              <a:rPr lang="nl-NL" dirty="0"/>
              <a:t> hyperparameters.</a:t>
            </a:r>
            <a:br>
              <a:rPr lang="nl-NL" dirty="0"/>
            </a:br>
            <a:br>
              <a:rPr lang="nl-NL" dirty="0"/>
            </a:br>
            <a:r>
              <a:rPr lang="nl-NL" dirty="0" err="1"/>
              <a:t>When</a:t>
            </a:r>
            <a:r>
              <a:rPr lang="nl-NL" dirty="0"/>
              <a:t> we are </a:t>
            </a:r>
            <a:r>
              <a:rPr lang="nl-NL" dirty="0" err="1"/>
              <a:t>using</a:t>
            </a:r>
            <a:r>
              <a:rPr lang="nl-NL" dirty="0"/>
              <a:t> a </a:t>
            </a:r>
            <a:r>
              <a:rPr lang="nl-NL" dirty="0" err="1"/>
              <a:t>feedforward</a:t>
            </a:r>
            <a:r>
              <a:rPr lang="nl-NL" dirty="0"/>
              <a:t> </a:t>
            </a:r>
            <a:r>
              <a:rPr lang="nl-NL" dirty="0" err="1"/>
              <a:t>network</a:t>
            </a:r>
            <a:r>
              <a:rPr lang="nl-NL" dirty="0"/>
              <a:t> we </a:t>
            </a:r>
            <a:r>
              <a:rPr lang="nl-NL" dirty="0" err="1"/>
              <a:t>sometimes</a:t>
            </a:r>
            <a:r>
              <a:rPr lang="nl-NL" dirty="0"/>
              <a:t> run </a:t>
            </a:r>
            <a:r>
              <a:rPr lang="nl-NL" dirty="0" err="1"/>
              <a:t>into</a:t>
            </a:r>
            <a:r>
              <a:rPr lang="nl-NL" dirty="0"/>
              <a:t> </a:t>
            </a:r>
            <a:r>
              <a:rPr lang="nl-NL" dirty="0" err="1"/>
              <a:t>the</a:t>
            </a:r>
            <a:r>
              <a:rPr lang="nl-NL" dirty="0"/>
              <a:t> </a:t>
            </a:r>
            <a:r>
              <a:rPr lang="nl-NL" dirty="0" err="1"/>
              <a:t>vanishing</a:t>
            </a:r>
            <a:r>
              <a:rPr lang="nl-NL" dirty="0"/>
              <a:t> </a:t>
            </a:r>
            <a:r>
              <a:rPr lang="nl-NL" dirty="0" err="1"/>
              <a:t>gradients</a:t>
            </a:r>
            <a:r>
              <a:rPr lang="nl-NL" dirty="0"/>
              <a:t> </a:t>
            </a:r>
            <a:r>
              <a:rPr lang="nl-NL" dirty="0" err="1"/>
              <a:t>problem</a:t>
            </a:r>
            <a:r>
              <a:rPr lang="nl-NL" dirty="0"/>
              <a:t>, </a:t>
            </a:r>
            <a:r>
              <a:rPr lang="nl-NL" dirty="0" err="1"/>
              <a:t>where</a:t>
            </a:r>
            <a:r>
              <a:rPr lang="nl-NL" dirty="0"/>
              <a:t> </a:t>
            </a:r>
            <a:r>
              <a:rPr lang="nl-NL" dirty="0" err="1"/>
              <a:t>the</a:t>
            </a:r>
            <a:r>
              <a:rPr lang="nl-NL" dirty="0"/>
              <a:t> </a:t>
            </a:r>
            <a:r>
              <a:rPr lang="nl-NL" dirty="0" err="1"/>
              <a:t>lower</a:t>
            </a:r>
            <a:r>
              <a:rPr lang="nl-NL" dirty="0"/>
              <a:t> </a:t>
            </a:r>
            <a:r>
              <a:rPr lang="nl-NL" dirty="0" err="1"/>
              <a:t>layers</a:t>
            </a:r>
            <a:r>
              <a:rPr lang="nl-NL" dirty="0"/>
              <a:t> </a:t>
            </a:r>
            <a:r>
              <a:rPr lang="nl-NL" dirty="0" err="1"/>
              <a:t>weights</a:t>
            </a:r>
            <a:r>
              <a:rPr lang="nl-NL" dirty="0"/>
              <a:t> are </a:t>
            </a:r>
            <a:r>
              <a:rPr lang="nl-NL" dirty="0" err="1"/>
              <a:t>barely</a:t>
            </a:r>
            <a:r>
              <a:rPr lang="nl-NL" dirty="0"/>
              <a:t> </a:t>
            </a:r>
            <a:r>
              <a:rPr lang="nl-NL" dirty="0" err="1"/>
              <a:t>changed</a:t>
            </a:r>
            <a:r>
              <a:rPr lang="nl-NL" dirty="0"/>
              <a:t> at </a:t>
            </a:r>
            <a:r>
              <a:rPr lang="nl-NL" dirty="0" err="1"/>
              <a:t>all</a:t>
            </a:r>
            <a:r>
              <a:rPr lang="nl-NL" dirty="0"/>
              <a:t>. </a:t>
            </a:r>
            <a:r>
              <a:rPr lang="nl-NL" dirty="0" err="1"/>
              <a:t>While</a:t>
            </a:r>
            <a:r>
              <a:rPr lang="nl-NL" dirty="0"/>
              <a:t> </a:t>
            </a:r>
            <a:r>
              <a:rPr lang="nl-NL" dirty="0" err="1"/>
              <a:t>there</a:t>
            </a:r>
            <a:r>
              <a:rPr lang="nl-NL" dirty="0"/>
              <a:t> is </a:t>
            </a:r>
            <a:r>
              <a:rPr lang="nl-NL" dirty="0" err="1"/>
              <a:t>not</a:t>
            </a:r>
            <a:r>
              <a:rPr lang="nl-NL" dirty="0"/>
              <a:t> </a:t>
            </a:r>
            <a:r>
              <a:rPr lang="nl-NL" dirty="0" err="1"/>
              <a:t>one</a:t>
            </a:r>
            <a:r>
              <a:rPr lang="nl-NL" dirty="0"/>
              <a:t> </a:t>
            </a:r>
            <a:r>
              <a:rPr lang="nl-NL" dirty="0" err="1"/>
              <a:t>clear</a:t>
            </a:r>
            <a:r>
              <a:rPr lang="nl-NL" dirty="0"/>
              <a:t> </a:t>
            </a:r>
            <a:r>
              <a:rPr lang="nl-NL" dirty="0" err="1"/>
              <a:t>cause</a:t>
            </a:r>
            <a:r>
              <a:rPr lang="nl-NL" dirty="0"/>
              <a:t> </a:t>
            </a:r>
            <a:r>
              <a:rPr lang="nl-NL" dirty="0" err="1"/>
              <a:t>for</a:t>
            </a:r>
            <a:r>
              <a:rPr lang="nl-NL" dirty="0"/>
              <a:t> </a:t>
            </a:r>
            <a:r>
              <a:rPr lang="nl-NL" dirty="0" err="1"/>
              <a:t>this</a:t>
            </a:r>
            <a:r>
              <a:rPr lang="nl-NL" dirty="0"/>
              <a:t> </a:t>
            </a:r>
            <a:r>
              <a:rPr lang="nl-NL" dirty="0" err="1"/>
              <a:t>problem</a:t>
            </a:r>
            <a:r>
              <a:rPr lang="nl-NL" dirty="0"/>
              <a:t>, </a:t>
            </a:r>
            <a:r>
              <a:rPr lang="nl-NL" dirty="0" err="1"/>
              <a:t>the</a:t>
            </a:r>
            <a:r>
              <a:rPr lang="nl-NL" dirty="0"/>
              <a:t> </a:t>
            </a:r>
            <a:r>
              <a:rPr lang="nl-NL" dirty="0" err="1"/>
              <a:t>problem</a:t>
            </a:r>
            <a:r>
              <a:rPr lang="nl-NL" dirty="0"/>
              <a:t> </a:t>
            </a:r>
            <a:r>
              <a:rPr lang="nl-NL" dirty="0" err="1"/>
              <a:t>seemed</a:t>
            </a:r>
            <a:r>
              <a:rPr lang="nl-NL" dirty="0"/>
              <a:t> </a:t>
            </a:r>
            <a:r>
              <a:rPr lang="nl-NL" dirty="0" err="1"/>
              <a:t>to</a:t>
            </a:r>
            <a:r>
              <a:rPr lang="nl-NL" dirty="0"/>
              <a:t> stem </a:t>
            </a:r>
            <a:r>
              <a:rPr lang="nl-NL" dirty="0" err="1"/>
              <a:t>from</a:t>
            </a:r>
            <a:r>
              <a:rPr lang="nl-NL" dirty="0"/>
              <a:t> a </a:t>
            </a:r>
            <a:r>
              <a:rPr lang="nl-NL" dirty="0" err="1"/>
              <a:t>combination</a:t>
            </a:r>
            <a:r>
              <a:rPr lang="nl-NL" dirty="0"/>
              <a:t> of </a:t>
            </a:r>
            <a:r>
              <a:rPr lang="nl-NL" dirty="0" err="1"/>
              <a:t>the</a:t>
            </a:r>
            <a:r>
              <a:rPr lang="nl-NL" dirty="0"/>
              <a:t> </a:t>
            </a:r>
            <a:r>
              <a:rPr lang="nl-NL" dirty="0" err="1"/>
              <a:t>initialization</a:t>
            </a:r>
            <a:r>
              <a:rPr lang="nl-NL" dirty="0"/>
              <a:t> </a:t>
            </a:r>
            <a:r>
              <a:rPr lang="nl-NL" dirty="0" err="1"/>
              <a:t>and</a:t>
            </a:r>
            <a:r>
              <a:rPr lang="nl-NL" dirty="0"/>
              <a:t> </a:t>
            </a:r>
            <a:r>
              <a:rPr lang="nl-NL" dirty="0" err="1"/>
              <a:t>the</a:t>
            </a:r>
            <a:r>
              <a:rPr lang="nl-NL" dirty="0"/>
              <a:t> </a:t>
            </a:r>
            <a:r>
              <a:rPr lang="nl-NL" dirty="0" err="1"/>
              <a:t>activation</a:t>
            </a:r>
            <a:r>
              <a:rPr lang="nl-NL" dirty="0"/>
              <a:t> </a:t>
            </a:r>
            <a:r>
              <a:rPr lang="nl-NL" dirty="0" err="1"/>
              <a:t>function</a:t>
            </a:r>
            <a:r>
              <a:rPr lang="nl-NL" dirty="0"/>
              <a:t>. </a:t>
            </a:r>
            <a:r>
              <a:rPr lang="nl-NL" dirty="0" err="1"/>
              <a:t>Also</a:t>
            </a:r>
            <a:r>
              <a:rPr lang="nl-NL" dirty="0"/>
              <a:t> </a:t>
            </a:r>
            <a:r>
              <a:rPr lang="nl-NL" dirty="0" err="1"/>
              <a:t>see</a:t>
            </a:r>
            <a:r>
              <a:rPr lang="nl-NL" dirty="0"/>
              <a:t> </a:t>
            </a:r>
            <a:r>
              <a:rPr lang="nl-NL" dirty="0" err="1"/>
              <a:t>Glorot</a:t>
            </a:r>
            <a:r>
              <a:rPr lang="nl-NL" dirty="0"/>
              <a:t> </a:t>
            </a:r>
            <a:r>
              <a:rPr lang="nl-NL" dirty="0" err="1"/>
              <a:t>and</a:t>
            </a:r>
            <a:r>
              <a:rPr lang="nl-NL" dirty="0"/>
              <a:t> </a:t>
            </a:r>
            <a:r>
              <a:rPr lang="nl-NL" dirty="0" err="1"/>
              <a:t>Bengio’s</a:t>
            </a:r>
            <a:r>
              <a:rPr lang="nl-NL" dirty="0"/>
              <a:t> 2010 research on “Understanding </a:t>
            </a:r>
            <a:r>
              <a:rPr lang="nl-NL" dirty="0" err="1"/>
              <a:t>the</a:t>
            </a:r>
            <a:r>
              <a:rPr lang="nl-NL" dirty="0"/>
              <a:t> </a:t>
            </a:r>
            <a:r>
              <a:rPr lang="nl-NL" dirty="0" err="1"/>
              <a:t>Difficulty</a:t>
            </a:r>
            <a:r>
              <a:rPr lang="nl-NL" dirty="0"/>
              <a:t> of Training </a:t>
            </a:r>
            <a:r>
              <a:rPr lang="nl-NL" dirty="0" err="1"/>
              <a:t>Deep</a:t>
            </a:r>
            <a:r>
              <a:rPr lang="nl-NL" dirty="0"/>
              <a:t> </a:t>
            </a:r>
            <a:r>
              <a:rPr lang="nl-NL" dirty="0" err="1"/>
              <a:t>Feedforward</a:t>
            </a:r>
            <a:r>
              <a:rPr lang="nl-NL" dirty="0"/>
              <a:t> </a:t>
            </a:r>
            <a:r>
              <a:rPr lang="nl-NL" dirty="0" err="1"/>
              <a:t>Neural</a:t>
            </a:r>
            <a:r>
              <a:rPr lang="nl-NL" dirty="0"/>
              <a:t> Networks”.</a:t>
            </a:r>
            <a:br>
              <a:rPr lang="nl-NL" dirty="0"/>
            </a:br>
            <a:endParaRPr lang="nl-NL" dirty="0"/>
          </a:p>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110</a:t>
            </a:fld>
            <a:endParaRPr lang="nl-NL"/>
          </a:p>
        </p:txBody>
      </p:sp>
    </p:spTree>
    <p:extLst>
      <p:ext uri="{BB962C8B-B14F-4D97-AF65-F5344CB8AC3E}">
        <p14:creationId xmlns:p14="http://schemas.microsoft.com/office/powerpoint/2010/main" val="2229844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Backpropagation</a:t>
            </a:r>
            <a:r>
              <a:rPr lang="nl-NL" dirty="0"/>
              <a:t> </a:t>
            </a:r>
            <a:r>
              <a:rPr lang="nl-NL" dirty="0" err="1"/>
              <a:t>also</a:t>
            </a:r>
            <a:r>
              <a:rPr lang="nl-NL" dirty="0"/>
              <a:t> </a:t>
            </a:r>
            <a:r>
              <a:rPr lang="nl-NL" dirty="0" err="1"/>
              <a:t>provides</a:t>
            </a:r>
            <a:r>
              <a:rPr lang="nl-NL" dirty="0"/>
              <a:t> feedback </a:t>
            </a:r>
            <a:r>
              <a:rPr lang="nl-NL" dirty="0" err="1"/>
              <a:t>backwards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111</a:t>
            </a:fld>
            <a:endParaRPr lang="nl-NL"/>
          </a:p>
        </p:txBody>
      </p:sp>
    </p:spTree>
    <p:extLst>
      <p:ext uri="{BB962C8B-B14F-4D97-AF65-F5344CB8AC3E}">
        <p14:creationId xmlns:p14="http://schemas.microsoft.com/office/powerpoint/2010/main" val="627582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114</a:t>
            </a:fld>
            <a:endParaRPr lang="nl-NL"/>
          </a:p>
        </p:txBody>
      </p:sp>
    </p:spTree>
    <p:extLst>
      <p:ext uri="{BB962C8B-B14F-4D97-AF65-F5344CB8AC3E}">
        <p14:creationId xmlns:p14="http://schemas.microsoft.com/office/powerpoint/2010/main" val="2366748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116</a:t>
            </a:fld>
            <a:endParaRPr lang="nl-NL"/>
          </a:p>
        </p:txBody>
      </p:sp>
    </p:spTree>
    <p:extLst>
      <p:ext uri="{BB962C8B-B14F-4D97-AF65-F5344CB8AC3E}">
        <p14:creationId xmlns:p14="http://schemas.microsoft.com/office/powerpoint/2010/main" val="2016916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1D697-FFA8-0991-E19C-E9D6BEA4B3F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040481A-0E67-F68D-ABB4-3CF47570CBD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F17500-0EBD-E3CE-A155-0A7C3F17FBC4}"/>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D6EAEE20-5272-8F05-E081-8013079F02DB}"/>
              </a:ext>
            </a:extLst>
          </p:cNvPr>
          <p:cNvSpPr>
            <a:spLocks noGrp="1"/>
          </p:cNvSpPr>
          <p:nvPr>
            <p:ph type="sldNum" sz="quarter" idx="5"/>
          </p:nvPr>
        </p:nvSpPr>
        <p:spPr/>
        <p:txBody>
          <a:bodyPr/>
          <a:lstStyle/>
          <a:p>
            <a:fld id="{BC8A0E22-2BE4-3F4E-AAA3-8C994B9FE1BA}" type="slidenum">
              <a:rPr lang="nl-NL" smtClean="0"/>
              <a:t>117</a:t>
            </a:fld>
            <a:endParaRPr lang="nl-NL"/>
          </a:p>
        </p:txBody>
      </p:sp>
    </p:spTree>
    <p:extLst>
      <p:ext uri="{BB962C8B-B14F-4D97-AF65-F5344CB8AC3E}">
        <p14:creationId xmlns:p14="http://schemas.microsoft.com/office/powerpoint/2010/main" val="250131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Jupyter</a:t>
            </a:r>
            <a:r>
              <a:rPr lang="nl-NL" dirty="0"/>
              <a:t> notebook is </a:t>
            </a:r>
            <a:r>
              <a:rPr lang="nl-NL" dirty="0" err="1"/>
              <a:t>not</a:t>
            </a:r>
            <a:r>
              <a:rPr lang="nl-NL" dirty="0"/>
              <a:t> </a:t>
            </a:r>
            <a:r>
              <a:rPr lang="nl-NL" dirty="0" err="1"/>
              <a:t>used</a:t>
            </a:r>
            <a:r>
              <a:rPr lang="nl-NL" dirty="0"/>
              <a:t> in </a:t>
            </a:r>
            <a:r>
              <a:rPr lang="nl-NL" dirty="0" err="1"/>
              <a:t>the</a:t>
            </a:r>
            <a:r>
              <a:rPr lang="nl-NL" dirty="0"/>
              <a:t> course</a:t>
            </a:r>
          </a:p>
        </p:txBody>
      </p:sp>
      <p:sp>
        <p:nvSpPr>
          <p:cNvPr id="4" name="Tijdelijke aanduiding voor dianummer 3"/>
          <p:cNvSpPr>
            <a:spLocks noGrp="1"/>
          </p:cNvSpPr>
          <p:nvPr>
            <p:ph type="sldNum" sz="quarter" idx="10"/>
          </p:nvPr>
        </p:nvSpPr>
        <p:spPr/>
        <p:txBody>
          <a:bodyPr/>
          <a:lstStyle/>
          <a:p>
            <a:fld id="{4B4E36F8-C35F-EC40-9F92-FF3FD8DC3420}" type="slidenum">
              <a:rPr lang="nl-NL" smtClean="0"/>
              <a:t>9</a:t>
            </a:fld>
            <a:endParaRPr lang="nl-NL"/>
          </a:p>
        </p:txBody>
      </p:sp>
    </p:spTree>
    <p:extLst>
      <p:ext uri="{BB962C8B-B14F-4D97-AF65-F5344CB8AC3E}">
        <p14:creationId xmlns:p14="http://schemas.microsoft.com/office/powerpoint/2010/main" val="1029011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118</a:t>
            </a:fld>
            <a:endParaRPr lang="nl-NL"/>
          </a:p>
        </p:txBody>
      </p:sp>
    </p:spTree>
    <p:extLst>
      <p:ext uri="{BB962C8B-B14F-4D97-AF65-F5344CB8AC3E}">
        <p14:creationId xmlns:p14="http://schemas.microsoft.com/office/powerpoint/2010/main" val="972913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https://en.wikipedia.org/wiki/LeNet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121</a:t>
            </a:fld>
            <a:endParaRPr lang="nl-NL"/>
          </a:p>
        </p:txBody>
      </p:sp>
    </p:spTree>
    <p:extLst>
      <p:ext uri="{BB962C8B-B14F-4D97-AF65-F5344CB8AC3E}">
        <p14:creationId xmlns:p14="http://schemas.microsoft.com/office/powerpoint/2010/main" val="3410761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https://ml.azure.com/selectWorkspace?tid=c03c789c-9f3c-454e-9f9a-c0ce7e9db70b</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126</a:t>
            </a:fld>
            <a:endParaRPr lang="nl-NL"/>
          </a:p>
        </p:txBody>
      </p:sp>
    </p:spTree>
    <p:extLst>
      <p:ext uri="{BB962C8B-B14F-4D97-AF65-F5344CB8AC3E}">
        <p14:creationId xmlns:p14="http://schemas.microsoft.com/office/powerpoint/2010/main" val="1477359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Online </a:t>
            </a:r>
            <a:r>
              <a:rPr lang="nl-NL" dirty="0" err="1"/>
              <a:t>learning</a:t>
            </a:r>
            <a:r>
              <a:rPr lang="nl-NL" dirty="0"/>
              <a:t> is </a:t>
            </a:r>
            <a:r>
              <a:rPr lang="nl-NL" dirty="0" err="1"/>
              <a:t>another</a:t>
            </a:r>
            <a:r>
              <a:rPr lang="nl-NL" dirty="0"/>
              <a:t> </a:t>
            </a:r>
            <a:r>
              <a:rPr lang="nl-NL" dirty="0" err="1"/>
              <a:t>technique</a:t>
            </a:r>
            <a:r>
              <a:rPr lang="nl-NL" dirty="0"/>
              <a:t> </a:t>
            </a:r>
            <a:r>
              <a:rPr lang="nl-NL" dirty="0" err="1"/>
              <a:t>that</a:t>
            </a:r>
            <a:r>
              <a:rPr lang="nl-NL" dirty="0"/>
              <a:t> </a:t>
            </a:r>
            <a:r>
              <a:rPr lang="nl-NL" dirty="0" err="1"/>
              <a:t>can</a:t>
            </a:r>
            <a:r>
              <a:rPr lang="nl-NL" dirty="0"/>
              <a:t> </a:t>
            </a:r>
            <a:r>
              <a:rPr lang="nl-NL" dirty="0" err="1"/>
              <a:t>be</a:t>
            </a:r>
            <a:r>
              <a:rPr lang="nl-NL" dirty="0"/>
              <a:t> </a:t>
            </a:r>
            <a:r>
              <a:rPr lang="nl-NL" dirty="0" err="1"/>
              <a:t>applied</a:t>
            </a:r>
            <a:r>
              <a:rPr lang="nl-NL" dirty="0"/>
              <a:t> </a:t>
            </a:r>
            <a:r>
              <a:rPr lang="nl-NL" dirty="0" err="1"/>
              <a:t>to</a:t>
            </a:r>
            <a:r>
              <a:rPr lang="nl-NL" dirty="0"/>
              <a:t> speed up </a:t>
            </a:r>
            <a:r>
              <a:rPr lang="nl-NL" dirty="0" err="1"/>
              <a:t>the</a:t>
            </a:r>
            <a:r>
              <a:rPr lang="nl-NL" dirty="0"/>
              <a:t> </a:t>
            </a:r>
            <a:r>
              <a:rPr lang="nl-NL" dirty="0" err="1"/>
              <a:t>process</a:t>
            </a:r>
            <a:r>
              <a:rPr lang="nl-NL" dirty="0"/>
              <a:t>, as well as batch </a:t>
            </a:r>
            <a:r>
              <a:rPr lang="nl-NL" dirty="0" err="1"/>
              <a:t>learning</a:t>
            </a:r>
            <a:r>
              <a:rPr lang="nl-NL" dirty="0"/>
              <a:t>. The machine </a:t>
            </a:r>
            <a:r>
              <a:rPr lang="nl-NL" dirty="0" err="1"/>
              <a:t>learning</a:t>
            </a:r>
            <a:r>
              <a:rPr lang="nl-NL" dirty="0"/>
              <a:t> </a:t>
            </a:r>
            <a:r>
              <a:rPr lang="nl-NL" dirty="0" err="1"/>
              <a:t>toolkit</a:t>
            </a:r>
            <a:r>
              <a:rPr lang="nl-NL" dirty="0"/>
              <a:t> is </a:t>
            </a:r>
            <a:r>
              <a:rPr lang="nl-NL" dirty="0" err="1"/>
              <a:t>very</a:t>
            </a:r>
            <a:r>
              <a:rPr lang="nl-NL" dirty="0"/>
              <a:t> diverse, </a:t>
            </a:r>
            <a:r>
              <a:rPr lang="nl-NL" dirty="0" err="1"/>
              <a:t>which</a:t>
            </a:r>
            <a:r>
              <a:rPr lang="nl-NL" dirty="0"/>
              <a:t> means we </a:t>
            </a:r>
            <a:r>
              <a:rPr lang="nl-NL" dirty="0" err="1"/>
              <a:t>can</a:t>
            </a:r>
            <a:r>
              <a:rPr lang="nl-NL" dirty="0"/>
              <a:t> </a:t>
            </a:r>
            <a:r>
              <a:rPr lang="nl-NL" dirty="0" err="1"/>
              <a:t>develop</a:t>
            </a:r>
            <a:r>
              <a:rPr lang="nl-NL" dirty="0"/>
              <a:t> </a:t>
            </a:r>
            <a:r>
              <a:rPr lang="nl-NL" dirty="0" err="1"/>
              <a:t>very</a:t>
            </a:r>
            <a:r>
              <a:rPr lang="nl-NL" dirty="0"/>
              <a:t> </a:t>
            </a:r>
            <a:r>
              <a:rPr lang="nl-NL" dirty="0" err="1"/>
              <a:t>specific</a:t>
            </a:r>
            <a:r>
              <a:rPr lang="nl-NL" dirty="0"/>
              <a:t> </a:t>
            </a:r>
            <a:r>
              <a:rPr lang="nl-NL" dirty="0" err="1"/>
              <a:t>applications</a:t>
            </a:r>
            <a:r>
              <a:rPr lang="nl-NL" dirty="0"/>
              <a:t> </a:t>
            </a:r>
            <a:r>
              <a:rPr lang="nl-NL" dirty="0" err="1"/>
              <a:t>if</a:t>
            </a:r>
            <a:r>
              <a:rPr lang="nl-NL" dirty="0"/>
              <a:t> we </a:t>
            </a:r>
            <a:r>
              <a:rPr lang="nl-NL" dirty="0" err="1"/>
              <a:t>know</a:t>
            </a:r>
            <a:r>
              <a:rPr lang="nl-NL" dirty="0"/>
              <a:t> </a:t>
            </a:r>
            <a:r>
              <a:rPr lang="nl-NL" dirty="0" err="1"/>
              <a:t>our</a:t>
            </a:r>
            <a:r>
              <a:rPr lang="nl-NL" dirty="0"/>
              <a:t> </a:t>
            </a:r>
            <a:r>
              <a:rPr lang="nl-NL" dirty="0" err="1"/>
              <a:t>needs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128</a:t>
            </a:fld>
            <a:endParaRPr lang="nl-NL"/>
          </a:p>
        </p:txBody>
      </p:sp>
    </p:spTree>
    <p:extLst>
      <p:ext uri="{BB962C8B-B14F-4D97-AF65-F5344CB8AC3E}">
        <p14:creationId xmlns:p14="http://schemas.microsoft.com/office/powerpoint/2010/main" val="3778635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https://neptune.ai/blog/reinforcement-learning-basics-markov-chain-tree-search</a:t>
            </a:r>
          </a:p>
          <a:p>
            <a:endParaRPr lang="nl-NL"/>
          </a:p>
        </p:txBody>
      </p:sp>
      <p:sp>
        <p:nvSpPr>
          <p:cNvPr id="4" name="Tijdelijke aanduiding voor dianummer 3"/>
          <p:cNvSpPr>
            <a:spLocks noGrp="1"/>
          </p:cNvSpPr>
          <p:nvPr>
            <p:ph type="sldNum" sz="quarter" idx="5"/>
          </p:nvPr>
        </p:nvSpPr>
        <p:spPr/>
        <p:txBody>
          <a:bodyPr/>
          <a:lstStyle/>
          <a:p>
            <a:fld id="{BC8A0E22-2BE4-3F4E-AAA3-8C994B9FE1BA}" type="slidenum">
              <a:rPr lang="nl-NL"/>
              <a:t>133</a:t>
            </a:fld>
            <a:endParaRPr lang="nl-NL"/>
          </a:p>
        </p:txBody>
      </p:sp>
    </p:spTree>
    <p:extLst>
      <p:ext uri="{BB962C8B-B14F-4D97-AF65-F5344CB8AC3E}">
        <p14:creationId xmlns:p14="http://schemas.microsoft.com/office/powerpoint/2010/main" val="3409569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book</a:t>
            </a:r>
            <a:r>
              <a:rPr lang="nl-NL" dirty="0"/>
              <a:t> </a:t>
            </a:r>
            <a:r>
              <a:rPr lang="nl-NL" dirty="0" err="1"/>
              <a:t>also</a:t>
            </a:r>
            <a:r>
              <a:rPr lang="nl-NL" dirty="0"/>
              <a:t> offers a </a:t>
            </a:r>
            <a:r>
              <a:rPr lang="nl-NL" dirty="0" err="1"/>
              <a:t>great</a:t>
            </a:r>
            <a:r>
              <a:rPr lang="nl-NL" dirty="0"/>
              <a:t> </a:t>
            </a:r>
            <a:r>
              <a:rPr lang="nl-NL" dirty="0" err="1"/>
              <a:t>selection</a:t>
            </a:r>
            <a:r>
              <a:rPr lang="nl-NL" dirty="0"/>
              <a:t> of sources.</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137</a:t>
            </a:fld>
            <a:endParaRPr lang="nl-NL"/>
          </a:p>
        </p:txBody>
      </p:sp>
    </p:spTree>
    <p:extLst>
      <p:ext uri="{BB962C8B-B14F-4D97-AF65-F5344CB8AC3E}">
        <p14:creationId xmlns:p14="http://schemas.microsoft.com/office/powerpoint/2010/main" val="413824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As </a:t>
            </a:r>
            <a:r>
              <a:rPr lang="nl-NL" dirty="0" err="1"/>
              <a:t>described</a:t>
            </a:r>
            <a:r>
              <a:rPr lang="nl-NL" dirty="0"/>
              <a:t> in </a:t>
            </a:r>
            <a:r>
              <a:rPr lang="nl-NL" dirty="0" err="1"/>
              <a:t>the</a:t>
            </a:r>
            <a:r>
              <a:rPr lang="nl-NL" dirty="0"/>
              <a:t> </a:t>
            </a:r>
            <a:r>
              <a:rPr lang="nl-NL" dirty="0" err="1"/>
              <a:t>book</a:t>
            </a:r>
            <a:r>
              <a:rPr lang="nl-NL" dirty="0"/>
              <a:t> </a:t>
            </a:r>
            <a:r>
              <a:rPr lang="nl-NL" dirty="0" err="1"/>
              <a:t>by</a:t>
            </a:r>
            <a:r>
              <a:rPr lang="nl-NL" dirty="0"/>
              <a:t> </a:t>
            </a:r>
            <a:r>
              <a:rPr lang="nl-NL" dirty="0" err="1"/>
              <a:t>Aurelien</a:t>
            </a:r>
            <a:r>
              <a:rPr lang="nl-NL" dirty="0"/>
              <a:t> Geron, data </a:t>
            </a:r>
            <a:r>
              <a:rPr lang="nl-NL" dirty="0" err="1"/>
              <a:t>visualization</a:t>
            </a:r>
            <a:r>
              <a:rPr lang="nl-NL" dirty="0"/>
              <a:t> </a:t>
            </a:r>
            <a:r>
              <a:rPr lang="nl-NL" dirty="0" err="1"/>
              <a:t>really</a:t>
            </a:r>
            <a:r>
              <a:rPr lang="nl-NL" dirty="0"/>
              <a:t> is </a:t>
            </a:r>
            <a:r>
              <a:rPr lang="nl-NL" dirty="0" err="1"/>
              <a:t>an</a:t>
            </a:r>
            <a:r>
              <a:rPr lang="nl-NL" dirty="0"/>
              <a:t> </a:t>
            </a:r>
            <a:r>
              <a:rPr lang="nl-NL" dirty="0" err="1"/>
              <a:t>essential</a:t>
            </a:r>
            <a:r>
              <a:rPr lang="nl-NL" dirty="0"/>
              <a:t> component of </a:t>
            </a:r>
            <a:r>
              <a:rPr lang="nl-NL" dirty="0" err="1"/>
              <a:t>the</a:t>
            </a:r>
            <a:r>
              <a:rPr lang="nl-NL" dirty="0"/>
              <a:t> machine </a:t>
            </a:r>
            <a:r>
              <a:rPr lang="nl-NL" dirty="0" err="1"/>
              <a:t>learning</a:t>
            </a:r>
            <a:r>
              <a:rPr lang="nl-NL" dirty="0"/>
              <a:t> </a:t>
            </a:r>
            <a:r>
              <a:rPr lang="nl-NL" dirty="0" err="1"/>
              <a:t>process</a:t>
            </a:r>
            <a:r>
              <a:rPr lang="nl-NL" dirty="0"/>
              <a:t>. It </a:t>
            </a:r>
            <a:r>
              <a:rPr lang="nl-NL" dirty="0" err="1"/>
              <a:t>can</a:t>
            </a:r>
            <a:r>
              <a:rPr lang="nl-NL" dirty="0"/>
              <a:t> </a:t>
            </a:r>
            <a:r>
              <a:rPr lang="nl-NL" dirty="0" err="1"/>
              <a:t>really</a:t>
            </a:r>
            <a:r>
              <a:rPr lang="nl-NL" dirty="0"/>
              <a:t> </a:t>
            </a:r>
            <a:r>
              <a:rPr lang="nl-NL" dirty="0" err="1"/>
              <a:t>be</a:t>
            </a:r>
            <a:r>
              <a:rPr lang="nl-NL" dirty="0"/>
              <a:t> </a:t>
            </a:r>
            <a:r>
              <a:rPr lang="nl-NL" dirty="0" err="1"/>
              <a:t>applied</a:t>
            </a:r>
            <a:r>
              <a:rPr lang="nl-NL" dirty="0"/>
              <a:t> at </a:t>
            </a:r>
            <a:r>
              <a:rPr lang="nl-NL" dirty="0" err="1"/>
              <a:t>any</a:t>
            </a:r>
            <a:r>
              <a:rPr lang="nl-NL" dirty="0"/>
              <a:t> step. </a:t>
            </a:r>
            <a:r>
              <a:rPr lang="nl-NL" dirty="0" err="1"/>
              <a:t>Visualization</a:t>
            </a:r>
            <a:r>
              <a:rPr lang="nl-NL" dirty="0"/>
              <a:t> in </a:t>
            </a:r>
            <a:r>
              <a:rPr lang="nl-NL" dirty="0" err="1"/>
              <a:t>this</a:t>
            </a:r>
            <a:r>
              <a:rPr lang="nl-NL" dirty="0"/>
              <a:t> context means preparing </a:t>
            </a:r>
            <a:r>
              <a:rPr lang="nl-NL" dirty="0" err="1"/>
              <a:t>visual</a:t>
            </a:r>
            <a:r>
              <a:rPr lang="nl-NL" dirty="0"/>
              <a:t> </a:t>
            </a:r>
            <a:r>
              <a:rPr lang="nl-NL" dirty="0" err="1"/>
              <a:t>results</a:t>
            </a:r>
            <a:r>
              <a:rPr lang="nl-NL" dirty="0"/>
              <a:t> </a:t>
            </a:r>
            <a:r>
              <a:rPr lang="nl-NL" dirty="0" err="1"/>
              <a:t>for</a:t>
            </a:r>
            <a:r>
              <a:rPr lang="nl-NL" dirty="0"/>
              <a:t> </a:t>
            </a:r>
            <a:r>
              <a:rPr lang="nl-NL" dirty="0" err="1"/>
              <a:t>presentation</a:t>
            </a:r>
            <a:r>
              <a:rPr lang="nl-NL" dirty="0"/>
              <a:t> </a:t>
            </a:r>
            <a:r>
              <a:rPr lang="nl-NL" dirty="0" err="1"/>
              <a:t>and</a:t>
            </a:r>
            <a:r>
              <a:rPr lang="nl-NL" dirty="0"/>
              <a:t> </a:t>
            </a:r>
            <a:r>
              <a:rPr lang="nl-NL" dirty="0" err="1"/>
              <a:t>reporting</a:t>
            </a:r>
            <a:r>
              <a:rPr lang="nl-NL" dirty="0"/>
              <a:t>, </a:t>
            </a:r>
            <a:r>
              <a:rPr lang="nl-NL" dirty="0" err="1"/>
              <a:t>not</a:t>
            </a:r>
            <a:r>
              <a:rPr lang="nl-NL" dirty="0"/>
              <a:t> </a:t>
            </a:r>
            <a:r>
              <a:rPr lang="nl-NL" dirty="0" err="1"/>
              <a:t>the</a:t>
            </a:r>
            <a:r>
              <a:rPr lang="nl-NL" dirty="0"/>
              <a:t> </a:t>
            </a:r>
            <a:r>
              <a:rPr lang="nl-NL" dirty="0" err="1"/>
              <a:t>supporting</a:t>
            </a:r>
            <a:r>
              <a:rPr lang="nl-NL" dirty="0"/>
              <a:t> data </a:t>
            </a:r>
            <a:r>
              <a:rPr lang="nl-NL" dirty="0" err="1"/>
              <a:t>visualization</a:t>
            </a:r>
            <a:r>
              <a:rPr lang="nl-NL" dirty="0"/>
              <a:t> </a:t>
            </a:r>
            <a:r>
              <a:rPr lang="nl-NL" dirty="0" err="1"/>
              <a:t>that</a:t>
            </a:r>
            <a:r>
              <a:rPr lang="nl-NL" dirty="0"/>
              <a:t> </a:t>
            </a:r>
            <a:r>
              <a:rPr lang="nl-NL" dirty="0" err="1"/>
              <a:t>will</a:t>
            </a:r>
            <a:r>
              <a:rPr lang="nl-NL" dirty="0"/>
              <a:t> </a:t>
            </a:r>
            <a:r>
              <a:rPr lang="nl-NL" dirty="0" err="1"/>
              <a:t>be</a:t>
            </a:r>
            <a:r>
              <a:rPr lang="nl-NL" dirty="0"/>
              <a:t> </a:t>
            </a:r>
            <a:r>
              <a:rPr lang="nl-NL" dirty="0" err="1"/>
              <a:t>used</a:t>
            </a:r>
            <a:r>
              <a:rPr lang="nl-NL" dirty="0"/>
              <a:t> </a:t>
            </a:r>
            <a:r>
              <a:rPr lang="nl-NL" dirty="0" err="1"/>
              <a:t>throughout</a:t>
            </a:r>
            <a:r>
              <a:rPr lang="nl-NL" dirty="0"/>
              <a:t> </a:t>
            </a:r>
            <a:r>
              <a:rPr lang="nl-NL" dirty="0" err="1"/>
              <a:t>the</a:t>
            </a:r>
            <a:r>
              <a:rPr lang="nl-NL" dirty="0"/>
              <a:t> </a:t>
            </a:r>
            <a:r>
              <a:rPr lang="nl-NL" dirty="0" err="1"/>
              <a:t>process</a:t>
            </a:r>
            <a:r>
              <a:rPr lang="nl-NL" dirty="0"/>
              <a:t>.</a:t>
            </a:r>
          </a:p>
        </p:txBody>
      </p:sp>
      <p:sp>
        <p:nvSpPr>
          <p:cNvPr id="4" name="Tijdelijke aanduiding voor dianummer 3"/>
          <p:cNvSpPr>
            <a:spLocks noGrp="1"/>
          </p:cNvSpPr>
          <p:nvPr>
            <p:ph type="sldNum" sz="quarter" idx="5"/>
          </p:nvPr>
        </p:nvSpPr>
        <p:spPr/>
        <p:txBody>
          <a:bodyPr/>
          <a:lstStyle/>
          <a:p>
            <a:fld id="{BC8A0E22-2BE4-3F4E-AAA3-8C994B9FE1BA}" type="slidenum">
              <a:rPr lang="nl-NL" smtClean="0"/>
              <a:t>10</a:t>
            </a:fld>
            <a:endParaRPr lang="nl-NL"/>
          </a:p>
        </p:txBody>
      </p:sp>
    </p:spTree>
    <p:extLst>
      <p:ext uri="{BB962C8B-B14F-4D97-AF65-F5344CB8AC3E}">
        <p14:creationId xmlns:p14="http://schemas.microsoft.com/office/powerpoint/2010/main" val="39795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accent6">
                    <a:lumMod val="75000"/>
                  </a:schemeClr>
                </a:solidFill>
              </a:rPr>
              <a:t>https://www.datascience-pm.com/crisp-dm-2/</a:t>
            </a:r>
          </a:p>
          <a:p>
            <a:r>
              <a:rPr lang="nl-NL" dirty="0"/>
              <a:t>https://design.cs.iastate.edu/papers/ICSE-22a/ds-pipeline-icse22.pdf</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https://www.datascience-pm.com/data-science-workflow/</a:t>
            </a:r>
          </a:p>
          <a:p>
            <a:r>
              <a:rPr lang="nl-NL" sz="1200" dirty="0">
                <a:solidFill>
                  <a:schemeClr val="accent6">
                    <a:lumMod val="75000"/>
                  </a:schemeClr>
                </a:solidFill>
              </a:rPr>
              <a:t>https://www.geeksforgeeks.org/kdd-process-in-data-mining/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11</a:t>
            </a:fld>
            <a:endParaRPr lang="nl-NL"/>
          </a:p>
        </p:txBody>
      </p:sp>
    </p:spTree>
    <p:extLst>
      <p:ext uri="{BB962C8B-B14F-4D97-AF65-F5344CB8AC3E}">
        <p14:creationId xmlns:p14="http://schemas.microsoft.com/office/powerpoint/2010/main" val="246788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data </a:t>
            </a:r>
            <a:r>
              <a:rPr lang="nl-NL" dirty="0" err="1"/>
              <a:t>science</a:t>
            </a:r>
            <a:r>
              <a:rPr lang="nl-NL" dirty="0"/>
              <a:t> </a:t>
            </a:r>
            <a:r>
              <a:rPr lang="nl-NL" dirty="0" err="1"/>
              <a:t>process</a:t>
            </a:r>
            <a:r>
              <a:rPr lang="nl-NL" dirty="0"/>
              <a:t> does </a:t>
            </a:r>
            <a:r>
              <a:rPr lang="nl-NL" dirty="0" err="1"/>
              <a:t>not</a:t>
            </a:r>
            <a:r>
              <a:rPr lang="nl-NL" dirty="0"/>
              <a:t> look </a:t>
            </a:r>
            <a:r>
              <a:rPr lang="nl-NL" dirty="0" err="1"/>
              <a:t>much</a:t>
            </a:r>
            <a:r>
              <a:rPr lang="nl-NL" dirty="0"/>
              <a:t> different </a:t>
            </a:r>
            <a:r>
              <a:rPr lang="nl-NL" dirty="0" err="1"/>
              <a:t>from</a:t>
            </a:r>
            <a:r>
              <a:rPr lang="nl-NL" dirty="0"/>
              <a:t> </a:t>
            </a:r>
            <a:r>
              <a:rPr lang="nl-NL" dirty="0" err="1"/>
              <a:t>the</a:t>
            </a:r>
            <a:r>
              <a:rPr lang="nl-NL" dirty="0"/>
              <a:t> machine </a:t>
            </a:r>
            <a:r>
              <a:rPr lang="nl-NL" dirty="0" err="1"/>
              <a:t>learning</a:t>
            </a:r>
            <a:r>
              <a:rPr lang="nl-NL" dirty="0"/>
              <a:t> checklist as </a:t>
            </a:r>
            <a:r>
              <a:rPr lang="nl-NL" dirty="0" err="1"/>
              <a:t>proposed</a:t>
            </a:r>
            <a:r>
              <a:rPr lang="nl-NL" dirty="0"/>
              <a:t> </a:t>
            </a:r>
            <a:r>
              <a:rPr lang="nl-NL" dirty="0" err="1"/>
              <a:t>by</a:t>
            </a:r>
            <a:r>
              <a:rPr lang="nl-NL" dirty="0"/>
              <a:t> </a:t>
            </a:r>
            <a:r>
              <a:rPr lang="nl-NL" dirty="0" err="1"/>
              <a:t>Aurelie</a:t>
            </a:r>
            <a:r>
              <a:rPr lang="nl-NL" dirty="0"/>
              <a:t> Geron, </a:t>
            </a:r>
            <a:r>
              <a:rPr lang="nl-NL" dirty="0" err="1"/>
              <a:t>author</a:t>
            </a:r>
            <a:r>
              <a:rPr lang="nl-NL" dirty="0"/>
              <a:t> of </a:t>
            </a:r>
            <a:r>
              <a:rPr lang="nl-NL" dirty="0" err="1"/>
              <a:t>the</a:t>
            </a:r>
            <a:r>
              <a:rPr lang="nl-NL" dirty="0"/>
              <a:t> </a:t>
            </a:r>
            <a:r>
              <a:rPr lang="nl-NL" dirty="0" err="1"/>
              <a:t>book</a:t>
            </a:r>
            <a:r>
              <a:rPr lang="nl-NL" dirty="0"/>
              <a:t> </a:t>
            </a:r>
            <a:r>
              <a:rPr lang="nl-NL" dirty="0" err="1"/>
              <a:t>used</a:t>
            </a:r>
            <a:r>
              <a:rPr lang="nl-NL" dirty="0"/>
              <a:t> in </a:t>
            </a:r>
            <a:r>
              <a:rPr lang="nl-NL" dirty="0" err="1"/>
              <a:t>this</a:t>
            </a:r>
            <a:r>
              <a:rPr lang="nl-NL" dirty="0"/>
              <a:t> course. Data </a:t>
            </a:r>
            <a:r>
              <a:rPr lang="nl-NL" dirty="0" err="1"/>
              <a:t>Science</a:t>
            </a:r>
            <a:r>
              <a:rPr lang="nl-NL" dirty="0"/>
              <a:t> has </a:t>
            </a:r>
            <a:r>
              <a:rPr lang="nl-NL" dirty="0" err="1"/>
              <a:t>some</a:t>
            </a:r>
            <a:r>
              <a:rPr lang="nl-NL" dirty="0"/>
              <a:t> overlap </a:t>
            </a:r>
            <a:r>
              <a:rPr lang="nl-NL" dirty="0" err="1"/>
              <a:t>with</a:t>
            </a:r>
            <a:r>
              <a:rPr lang="nl-NL" dirty="0"/>
              <a:t> </a:t>
            </a:r>
            <a:r>
              <a:rPr lang="nl-NL" dirty="0" err="1"/>
              <a:t>the</a:t>
            </a:r>
            <a:r>
              <a:rPr lang="nl-NL" dirty="0"/>
              <a:t> field of </a:t>
            </a:r>
            <a:r>
              <a:rPr lang="nl-NL" dirty="0" err="1"/>
              <a:t>Artificial</a:t>
            </a:r>
            <a:r>
              <a:rPr lang="nl-NL" dirty="0"/>
              <a:t> Intelligence, as </a:t>
            </a:r>
            <a:r>
              <a:rPr lang="nl-NL" dirty="0" err="1"/>
              <a:t>both</a:t>
            </a:r>
            <a:r>
              <a:rPr lang="nl-NL" dirty="0"/>
              <a:t> </a:t>
            </a:r>
            <a:r>
              <a:rPr lang="nl-NL" dirty="0" err="1"/>
              <a:t>work</a:t>
            </a:r>
            <a:r>
              <a:rPr lang="nl-NL" dirty="0"/>
              <a:t> </a:t>
            </a:r>
            <a:r>
              <a:rPr lang="nl-NL" dirty="0" err="1"/>
              <a:t>with</a:t>
            </a:r>
            <a:r>
              <a:rPr lang="nl-NL" dirty="0"/>
              <a:t> data a lot. </a:t>
            </a:r>
            <a:r>
              <a:rPr lang="nl-NL" dirty="0" err="1"/>
              <a:t>While</a:t>
            </a:r>
            <a:r>
              <a:rPr lang="nl-NL" dirty="0"/>
              <a:t> machine </a:t>
            </a:r>
            <a:r>
              <a:rPr lang="nl-NL" dirty="0" err="1"/>
              <a:t>learning</a:t>
            </a:r>
            <a:r>
              <a:rPr lang="nl-NL" dirty="0"/>
              <a:t> is a </a:t>
            </a:r>
            <a:r>
              <a:rPr lang="nl-NL" dirty="0" err="1"/>
              <a:t>subfield</a:t>
            </a:r>
            <a:r>
              <a:rPr lang="nl-NL" dirty="0"/>
              <a:t> of AI, </a:t>
            </a:r>
            <a:r>
              <a:rPr lang="nl-NL" dirty="0" err="1"/>
              <a:t>it</a:t>
            </a:r>
            <a:r>
              <a:rPr lang="nl-NL" dirty="0"/>
              <a:t> </a:t>
            </a:r>
            <a:r>
              <a:rPr lang="nl-NL" dirty="0" err="1"/>
              <a:t>also</a:t>
            </a:r>
            <a:r>
              <a:rPr lang="nl-NL" dirty="0"/>
              <a:t> has a lot </a:t>
            </a:r>
            <a:r>
              <a:rPr lang="nl-NL" dirty="0" err="1"/>
              <a:t>to</a:t>
            </a:r>
            <a:r>
              <a:rPr lang="nl-NL" dirty="0"/>
              <a:t> offer in </a:t>
            </a:r>
            <a:r>
              <a:rPr lang="nl-NL" dirty="0" err="1"/>
              <a:t>the</a:t>
            </a:r>
            <a:r>
              <a:rPr lang="nl-NL" dirty="0"/>
              <a:t> field of Data </a:t>
            </a:r>
            <a:r>
              <a:rPr lang="nl-NL" dirty="0" err="1"/>
              <a:t>Science</a:t>
            </a:r>
            <a:r>
              <a:rPr lang="nl-NL" dirty="0"/>
              <a:t>, </a:t>
            </a:r>
            <a:r>
              <a:rPr lang="nl-NL" dirty="0" err="1"/>
              <a:t>where</a:t>
            </a:r>
            <a:r>
              <a:rPr lang="nl-NL" dirty="0"/>
              <a:t> </a:t>
            </a:r>
            <a:r>
              <a:rPr lang="nl-NL" dirty="0" err="1"/>
              <a:t>its</a:t>
            </a:r>
            <a:r>
              <a:rPr lang="nl-NL" dirty="0"/>
              <a:t> </a:t>
            </a:r>
            <a:r>
              <a:rPr lang="nl-NL" dirty="0" err="1"/>
              <a:t>algorithms</a:t>
            </a:r>
            <a:r>
              <a:rPr lang="nl-NL" dirty="0"/>
              <a:t> </a:t>
            </a:r>
            <a:r>
              <a:rPr lang="nl-NL" dirty="0" err="1"/>
              <a:t>can</a:t>
            </a:r>
            <a:r>
              <a:rPr lang="nl-NL" dirty="0"/>
              <a:t> </a:t>
            </a:r>
            <a:r>
              <a:rPr lang="nl-NL" dirty="0" err="1"/>
              <a:t>be</a:t>
            </a:r>
            <a:r>
              <a:rPr lang="nl-NL" dirty="0"/>
              <a:t> </a:t>
            </a:r>
            <a:r>
              <a:rPr lang="nl-NL" dirty="0" err="1"/>
              <a:t>used</a:t>
            </a:r>
            <a:r>
              <a:rPr lang="nl-NL" dirty="0"/>
              <a:t> </a:t>
            </a:r>
            <a:r>
              <a:rPr lang="nl-NL" dirty="0" err="1"/>
              <a:t>to</a:t>
            </a:r>
            <a:r>
              <a:rPr lang="nl-NL" dirty="0"/>
              <a:t> model </a:t>
            </a:r>
            <a:r>
              <a:rPr lang="nl-NL" dirty="0" err="1"/>
              <a:t>and</a:t>
            </a:r>
            <a:r>
              <a:rPr lang="nl-NL" dirty="0"/>
              <a:t> analyse data. </a:t>
            </a:r>
            <a:r>
              <a:rPr lang="nl-NL" dirty="0" err="1"/>
              <a:t>Throughout</a:t>
            </a:r>
            <a:r>
              <a:rPr lang="nl-NL" dirty="0"/>
              <a:t> </a:t>
            </a:r>
            <a:r>
              <a:rPr lang="nl-NL" dirty="0" err="1"/>
              <a:t>any</a:t>
            </a:r>
            <a:r>
              <a:rPr lang="nl-NL" dirty="0"/>
              <a:t> </a:t>
            </a:r>
            <a:r>
              <a:rPr lang="nl-NL" dirty="0" err="1"/>
              <a:t>process</a:t>
            </a:r>
            <a:r>
              <a:rPr lang="nl-NL" dirty="0"/>
              <a:t> </a:t>
            </a:r>
            <a:r>
              <a:rPr lang="nl-NL" dirty="0" err="1"/>
              <a:t>involving</a:t>
            </a:r>
            <a:r>
              <a:rPr lang="nl-NL" dirty="0"/>
              <a:t> data, </a:t>
            </a:r>
            <a:r>
              <a:rPr lang="nl-NL" dirty="0" err="1"/>
              <a:t>visualisation</a:t>
            </a:r>
            <a:r>
              <a:rPr lang="nl-NL" dirty="0"/>
              <a:t> is a </a:t>
            </a:r>
            <a:r>
              <a:rPr lang="nl-NL" dirty="0" err="1"/>
              <a:t>crucial</a:t>
            </a:r>
            <a:r>
              <a:rPr lang="nl-NL" dirty="0"/>
              <a:t> tool </a:t>
            </a:r>
            <a:r>
              <a:rPr lang="nl-NL" dirty="0" err="1"/>
              <a:t>to</a:t>
            </a:r>
            <a:r>
              <a:rPr lang="nl-NL" dirty="0"/>
              <a:t> guide </a:t>
            </a:r>
            <a:r>
              <a:rPr lang="nl-NL" dirty="0" err="1"/>
              <a:t>the</a:t>
            </a:r>
            <a:r>
              <a:rPr lang="nl-NL" dirty="0"/>
              <a:t> </a:t>
            </a:r>
            <a:r>
              <a:rPr lang="nl-NL" dirty="0" err="1"/>
              <a:t>process</a:t>
            </a:r>
            <a:r>
              <a:rPr lang="nl-NL" dirty="0"/>
              <a:t>, </a:t>
            </a:r>
            <a:r>
              <a:rPr lang="nl-NL" dirty="0" err="1"/>
              <a:t>for</a:t>
            </a:r>
            <a:r>
              <a:rPr lang="nl-NL" dirty="0"/>
              <a:t> </a:t>
            </a:r>
            <a:r>
              <a:rPr lang="nl-NL" dirty="0" err="1"/>
              <a:t>example</a:t>
            </a:r>
            <a:r>
              <a:rPr lang="nl-NL" dirty="0"/>
              <a:t> </a:t>
            </a:r>
            <a:r>
              <a:rPr lang="nl-NL" dirty="0" err="1"/>
              <a:t>using</a:t>
            </a:r>
            <a:r>
              <a:rPr lang="nl-NL" dirty="0"/>
              <a:t> </a:t>
            </a:r>
            <a:r>
              <a:rPr lang="nl-NL" dirty="0" err="1"/>
              <a:t>libraries</a:t>
            </a:r>
            <a:r>
              <a:rPr lang="nl-NL" dirty="0"/>
              <a:t> like </a:t>
            </a:r>
            <a:r>
              <a:rPr lang="nl-NL" dirty="0" err="1"/>
              <a:t>matplotlib</a:t>
            </a:r>
            <a:r>
              <a:rPr lang="nl-NL" dirty="0"/>
              <a:t> </a:t>
            </a:r>
            <a:r>
              <a:rPr lang="nl-NL" dirty="0" err="1"/>
              <a:t>and</a:t>
            </a:r>
            <a:r>
              <a:rPr lang="nl-NL" dirty="0"/>
              <a:t> </a:t>
            </a:r>
            <a:r>
              <a:rPr lang="nl-NL" dirty="0" err="1"/>
              <a:t>seaborn</a:t>
            </a:r>
            <a:r>
              <a:rPr lang="nl-NL" dirty="0"/>
              <a:t>.</a:t>
            </a:r>
            <a:br>
              <a:rPr lang="nl-NL" dirty="0"/>
            </a:br>
            <a:br>
              <a:rPr lang="nl-NL" dirty="0"/>
            </a:br>
            <a:r>
              <a:rPr lang="nl-NL" dirty="0"/>
              <a:t>The </a:t>
            </a:r>
            <a:r>
              <a:rPr lang="nl-NL" dirty="0" err="1"/>
              <a:t>process</a:t>
            </a:r>
            <a:r>
              <a:rPr lang="nl-NL" dirty="0"/>
              <a:t> of machine </a:t>
            </a:r>
            <a:r>
              <a:rPr lang="nl-NL" dirty="0" err="1"/>
              <a:t>learning</a:t>
            </a:r>
            <a:r>
              <a:rPr lang="nl-NL" dirty="0"/>
              <a:t> start </a:t>
            </a:r>
            <a:r>
              <a:rPr lang="nl-NL" dirty="0" err="1"/>
              <a:t>with</a:t>
            </a:r>
            <a:r>
              <a:rPr lang="nl-NL" dirty="0"/>
              <a:t> a look at </a:t>
            </a:r>
            <a:r>
              <a:rPr lang="nl-NL" dirty="0" err="1"/>
              <a:t>the</a:t>
            </a:r>
            <a:r>
              <a:rPr lang="nl-NL" dirty="0"/>
              <a:t> big picture. We </a:t>
            </a:r>
            <a:r>
              <a:rPr lang="nl-NL" dirty="0" err="1"/>
              <a:t>need</a:t>
            </a:r>
            <a:r>
              <a:rPr lang="nl-NL" dirty="0"/>
              <a:t> </a:t>
            </a:r>
            <a:r>
              <a:rPr lang="nl-NL" dirty="0" err="1"/>
              <a:t>to</a:t>
            </a:r>
            <a:r>
              <a:rPr lang="nl-NL" dirty="0"/>
              <a:t> </a:t>
            </a:r>
            <a:r>
              <a:rPr lang="nl-NL" dirty="0" err="1"/>
              <a:t>determine</a:t>
            </a:r>
            <a:r>
              <a:rPr lang="nl-NL" dirty="0"/>
              <a:t> </a:t>
            </a:r>
            <a:r>
              <a:rPr lang="nl-NL" dirty="0" err="1"/>
              <a:t>which</a:t>
            </a:r>
            <a:r>
              <a:rPr lang="nl-NL" dirty="0"/>
              <a:t> factors </a:t>
            </a:r>
            <a:r>
              <a:rPr lang="nl-NL" dirty="0" err="1"/>
              <a:t>influence</a:t>
            </a:r>
            <a:r>
              <a:rPr lang="nl-NL" dirty="0"/>
              <a:t> </a:t>
            </a:r>
            <a:r>
              <a:rPr lang="nl-NL" dirty="0" err="1"/>
              <a:t>the</a:t>
            </a:r>
            <a:r>
              <a:rPr lang="nl-NL" dirty="0"/>
              <a:t> environment. The next </a:t>
            </a:r>
            <a:r>
              <a:rPr lang="nl-NL" dirty="0" err="1"/>
              <a:t>questions</a:t>
            </a:r>
            <a:r>
              <a:rPr lang="nl-NL" dirty="0"/>
              <a:t> is </a:t>
            </a:r>
            <a:r>
              <a:rPr lang="nl-NL" dirty="0" err="1"/>
              <a:t>how</a:t>
            </a:r>
            <a:r>
              <a:rPr lang="nl-NL" dirty="0"/>
              <a:t> </a:t>
            </a:r>
            <a:r>
              <a:rPr lang="nl-NL" dirty="0" err="1"/>
              <a:t>to</a:t>
            </a:r>
            <a:r>
              <a:rPr lang="nl-NL" dirty="0"/>
              <a:t> get </a:t>
            </a:r>
            <a:r>
              <a:rPr lang="nl-NL" dirty="0" err="1"/>
              <a:t>the</a:t>
            </a:r>
            <a:r>
              <a:rPr lang="nl-NL" dirty="0"/>
              <a:t> data, as well as </a:t>
            </a:r>
            <a:r>
              <a:rPr lang="nl-NL" dirty="0" err="1"/>
              <a:t>enough</a:t>
            </a:r>
            <a:r>
              <a:rPr lang="nl-NL" dirty="0"/>
              <a:t> of it. </a:t>
            </a:r>
            <a:r>
              <a:rPr lang="nl-NL" dirty="0" err="1"/>
              <a:t>Good</a:t>
            </a:r>
            <a:r>
              <a:rPr lang="nl-NL" dirty="0"/>
              <a:t> </a:t>
            </a:r>
            <a:r>
              <a:rPr lang="nl-NL" dirty="0" err="1"/>
              <a:t>quality</a:t>
            </a:r>
            <a:r>
              <a:rPr lang="nl-NL" dirty="0"/>
              <a:t> data </a:t>
            </a:r>
            <a:r>
              <a:rPr lang="nl-NL" dirty="0" err="1"/>
              <a:t>and</a:t>
            </a:r>
            <a:r>
              <a:rPr lang="nl-NL" dirty="0"/>
              <a:t> </a:t>
            </a:r>
            <a:r>
              <a:rPr lang="nl-NL" dirty="0" err="1"/>
              <a:t>sufficient</a:t>
            </a:r>
            <a:r>
              <a:rPr lang="nl-NL" dirty="0"/>
              <a:t> </a:t>
            </a:r>
            <a:r>
              <a:rPr lang="nl-NL" dirty="0" err="1"/>
              <a:t>quantity</a:t>
            </a:r>
            <a:r>
              <a:rPr lang="nl-NL" dirty="0"/>
              <a:t> are </a:t>
            </a:r>
            <a:r>
              <a:rPr lang="nl-NL" dirty="0" err="1"/>
              <a:t>both</a:t>
            </a:r>
            <a:r>
              <a:rPr lang="nl-NL" dirty="0"/>
              <a:t> important </a:t>
            </a:r>
            <a:r>
              <a:rPr lang="nl-NL" dirty="0" err="1"/>
              <a:t>to</a:t>
            </a:r>
            <a:r>
              <a:rPr lang="nl-NL" dirty="0"/>
              <a:t> </a:t>
            </a:r>
            <a:r>
              <a:rPr lang="nl-NL" dirty="0" err="1"/>
              <a:t>the</a:t>
            </a:r>
            <a:r>
              <a:rPr lang="nl-NL" dirty="0"/>
              <a:t> </a:t>
            </a:r>
            <a:r>
              <a:rPr lang="nl-NL" dirty="0" err="1"/>
              <a:t>learning</a:t>
            </a:r>
            <a:r>
              <a:rPr lang="nl-NL" dirty="0"/>
              <a:t> </a:t>
            </a:r>
            <a:r>
              <a:rPr lang="nl-NL" dirty="0" err="1"/>
              <a:t>process</a:t>
            </a:r>
            <a:r>
              <a:rPr lang="nl-NL" dirty="0"/>
              <a:t>. </a:t>
            </a:r>
            <a:r>
              <a:rPr lang="nl-NL" dirty="0" err="1"/>
              <a:t>Gathering</a:t>
            </a:r>
            <a:r>
              <a:rPr lang="nl-NL" dirty="0"/>
              <a:t> data </a:t>
            </a:r>
            <a:r>
              <a:rPr lang="nl-NL" dirty="0" err="1"/>
              <a:t>might</a:t>
            </a:r>
            <a:r>
              <a:rPr lang="nl-NL" dirty="0"/>
              <a:t> </a:t>
            </a:r>
            <a:r>
              <a:rPr lang="nl-NL" dirty="0" err="1"/>
              <a:t>be</a:t>
            </a:r>
            <a:r>
              <a:rPr lang="nl-NL" dirty="0"/>
              <a:t> </a:t>
            </a:r>
            <a:r>
              <a:rPr lang="nl-NL" dirty="0" err="1"/>
              <a:t>done</a:t>
            </a:r>
            <a:r>
              <a:rPr lang="nl-NL" dirty="0"/>
              <a:t> </a:t>
            </a:r>
            <a:r>
              <a:rPr lang="nl-NL" dirty="0" err="1"/>
              <a:t>through</a:t>
            </a:r>
            <a:r>
              <a:rPr lang="nl-NL" dirty="0"/>
              <a:t> </a:t>
            </a:r>
            <a:r>
              <a:rPr lang="nl-NL" dirty="0" err="1"/>
              <a:t>many</a:t>
            </a:r>
            <a:r>
              <a:rPr lang="nl-NL" dirty="0"/>
              <a:t> means </a:t>
            </a:r>
            <a:r>
              <a:rPr lang="nl-NL" dirty="0" err="1"/>
              <a:t>and</a:t>
            </a:r>
            <a:r>
              <a:rPr lang="nl-NL" dirty="0"/>
              <a:t> </a:t>
            </a:r>
            <a:r>
              <a:rPr lang="nl-NL" dirty="0" err="1"/>
              <a:t>there</a:t>
            </a:r>
            <a:r>
              <a:rPr lang="nl-NL" dirty="0"/>
              <a:t> is information </a:t>
            </a:r>
            <a:r>
              <a:rPr lang="nl-NL" dirty="0" err="1"/>
              <a:t>available</a:t>
            </a:r>
            <a:r>
              <a:rPr lang="nl-NL" dirty="0"/>
              <a:t> on </a:t>
            </a:r>
            <a:r>
              <a:rPr lang="nl-NL" dirty="0" err="1"/>
              <a:t>how</a:t>
            </a:r>
            <a:r>
              <a:rPr lang="nl-NL" dirty="0"/>
              <a:t> </a:t>
            </a:r>
            <a:r>
              <a:rPr lang="nl-NL" dirty="0" err="1"/>
              <a:t>to</a:t>
            </a:r>
            <a:r>
              <a:rPr lang="nl-NL" dirty="0"/>
              <a:t> </a:t>
            </a:r>
            <a:r>
              <a:rPr lang="nl-NL" dirty="0" err="1"/>
              <a:t>gather</a:t>
            </a:r>
            <a:r>
              <a:rPr lang="nl-NL" dirty="0"/>
              <a:t> </a:t>
            </a:r>
            <a:r>
              <a:rPr lang="nl-NL" dirty="0" err="1"/>
              <a:t>reliable</a:t>
            </a:r>
            <a:r>
              <a:rPr lang="nl-NL" dirty="0"/>
              <a:t> </a:t>
            </a:r>
            <a:r>
              <a:rPr lang="nl-NL" dirty="0" err="1"/>
              <a:t>crowdsourced</a:t>
            </a:r>
            <a:r>
              <a:rPr lang="nl-NL" dirty="0"/>
              <a:t> data </a:t>
            </a:r>
            <a:r>
              <a:rPr lang="nl-NL" dirty="0" err="1"/>
              <a:t>by</a:t>
            </a:r>
            <a:r>
              <a:rPr lang="nl-NL" dirty="0"/>
              <a:t> </a:t>
            </a:r>
            <a:r>
              <a:rPr lang="nl-NL" dirty="0" err="1"/>
              <a:t>comparing</a:t>
            </a:r>
            <a:r>
              <a:rPr lang="nl-NL" dirty="0"/>
              <a:t> </a:t>
            </a:r>
            <a:r>
              <a:rPr lang="nl-NL" dirty="0" err="1"/>
              <a:t>to</a:t>
            </a:r>
            <a:r>
              <a:rPr lang="nl-NL" dirty="0"/>
              <a:t> expert labeling. The data </a:t>
            </a:r>
            <a:r>
              <a:rPr lang="nl-NL" dirty="0" err="1"/>
              <a:t>will</a:t>
            </a:r>
            <a:r>
              <a:rPr lang="nl-NL" dirty="0"/>
              <a:t> </a:t>
            </a:r>
            <a:r>
              <a:rPr lang="nl-NL" dirty="0" err="1"/>
              <a:t>then</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explored</a:t>
            </a:r>
            <a:r>
              <a:rPr lang="nl-NL" dirty="0"/>
              <a:t>, </a:t>
            </a:r>
            <a:r>
              <a:rPr lang="nl-NL" dirty="0" err="1"/>
              <a:t>to</a:t>
            </a:r>
            <a:r>
              <a:rPr lang="nl-NL" dirty="0"/>
              <a:t> look at </a:t>
            </a:r>
            <a:r>
              <a:rPr lang="nl-NL" dirty="0" err="1"/>
              <a:t>the</a:t>
            </a:r>
            <a:r>
              <a:rPr lang="nl-NL" dirty="0"/>
              <a:t> </a:t>
            </a:r>
            <a:r>
              <a:rPr lang="nl-NL" dirty="0" err="1"/>
              <a:t>distribution</a:t>
            </a:r>
            <a:r>
              <a:rPr lang="nl-NL" dirty="0"/>
              <a:t> </a:t>
            </a:r>
            <a:r>
              <a:rPr lang="nl-NL" dirty="0" err="1"/>
              <a:t>and</a:t>
            </a:r>
            <a:r>
              <a:rPr lang="nl-NL" dirty="0"/>
              <a:t> </a:t>
            </a:r>
            <a:r>
              <a:rPr lang="nl-NL" dirty="0" err="1"/>
              <a:t>possible</a:t>
            </a:r>
            <a:r>
              <a:rPr lang="nl-NL" dirty="0"/>
              <a:t> </a:t>
            </a:r>
            <a:r>
              <a:rPr lang="nl-NL" dirty="0" err="1"/>
              <a:t>values</a:t>
            </a:r>
            <a:r>
              <a:rPr lang="nl-NL" dirty="0"/>
              <a:t>.</a:t>
            </a:r>
            <a:br>
              <a:rPr lang="nl-NL" dirty="0"/>
            </a:br>
            <a:br>
              <a:rPr lang="nl-NL" dirty="0"/>
            </a:br>
            <a:r>
              <a:rPr lang="nl-NL" dirty="0"/>
              <a:t>The next step is data </a:t>
            </a:r>
            <a:r>
              <a:rPr lang="nl-NL" dirty="0" err="1"/>
              <a:t>preparation</a:t>
            </a:r>
            <a:r>
              <a:rPr lang="nl-NL" dirty="0"/>
              <a:t> </a:t>
            </a:r>
            <a:r>
              <a:rPr lang="nl-NL" dirty="0" err="1"/>
              <a:t>and</a:t>
            </a:r>
            <a:r>
              <a:rPr lang="nl-NL" dirty="0"/>
              <a:t> feature engineering. </a:t>
            </a:r>
            <a:r>
              <a:rPr lang="nl-NL" dirty="0" err="1"/>
              <a:t>Almost</a:t>
            </a:r>
            <a:r>
              <a:rPr lang="nl-NL" dirty="0"/>
              <a:t> </a:t>
            </a:r>
            <a:r>
              <a:rPr lang="nl-NL" dirty="0" err="1"/>
              <a:t>all</a:t>
            </a:r>
            <a:r>
              <a:rPr lang="nl-NL" dirty="0"/>
              <a:t>, </a:t>
            </a:r>
            <a:r>
              <a:rPr lang="nl-NL" dirty="0" err="1"/>
              <a:t>if</a:t>
            </a:r>
            <a:r>
              <a:rPr lang="nl-NL" dirty="0"/>
              <a:t> </a:t>
            </a:r>
            <a:r>
              <a:rPr lang="nl-NL" dirty="0" err="1"/>
              <a:t>not</a:t>
            </a:r>
            <a:r>
              <a:rPr lang="nl-NL" dirty="0"/>
              <a:t> </a:t>
            </a:r>
            <a:r>
              <a:rPr lang="nl-NL" dirty="0" err="1"/>
              <a:t>all</a:t>
            </a:r>
            <a:r>
              <a:rPr lang="nl-NL" dirty="0"/>
              <a:t> </a:t>
            </a:r>
            <a:r>
              <a:rPr lang="nl-NL" dirty="0" err="1"/>
              <a:t>algorithms</a:t>
            </a:r>
            <a:r>
              <a:rPr lang="nl-NL" dirty="0"/>
              <a:t> </a:t>
            </a:r>
            <a:r>
              <a:rPr lang="nl-NL" dirty="0" err="1"/>
              <a:t>can</a:t>
            </a:r>
            <a:r>
              <a:rPr lang="nl-NL" dirty="0"/>
              <a:t> </a:t>
            </a:r>
            <a:r>
              <a:rPr lang="nl-NL" dirty="0" err="1"/>
              <a:t>not</a:t>
            </a:r>
            <a:r>
              <a:rPr lang="nl-NL" dirty="0"/>
              <a:t> accept missing information, </a:t>
            </a:r>
            <a:r>
              <a:rPr lang="nl-NL" dirty="0" err="1"/>
              <a:t>which</a:t>
            </a:r>
            <a:r>
              <a:rPr lang="nl-NL" dirty="0"/>
              <a:t> means we </a:t>
            </a:r>
            <a:r>
              <a:rPr lang="nl-NL" dirty="0" err="1"/>
              <a:t>will</a:t>
            </a:r>
            <a:r>
              <a:rPr lang="nl-NL" dirty="0"/>
              <a:t> have </a:t>
            </a:r>
            <a:r>
              <a:rPr lang="nl-NL" dirty="0" err="1"/>
              <a:t>to</a:t>
            </a:r>
            <a:r>
              <a:rPr lang="nl-NL" dirty="0"/>
              <a:t> </a:t>
            </a:r>
            <a:r>
              <a:rPr lang="nl-NL" dirty="0" err="1"/>
              <a:t>remove</a:t>
            </a:r>
            <a:r>
              <a:rPr lang="nl-NL" dirty="0"/>
              <a:t> </a:t>
            </a:r>
            <a:r>
              <a:rPr lang="nl-NL" dirty="0" err="1"/>
              <a:t>the</a:t>
            </a:r>
            <a:r>
              <a:rPr lang="nl-NL" dirty="0"/>
              <a:t> data or </a:t>
            </a:r>
            <a:r>
              <a:rPr lang="nl-NL" dirty="0" err="1"/>
              <a:t>provide</a:t>
            </a:r>
            <a:r>
              <a:rPr lang="nl-NL" dirty="0"/>
              <a:t> a </a:t>
            </a:r>
            <a:r>
              <a:rPr lang="nl-NL" dirty="0" err="1"/>
              <a:t>meaningful</a:t>
            </a:r>
            <a:r>
              <a:rPr lang="nl-NL" dirty="0"/>
              <a:t> </a:t>
            </a:r>
            <a:r>
              <a:rPr lang="nl-NL" dirty="0" err="1"/>
              <a:t>alternative</a:t>
            </a:r>
            <a:r>
              <a:rPr lang="nl-NL" dirty="0"/>
              <a:t>. Large </a:t>
            </a:r>
            <a:r>
              <a:rPr lang="nl-NL" dirty="0" err="1"/>
              <a:t>differences</a:t>
            </a:r>
            <a:r>
              <a:rPr lang="nl-NL" dirty="0"/>
              <a:t> in </a:t>
            </a:r>
            <a:r>
              <a:rPr lang="nl-NL" dirty="0" err="1"/>
              <a:t>scale</a:t>
            </a:r>
            <a:r>
              <a:rPr lang="nl-NL" dirty="0"/>
              <a:t> </a:t>
            </a:r>
            <a:r>
              <a:rPr lang="nl-NL" dirty="0" err="1"/>
              <a:t>between</a:t>
            </a:r>
            <a:r>
              <a:rPr lang="nl-NL" dirty="0"/>
              <a:t> variables </a:t>
            </a:r>
            <a:r>
              <a:rPr lang="nl-NL" dirty="0" err="1"/>
              <a:t>can</a:t>
            </a:r>
            <a:r>
              <a:rPr lang="nl-NL" dirty="0"/>
              <a:t> </a:t>
            </a:r>
            <a:r>
              <a:rPr lang="nl-NL" dirty="0" err="1"/>
              <a:t>also</a:t>
            </a:r>
            <a:r>
              <a:rPr lang="nl-NL" dirty="0"/>
              <a:t> </a:t>
            </a:r>
            <a:r>
              <a:rPr lang="nl-NL" dirty="0" err="1"/>
              <a:t>influence</a:t>
            </a:r>
            <a:r>
              <a:rPr lang="nl-NL" dirty="0"/>
              <a:t> a machine </a:t>
            </a:r>
            <a:r>
              <a:rPr lang="nl-NL" dirty="0" err="1"/>
              <a:t>learning</a:t>
            </a:r>
            <a:r>
              <a:rPr lang="nl-NL" dirty="0"/>
              <a:t> model, </a:t>
            </a:r>
            <a:r>
              <a:rPr lang="nl-NL" dirty="0" err="1"/>
              <a:t>which</a:t>
            </a:r>
            <a:r>
              <a:rPr lang="nl-NL" dirty="0"/>
              <a:t> is </a:t>
            </a:r>
            <a:r>
              <a:rPr lang="nl-NL" dirty="0" err="1"/>
              <a:t>why</a:t>
            </a:r>
            <a:r>
              <a:rPr lang="nl-NL" dirty="0"/>
              <a:t> we </a:t>
            </a:r>
            <a:r>
              <a:rPr lang="nl-NL" dirty="0" err="1"/>
              <a:t>might</a:t>
            </a:r>
            <a:r>
              <a:rPr lang="nl-NL" dirty="0"/>
              <a:t> </a:t>
            </a:r>
            <a:r>
              <a:rPr lang="nl-NL" dirty="0" err="1"/>
              <a:t>need</a:t>
            </a:r>
            <a:r>
              <a:rPr lang="nl-NL" dirty="0"/>
              <a:t> </a:t>
            </a:r>
            <a:r>
              <a:rPr lang="nl-NL" dirty="0" err="1"/>
              <a:t>to</a:t>
            </a:r>
            <a:r>
              <a:rPr lang="nl-NL" dirty="0"/>
              <a:t> </a:t>
            </a:r>
            <a:r>
              <a:rPr lang="nl-NL" dirty="0" err="1"/>
              <a:t>apply</a:t>
            </a:r>
            <a:r>
              <a:rPr lang="nl-NL" dirty="0"/>
              <a:t> </a:t>
            </a:r>
            <a:r>
              <a:rPr lang="nl-NL" dirty="0" err="1"/>
              <a:t>some</a:t>
            </a:r>
            <a:r>
              <a:rPr lang="nl-NL" dirty="0"/>
              <a:t> </a:t>
            </a:r>
            <a:r>
              <a:rPr lang="nl-NL" dirty="0" err="1"/>
              <a:t>scaling</a:t>
            </a:r>
            <a:r>
              <a:rPr lang="nl-NL" dirty="0"/>
              <a:t> </a:t>
            </a:r>
            <a:r>
              <a:rPr lang="nl-NL" dirty="0" err="1"/>
              <a:t>to</a:t>
            </a:r>
            <a:r>
              <a:rPr lang="nl-NL" dirty="0"/>
              <a:t> </a:t>
            </a:r>
            <a:r>
              <a:rPr lang="nl-NL" dirty="0" err="1"/>
              <a:t>our</a:t>
            </a:r>
            <a:r>
              <a:rPr lang="nl-NL" dirty="0"/>
              <a:t> data as well. Machine </a:t>
            </a:r>
            <a:r>
              <a:rPr lang="nl-NL" dirty="0" err="1"/>
              <a:t>learning</a:t>
            </a:r>
            <a:r>
              <a:rPr lang="nl-NL" dirty="0"/>
              <a:t> </a:t>
            </a:r>
            <a:r>
              <a:rPr lang="nl-NL" dirty="0" err="1"/>
              <a:t>algorithms</a:t>
            </a:r>
            <a:r>
              <a:rPr lang="nl-NL" dirty="0"/>
              <a:t> </a:t>
            </a:r>
            <a:r>
              <a:rPr lang="nl-NL" dirty="0" err="1"/>
              <a:t>only</a:t>
            </a:r>
            <a:r>
              <a:rPr lang="nl-NL" dirty="0"/>
              <a:t> accept </a:t>
            </a:r>
            <a:r>
              <a:rPr lang="nl-NL" dirty="0" err="1"/>
              <a:t>numerical</a:t>
            </a:r>
            <a:r>
              <a:rPr lang="nl-NL" dirty="0"/>
              <a:t> </a:t>
            </a:r>
            <a:r>
              <a:rPr lang="nl-NL" dirty="0" err="1"/>
              <a:t>values</a:t>
            </a:r>
            <a:r>
              <a:rPr lang="nl-NL" dirty="0"/>
              <a:t>, </a:t>
            </a:r>
            <a:r>
              <a:rPr lang="nl-NL" dirty="0" err="1"/>
              <a:t>so</a:t>
            </a:r>
            <a:r>
              <a:rPr lang="nl-NL" dirty="0"/>
              <a:t> </a:t>
            </a:r>
            <a:r>
              <a:rPr lang="nl-NL" dirty="0" err="1"/>
              <a:t>categorical</a:t>
            </a:r>
            <a:r>
              <a:rPr lang="nl-NL" dirty="0"/>
              <a:t> features </a:t>
            </a:r>
            <a:r>
              <a:rPr lang="nl-NL" dirty="0" err="1"/>
              <a:t>will</a:t>
            </a:r>
            <a:r>
              <a:rPr lang="nl-NL" dirty="0"/>
              <a:t> </a:t>
            </a:r>
            <a:r>
              <a:rPr lang="nl-NL" dirty="0" err="1"/>
              <a:t>also</a:t>
            </a:r>
            <a:r>
              <a:rPr lang="nl-NL" dirty="0"/>
              <a:t> have </a:t>
            </a:r>
            <a:r>
              <a:rPr lang="nl-NL" dirty="0" err="1"/>
              <a:t>to</a:t>
            </a:r>
            <a:r>
              <a:rPr lang="nl-NL" dirty="0"/>
              <a:t> </a:t>
            </a:r>
            <a:r>
              <a:rPr lang="nl-NL" dirty="0" err="1"/>
              <a:t>be</a:t>
            </a:r>
            <a:r>
              <a:rPr lang="nl-NL" dirty="0"/>
              <a:t> </a:t>
            </a:r>
            <a:r>
              <a:rPr lang="nl-NL" dirty="0" err="1"/>
              <a:t>prepared</a:t>
            </a:r>
            <a:r>
              <a:rPr lang="nl-NL" dirty="0"/>
              <a:t> </a:t>
            </a:r>
            <a:r>
              <a:rPr lang="nl-NL" dirty="0" err="1"/>
              <a:t>before</a:t>
            </a:r>
            <a:r>
              <a:rPr lang="nl-NL" dirty="0"/>
              <a:t> </a:t>
            </a:r>
            <a:r>
              <a:rPr lang="nl-NL" dirty="0" err="1"/>
              <a:t>modelling</a:t>
            </a:r>
            <a:r>
              <a:rPr lang="nl-NL" dirty="0"/>
              <a:t>. </a:t>
            </a:r>
            <a:r>
              <a:rPr lang="nl-NL" dirty="0" err="1"/>
              <a:t>This</a:t>
            </a:r>
            <a:r>
              <a:rPr lang="nl-NL" dirty="0"/>
              <a:t> step is </a:t>
            </a:r>
            <a:r>
              <a:rPr lang="nl-NL" dirty="0" err="1"/>
              <a:t>also</a:t>
            </a:r>
            <a:r>
              <a:rPr lang="nl-NL" dirty="0"/>
              <a:t> </a:t>
            </a:r>
            <a:r>
              <a:rPr lang="nl-NL" dirty="0" err="1"/>
              <a:t>where</a:t>
            </a:r>
            <a:r>
              <a:rPr lang="nl-NL" dirty="0"/>
              <a:t> </a:t>
            </a:r>
            <a:r>
              <a:rPr lang="nl-NL" dirty="0" err="1"/>
              <a:t>any</a:t>
            </a:r>
            <a:r>
              <a:rPr lang="nl-NL" dirty="0"/>
              <a:t> </a:t>
            </a:r>
            <a:r>
              <a:rPr lang="nl-NL" dirty="0" err="1"/>
              <a:t>dimensionality</a:t>
            </a:r>
            <a:r>
              <a:rPr lang="nl-NL" dirty="0"/>
              <a:t> </a:t>
            </a:r>
            <a:r>
              <a:rPr lang="nl-NL" dirty="0" err="1"/>
              <a:t>reduction</a:t>
            </a:r>
            <a:r>
              <a:rPr lang="nl-NL" dirty="0"/>
              <a:t> </a:t>
            </a:r>
            <a:r>
              <a:rPr lang="nl-NL" dirty="0" err="1"/>
              <a:t>occurs</a:t>
            </a:r>
            <a:r>
              <a:rPr lang="nl-NL" dirty="0"/>
              <a:t> </a:t>
            </a:r>
            <a:r>
              <a:rPr lang="nl-NL" dirty="0" err="1"/>
              <a:t>before</a:t>
            </a:r>
            <a:r>
              <a:rPr lang="nl-NL" dirty="0"/>
              <a:t> we start </a:t>
            </a:r>
            <a:r>
              <a:rPr lang="nl-NL" dirty="0" err="1"/>
              <a:t>the</a:t>
            </a:r>
            <a:r>
              <a:rPr lang="nl-NL" dirty="0"/>
              <a:t> </a:t>
            </a:r>
            <a:r>
              <a:rPr lang="nl-NL" dirty="0" err="1"/>
              <a:t>learning</a:t>
            </a:r>
            <a:r>
              <a:rPr lang="nl-NL" dirty="0"/>
              <a:t> </a:t>
            </a:r>
            <a:r>
              <a:rPr lang="nl-NL" dirty="0" err="1"/>
              <a:t>process</a:t>
            </a:r>
            <a:r>
              <a:rPr lang="nl-NL" dirty="0"/>
              <a:t>. </a:t>
            </a:r>
            <a:r>
              <a:rPr lang="nl-NL" dirty="0" err="1"/>
              <a:t>Some</a:t>
            </a:r>
            <a:r>
              <a:rPr lang="nl-NL" dirty="0"/>
              <a:t> of these steps </a:t>
            </a:r>
            <a:r>
              <a:rPr lang="nl-NL" dirty="0" err="1"/>
              <a:t>will</a:t>
            </a:r>
            <a:r>
              <a:rPr lang="nl-NL" dirty="0"/>
              <a:t> </a:t>
            </a:r>
            <a:r>
              <a:rPr lang="nl-NL" dirty="0" err="1"/>
              <a:t>already</a:t>
            </a:r>
            <a:r>
              <a:rPr lang="nl-NL" dirty="0"/>
              <a:t> </a:t>
            </a:r>
            <a:r>
              <a:rPr lang="nl-NL" dirty="0" err="1"/>
              <a:t>be</a:t>
            </a:r>
            <a:r>
              <a:rPr lang="nl-NL" dirty="0"/>
              <a:t> </a:t>
            </a:r>
            <a:r>
              <a:rPr lang="nl-NL" dirty="0" err="1"/>
              <a:t>familiar</a:t>
            </a:r>
            <a:r>
              <a:rPr lang="nl-NL" dirty="0"/>
              <a:t> </a:t>
            </a:r>
            <a:r>
              <a:rPr lang="nl-NL" dirty="0" err="1"/>
              <a:t>to</a:t>
            </a:r>
            <a:r>
              <a:rPr lang="nl-NL" dirty="0"/>
              <a:t> data </a:t>
            </a:r>
            <a:r>
              <a:rPr lang="nl-NL" dirty="0" err="1"/>
              <a:t>scientists</a:t>
            </a:r>
            <a:r>
              <a:rPr lang="nl-NL" dirty="0"/>
              <a:t>.</a:t>
            </a:r>
            <a:br>
              <a:rPr lang="nl-NL" dirty="0"/>
            </a:br>
            <a:br>
              <a:rPr lang="nl-NL" dirty="0"/>
            </a:br>
            <a:r>
              <a:rPr lang="nl-NL" dirty="0" err="1"/>
              <a:t>When</a:t>
            </a:r>
            <a:r>
              <a:rPr lang="nl-NL" dirty="0"/>
              <a:t> </a:t>
            </a:r>
            <a:r>
              <a:rPr lang="nl-NL" dirty="0" err="1"/>
              <a:t>the</a:t>
            </a:r>
            <a:r>
              <a:rPr lang="nl-NL" dirty="0"/>
              <a:t> data is ready, </a:t>
            </a:r>
            <a:r>
              <a:rPr lang="nl-NL" dirty="0" err="1"/>
              <a:t>you</a:t>
            </a:r>
            <a:r>
              <a:rPr lang="nl-NL" dirty="0"/>
              <a:t> </a:t>
            </a:r>
            <a:r>
              <a:rPr lang="nl-NL" dirty="0" err="1"/>
              <a:t>can</a:t>
            </a:r>
            <a:r>
              <a:rPr lang="nl-NL" dirty="0"/>
              <a:t> </a:t>
            </a:r>
            <a:r>
              <a:rPr lang="nl-NL" dirty="0" err="1"/>
              <a:t>apply</a:t>
            </a:r>
            <a:r>
              <a:rPr lang="nl-NL" dirty="0"/>
              <a:t> multiple </a:t>
            </a:r>
            <a:r>
              <a:rPr lang="nl-NL" dirty="0" err="1"/>
              <a:t>algorithms</a:t>
            </a:r>
            <a:r>
              <a:rPr lang="nl-NL" dirty="0"/>
              <a:t> </a:t>
            </a:r>
            <a:r>
              <a:rPr lang="nl-NL" dirty="0" err="1"/>
              <a:t>to</a:t>
            </a:r>
            <a:r>
              <a:rPr lang="nl-NL" dirty="0"/>
              <a:t> </a:t>
            </a:r>
            <a:r>
              <a:rPr lang="nl-NL" dirty="0" err="1"/>
              <a:t>develop</a:t>
            </a:r>
            <a:r>
              <a:rPr lang="nl-NL" dirty="0"/>
              <a:t> </a:t>
            </a:r>
            <a:r>
              <a:rPr lang="nl-NL" dirty="0" err="1"/>
              <a:t>some</a:t>
            </a:r>
            <a:r>
              <a:rPr lang="nl-NL" dirty="0"/>
              <a:t> base </a:t>
            </a:r>
            <a:r>
              <a:rPr lang="nl-NL" dirty="0" err="1"/>
              <a:t>models</a:t>
            </a:r>
            <a:r>
              <a:rPr lang="nl-NL" dirty="0"/>
              <a:t>. </a:t>
            </a:r>
            <a:r>
              <a:rPr lang="nl-NL" dirty="0" err="1"/>
              <a:t>You</a:t>
            </a:r>
            <a:r>
              <a:rPr lang="nl-NL" dirty="0"/>
              <a:t> </a:t>
            </a:r>
            <a:r>
              <a:rPr lang="nl-NL" dirty="0" err="1"/>
              <a:t>can</a:t>
            </a:r>
            <a:r>
              <a:rPr lang="nl-NL" dirty="0"/>
              <a:t> </a:t>
            </a:r>
            <a:r>
              <a:rPr lang="nl-NL" dirty="0" err="1"/>
              <a:t>compare</a:t>
            </a:r>
            <a:r>
              <a:rPr lang="nl-NL" dirty="0"/>
              <a:t> different </a:t>
            </a:r>
            <a:r>
              <a:rPr lang="nl-NL" dirty="0" err="1"/>
              <a:t>techniques</a:t>
            </a:r>
            <a:r>
              <a:rPr lang="nl-NL" dirty="0"/>
              <a:t> on </a:t>
            </a:r>
            <a:r>
              <a:rPr lang="nl-NL" dirty="0" err="1"/>
              <a:t>evaluation</a:t>
            </a:r>
            <a:r>
              <a:rPr lang="nl-NL" dirty="0"/>
              <a:t> </a:t>
            </a:r>
            <a:r>
              <a:rPr lang="nl-NL" dirty="0" err="1"/>
              <a:t>measures</a:t>
            </a:r>
            <a:r>
              <a:rPr lang="nl-NL" dirty="0"/>
              <a:t> </a:t>
            </a:r>
            <a:r>
              <a:rPr lang="nl-NL" dirty="0" err="1"/>
              <a:t>such</a:t>
            </a:r>
            <a:r>
              <a:rPr lang="nl-NL" dirty="0"/>
              <a:t> as </a:t>
            </a:r>
            <a:r>
              <a:rPr lang="nl-NL" dirty="0" err="1"/>
              <a:t>the</a:t>
            </a:r>
            <a:r>
              <a:rPr lang="nl-NL" dirty="0"/>
              <a:t> </a:t>
            </a:r>
            <a:r>
              <a:rPr lang="nl-NL" dirty="0" err="1"/>
              <a:t>accuracy</a:t>
            </a:r>
            <a:r>
              <a:rPr lang="nl-NL" dirty="0"/>
              <a:t> (but </a:t>
            </a:r>
            <a:r>
              <a:rPr lang="nl-NL" dirty="0" err="1"/>
              <a:t>that</a:t>
            </a:r>
            <a:r>
              <a:rPr lang="nl-NL" dirty="0"/>
              <a:t> is </a:t>
            </a:r>
            <a:r>
              <a:rPr lang="nl-NL" dirty="0" err="1"/>
              <a:t>not</a:t>
            </a:r>
            <a:r>
              <a:rPr lang="nl-NL" dirty="0"/>
              <a:t> </a:t>
            </a:r>
            <a:r>
              <a:rPr lang="nl-NL" dirty="0" err="1"/>
              <a:t>the</a:t>
            </a:r>
            <a:r>
              <a:rPr lang="nl-NL" dirty="0"/>
              <a:t> </a:t>
            </a:r>
            <a:r>
              <a:rPr lang="nl-NL" dirty="0" err="1"/>
              <a:t>only</a:t>
            </a:r>
            <a:r>
              <a:rPr lang="nl-NL" dirty="0"/>
              <a:t> </a:t>
            </a:r>
            <a:r>
              <a:rPr lang="nl-NL" dirty="0" err="1"/>
              <a:t>thing</a:t>
            </a:r>
            <a:r>
              <a:rPr lang="nl-NL" dirty="0"/>
              <a:t> </a:t>
            </a:r>
            <a:r>
              <a:rPr lang="nl-NL" dirty="0" err="1"/>
              <a:t>that</a:t>
            </a:r>
            <a:r>
              <a:rPr lang="nl-NL" dirty="0"/>
              <a:t> </a:t>
            </a:r>
            <a:r>
              <a:rPr lang="nl-NL" dirty="0" err="1"/>
              <a:t>matters</a:t>
            </a:r>
            <a:r>
              <a:rPr lang="nl-NL" dirty="0"/>
              <a:t>, of course). </a:t>
            </a:r>
            <a:r>
              <a:rPr lang="nl-NL" dirty="0" err="1"/>
              <a:t>After</a:t>
            </a:r>
            <a:r>
              <a:rPr lang="nl-NL" dirty="0"/>
              <a:t> </a:t>
            </a:r>
            <a:r>
              <a:rPr lang="nl-NL" dirty="0" err="1"/>
              <a:t>selecting</a:t>
            </a:r>
            <a:r>
              <a:rPr lang="nl-NL" dirty="0"/>
              <a:t> </a:t>
            </a:r>
            <a:r>
              <a:rPr lang="nl-NL" dirty="0" err="1"/>
              <a:t>one</a:t>
            </a:r>
            <a:r>
              <a:rPr lang="nl-NL" dirty="0"/>
              <a:t> or more </a:t>
            </a:r>
            <a:r>
              <a:rPr lang="nl-NL" dirty="0" err="1"/>
              <a:t>promising</a:t>
            </a:r>
            <a:r>
              <a:rPr lang="nl-NL" dirty="0"/>
              <a:t> </a:t>
            </a:r>
            <a:r>
              <a:rPr lang="nl-NL" dirty="0" err="1"/>
              <a:t>models</a:t>
            </a:r>
            <a:r>
              <a:rPr lang="nl-NL" dirty="0"/>
              <a:t> </a:t>
            </a:r>
            <a:r>
              <a:rPr lang="nl-NL" dirty="0" err="1"/>
              <a:t>the</a:t>
            </a:r>
            <a:r>
              <a:rPr lang="nl-NL" dirty="0"/>
              <a:t> best meta/hyperparameters </a:t>
            </a:r>
            <a:r>
              <a:rPr lang="nl-NL" dirty="0" err="1"/>
              <a:t>for</a:t>
            </a:r>
            <a:r>
              <a:rPr lang="nl-NL" dirty="0"/>
              <a:t> </a:t>
            </a:r>
            <a:r>
              <a:rPr lang="nl-NL" dirty="0" err="1"/>
              <a:t>each</a:t>
            </a:r>
            <a:r>
              <a:rPr lang="nl-NL" dirty="0"/>
              <a:t> model </a:t>
            </a:r>
            <a:r>
              <a:rPr lang="nl-NL" dirty="0" err="1"/>
              <a:t>can</a:t>
            </a:r>
            <a:r>
              <a:rPr lang="nl-NL" dirty="0"/>
              <a:t> </a:t>
            </a:r>
            <a:r>
              <a:rPr lang="nl-NL" dirty="0" err="1"/>
              <a:t>be</a:t>
            </a:r>
            <a:r>
              <a:rPr lang="nl-NL" dirty="0"/>
              <a:t> </a:t>
            </a:r>
            <a:r>
              <a:rPr lang="nl-NL" dirty="0" err="1"/>
              <a:t>determined</a:t>
            </a:r>
            <a:r>
              <a:rPr lang="nl-NL" dirty="0"/>
              <a:t>, </a:t>
            </a:r>
            <a:r>
              <a:rPr lang="nl-NL" dirty="0" err="1"/>
              <a:t>this</a:t>
            </a:r>
            <a:r>
              <a:rPr lang="nl-NL" dirty="0"/>
              <a:t> is </a:t>
            </a:r>
            <a:r>
              <a:rPr lang="nl-NL" dirty="0" err="1"/>
              <a:t>the</a:t>
            </a:r>
            <a:r>
              <a:rPr lang="nl-NL" dirty="0"/>
              <a:t> fine-</a:t>
            </a:r>
            <a:r>
              <a:rPr lang="nl-NL" dirty="0" err="1"/>
              <a:t>tuning</a:t>
            </a:r>
            <a:r>
              <a:rPr lang="nl-NL" dirty="0"/>
              <a:t> </a:t>
            </a:r>
            <a:r>
              <a:rPr lang="nl-NL" dirty="0" err="1"/>
              <a:t>process</a:t>
            </a:r>
            <a:r>
              <a:rPr lang="nl-NL" dirty="0"/>
              <a:t>.</a:t>
            </a:r>
            <a:br>
              <a:rPr lang="nl-NL" dirty="0"/>
            </a:br>
            <a:br>
              <a:rPr lang="nl-NL" dirty="0"/>
            </a:br>
            <a:r>
              <a:rPr lang="nl-NL" dirty="0" err="1"/>
              <a:t>After</a:t>
            </a:r>
            <a:r>
              <a:rPr lang="nl-NL" dirty="0"/>
              <a:t> </a:t>
            </a:r>
            <a:r>
              <a:rPr lang="nl-NL" dirty="0" err="1"/>
              <a:t>this</a:t>
            </a:r>
            <a:r>
              <a:rPr lang="nl-NL" dirty="0"/>
              <a:t> step, </a:t>
            </a:r>
            <a:r>
              <a:rPr lang="nl-NL" dirty="0" err="1"/>
              <a:t>if</a:t>
            </a:r>
            <a:r>
              <a:rPr lang="nl-NL" dirty="0"/>
              <a:t> we have a </a:t>
            </a:r>
            <a:r>
              <a:rPr lang="nl-NL" dirty="0" err="1"/>
              <a:t>viable</a:t>
            </a:r>
            <a:r>
              <a:rPr lang="nl-NL" dirty="0"/>
              <a:t> model, we </a:t>
            </a:r>
            <a:r>
              <a:rPr lang="nl-NL" dirty="0" err="1"/>
              <a:t>can</a:t>
            </a:r>
            <a:r>
              <a:rPr lang="nl-NL" dirty="0"/>
              <a:t> present </a:t>
            </a:r>
            <a:r>
              <a:rPr lang="nl-NL" dirty="0" err="1"/>
              <a:t>and</a:t>
            </a:r>
            <a:r>
              <a:rPr lang="nl-NL" dirty="0"/>
              <a:t>/or report </a:t>
            </a:r>
            <a:r>
              <a:rPr lang="nl-NL" dirty="0" err="1"/>
              <a:t>to</a:t>
            </a:r>
            <a:r>
              <a:rPr lang="nl-NL" dirty="0"/>
              <a:t> stakeholders </a:t>
            </a:r>
            <a:r>
              <a:rPr lang="nl-NL" dirty="0" err="1"/>
              <a:t>and</a:t>
            </a:r>
            <a:r>
              <a:rPr lang="nl-NL" dirty="0"/>
              <a:t> move on </a:t>
            </a:r>
            <a:r>
              <a:rPr lang="nl-NL" dirty="0" err="1"/>
              <a:t>to</a:t>
            </a:r>
            <a:r>
              <a:rPr lang="nl-NL" dirty="0"/>
              <a:t> </a:t>
            </a:r>
            <a:r>
              <a:rPr lang="nl-NL" dirty="0" err="1"/>
              <a:t>the</a:t>
            </a:r>
            <a:r>
              <a:rPr lang="nl-NL" dirty="0"/>
              <a:t> </a:t>
            </a:r>
            <a:r>
              <a:rPr lang="nl-NL" dirty="0" err="1"/>
              <a:t>launch</a:t>
            </a:r>
            <a:r>
              <a:rPr lang="nl-NL" dirty="0"/>
              <a:t> of </a:t>
            </a:r>
            <a:r>
              <a:rPr lang="nl-NL" dirty="0" err="1"/>
              <a:t>the</a:t>
            </a:r>
            <a:r>
              <a:rPr lang="nl-NL" dirty="0"/>
              <a:t> system. </a:t>
            </a:r>
            <a:r>
              <a:rPr lang="nl-NL" dirty="0" err="1"/>
              <a:t>After</a:t>
            </a:r>
            <a:r>
              <a:rPr lang="nl-NL" dirty="0"/>
              <a:t> </a:t>
            </a:r>
            <a:r>
              <a:rPr lang="nl-NL" dirty="0" err="1"/>
              <a:t>launch</a:t>
            </a:r>
            <a:r>
              <a:rPr lang="nl-NL" dirty="0"/>
              <a:t>, </a:t>
            </a:r>
            <a:r>
              <a:rPr lang="nl-NL" dirty="0" err="1"/>
              <a:t>especially</a:t>
            </a:r>
            <a:r>
              <a:rPr lang="nl-NL" dirty="0"/>
              <a:t> in a system </a:t>
            </a:r>
            <a:r>
              <a:rPr lang="nl-NL" dirty="0" err="1"/>
              <a:t>that</a:t>
            </a:r>
            <a:r>
              <a:rPr lang="nl-NL" dirty="0"/>
              <a:t> </a:t>
            </a:r>
            <a:r>
              <a:rPr lang="nl-NL" dirty="0" err="1"/>
              <a:t>continues</a:t>
            </a:r>
            <a:r>
              <a:rPr lang="nl-NL" dirty="0"/>
              <a:t> </a:t>
            </a:r>
            <a:r>
              <a:rPr lang="nl-NL" dirty="0" err="1"/>
              <a:t>learning</a:t>
            </a:r>
            <a:r>
              <a:rPr lang="nl-NL" dirty="0"/>
              <a:t>, </a:t>
            </a:r>
            <a:r>
              <a:rPr lang="nl-NL" dirty="0" err="1"/>
              <a:t>the</a:t>
            </a:r>
            <a:r>
              <a:rPr lang="nl-NL" dirty="0"/>
              <a:t> system is </a:t>
            </a:r>
            <a:r>
              <a:rPr lang="nl-NL" dirty="0" err="1"/>
              <a:t>monitored</a:t>
            </a:r>
            <a:r>
              <a:rPr lang="nl-NL" dirty="0"/>
              <a:t> </a:t>
            </a:r>
            <a:r>
              <a:rPr lang="nl-NL" dirty="0" err="1"/>
              <a:t>and</a:t>
            </a:r>
            <a:r>
              <a:rPr lang="nl-NL" dirty="0"/>
              <a:t> </a:t>
            </a:r>
            <a:r>
              <a:rPr lang="nl-NL" dirty="0" err="1"/>
              <a:t>maintained</a:t>
            </a:r>
            <a:r>
              <a:rPr lang="nl-NL" dirty="0"/>
              <a:t>.</a:t>
            </a:r>
          </a:p>
        </p:txBody>
      </p:sp>
      <p:sp>
        <p:nvSpPr>
          <p:cNvPr id="4" name="Tijdelijke aanduiding voor dianummer 3"/>
          <p:cNvSpPr>
            <a:spLocks noGrp="1"/>
          </p:cNvSpPr>
          <p:nvPr>
            <p:ph type="sldNum" sz="quarter" idx="5"/>
          </p:nvPr>
        </p:nvSpPr>
        <p:spPr/>
        <p:txBody>
          <a:bodyPr/>
          <a:lstStyle/>
          <a:p>
            <a:fld id="{B8C0F69F-1B94-5545-AB74-99CABF8C4086}" type="slidenum">
              <a:rPr lang="nl-NL" smtClean="0"/>
              <a:t>12</a:t>
            </a:fld>
            <a:endParaRPr lang="nl-NL"/>
          </a:p>
        </p:txBody>
      </p:sp>
    </p:spTree>
    <p:extLst>
      <p:ext uri="{BB962C8B-B14F-4D97-AF65-F5344CB8AC3E}">
        <p14:creationId xmlns:p14="http://schemas.microsoft.com/office/powerpoint/2010/main" val="99438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36763"/>
            <a:ext cx="7772400" cy="2387600"/>
          </a:xfrm>
        </p:spPr>
        <p:txBody>
          <a:bodyPr anchor="b"/>
          <a:lstStyle>
            <a:lvl1pPr algn="ctr">
              <a:defRPr sz="6000">
                <a:solidFill>
                  <a:schemeClr val="tx1">
                    <a:lumMod val="65000"/>
                    <a:lumOff val="35000"/>
                  </a:schemeClr>
                </a:solidFill>
              </a:defRPr>
            </a:lvl1pPr>
          </a:lstStyle>
          <a:p>
            <a:r>
              <a:rPr lang="nl-NL" dirty="0"/>
              <a:t>Klik om stijl te bewerken</a:t>
            </a:r>
            <a:endParaRPr lang="en-US" dirty="0"/>
          </a:p>
        </p:txBody>
      </p:sp>
      <p:sp>
        <p:nvSpPr>
          <p:cNvPr id="3" name="Subtitle 2"/>
          <p:cNvSpPr>
            <a:spLocks noGrp="1"/>
          </p:cNvSpPr>
          <p:nvPr>
            <p:ph type="subTitle" idx="1"/>
          </p:nvPr>
        </p:nvSpPr>
        <p:spPr>
          <a:xfrm>
            <a:off x="1143000" y="45164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en-US" dirty="0"/>
          </a:p>
        </p:txBody>
      </p:sp>
      <p:sp>
        <p:nvSpPr>
          <p:cNvPr id="8" name="Tijdelijke aanduiding voor voettekst 7">
            <a:extLst>
              <a:ext uri="{FF2B5EF4-FFF2-40B4-BE49-F238E27FC236}">
                <a16:creationId xmlns:a16="http://schemas.microsoft.com/office/drawing/2014/main" id="{41FB79D5-0292-F0D4-2F3A-FD5B490E9694}"/>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D08E54D6-9AD7-6E6A-AB21-CDEFD7B1331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3949064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20" b="0" i="0">
                <a:solidFill>
                  <a:srgbClr val="595959"/>
                </a:solidFill>
                <a:latin typeface="Arial"/>
                <a:cs typeface="Arial"/>
              </a:defRPr>
            </a:lvl1pPr>
          </a:lstStyle>
          <a:p>
            <a:endParaRPr/>
          </a:p>
        </p:txBody>
      </p:sp>
      <p:sp>
        <p:nvSpPr>
          <p:cNvPr id="6" name="Tijdelijke aanduiding voor voettekst 5">
            <a:extLst>
              <a:ext uri="{FF2B5EF4-FFF2-40B4-BE49-F238E27FC236}">
                <a16:creationId xmlns:a16="http://schemas.microsoft.com/office/drawing/2014/main" id="{EB3288A4-CF44-C22A-75E2-50F6F0B95196}"/>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C4D6D09-0290-3DE3-1FFC-4676EA60D913}"/>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272325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76D6BF14-A185-004A-482A-46DC082CB9E6}"/>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BA2F7934-9C51-7437-A1DD-C0CB0DF72C04}"/>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238722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20" b="0" i="0">
                <a:solidFill>
                  <a:srgbClr val="595959"/>
                </a:solidFill>
                <a:latin typeface="Arial"/>
                <a:cs typeface="Arial"/>
              </a:defRPr>
            </a:lvl1pPr>
          </a:lstStyle>
          <a:p>
            <a:endParaRPr/>
          </a:p>
        </p:txBody>
      </p:sp>
      <p:sp>
        <p:nvSpPr>
          <p:cNvPr id="3" name="Holder 3"/>
          <p:cNvSpPr>
            <a:spLocks noGrp="1"/>
          </p:cNvSpPr>
          <p:nvPr>
            <p:ph sz="half" idx="2"/>
          </p:nvPr>
        </p:nvSpPr>
        <p:spPr>
          <a:xfrm>
            <a:off x="457200" y="1577340"/>
            <a:ext cx="3977640" cy="3323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2399"/>
          </a:xfrm>
          <a:prstGeom prst="rect">
            <a:avLst/>
          </a:prstGeom>
        </p:spPr>
        <p:txBody>
          <a:bodyPr wrap="square" lIns="0" tIns="0" rIns="0" bIns="0">
            <a:spAutoFit/>
          </a:bodyPr>
          <a:lstStyle>
            <a:lvl1pPr>
              <a:defRPr/>
            </a:lvl1pPr>
          </a:lstStyle>
          <a:p>
            <a:endParaRPr/>
          </a:p>
        </p:txBody>
      </p:sp>
      <p:sp>
        <p:nvSpPr>
          <p:cNvPr id="8" name="Tijdelijke aanduiding voor voettekst 7">
            <a:extLst>
              <a:ext uri="{FF2B5EF4-FFF2-40B4-BE49-F238E27FC236}">
                <a16:creationId xmlns:a16="http://schemas.microsoft.com/office/drawing/2014/main" id="{508D71DC-D0D2-A408-192D-D20FABDDC079}"/>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821DEB6A-272D-0130-7BFB-522BEB5F5830}"/>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005440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3576373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sz="1500">
                <a:latin typeface="+mn-lt"/>
                <a:ea typeface="Verdana" panose="020B0604030504040204" pitchFamily="34" charset="0"/>
                <a:cs typeface="Verdana" panose="020B0604030504040204" pitchFamily="34" charset="0"/>
              </a:defRPr>
            </a:lvl4pPr>
            <a:lvl5pPr>
              <a:defRPr sz="1500">
                <a:latin typeface="+mn-lt"/>
                <a:ea typeface="Verdana" panose="020B0604030504040204" pitchFamily="34" charset="0"/>
                <a:cs typeface="Verdana" panose="020B0604030504040204" pitchFamily="34"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6991815" y="6436845"/>
            <a:ext cx="2057400" cy="314083"/>
          </a:xfrm>
          <a:prstGeom prst="rect">
            <a:avLst/>
          </a:prstGeom>
        </p:spPr>
        <p:txBody>
          <a:bodyPr vert="horz" lIns="91440" tIns="45720" rIns="91440" bIns="45720" rtlCol="0" anchor="ctr"/>
          <a:lstStyle>
            <a:lvl1pPr algn="r">
              <a:defRPr sz="900">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a:p>
        </p:txBody>
      </p:sp>
      <p:sp>
        <p:nvSpPr>
          <p:cNvPr id="15" name="Tijdelijke aanduiding voor voettekst 4"/>
          <p:cNvSpPr>
            <a:spLocks noGrp="1"/>
          </p:cNvSpPr>
          <p:nvPr>
            <p:ph type="ftr" sz="quarter" idx="3"/>
          </p:nvPr>
        </p:nvSpPr>
        <p:spPr>
          <a:xfrm>
            <a:off x="3028950" y="6437883"/>
            <a:ext cx="3086100" cy="320674"/>
          </a:xfrm>
          <a:prstGeom prst="rect">
            <a:avLst/>
          </a:prstGeom>
        </p:spPr>
        <p:txBody>
          <a:bodyPr vert="horz" lIns="91440" tIns="45720" rIns="91440" bIns="45720" rtlCol="0" anchor="ctr"/>
          <a:lstStyle>
            <a:lvl1pPr algn="ctr">
              <a:defRPr sz="900">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endParaRPr lang="nl-NL"/>
          </a:p>
        </p:txBody>
      </p:sp>
    </p:spTree>
    <p:extLst>
      <p:ext uri="{BB962C8B-B14F-4D97-AF65-F5344CB8AC3E}">
        <p14:creationId xmlns:p14="http://schemas.microsoft.com/office/powerpoint/2010/main" val="292856811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idx="1"/>
          </p:nvPr>
        </p:nvSpPr>
        <p:spPr/>
        <p:txBody>
          <a:bodyPr/>
          <a:lstStyle>
            <a:lvl1pPr>
              <a:lnSpc>
                <a:spcPct val="120000"/>
              </a:lnSpc>
              <a:defRPr/>
            </a:lvl1pPr>
            <a:lvl2pPr>
              <a:lnSpc>
                <a:spcPct val="100000"/>
              </a:lnSpc>
              <a:defRPr/>
            </a:lvl2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voettekst 6">
            <a:extLst>
              <a:ext uri="{FF2B5EF4-FFF2-40B4-BE49-F238E27FC236}">
                <a16:creationId xmlns:a16="http://schemas.microsoft.com/office/drawing/2014/main" id="{C0A324FB-63BF-AE88-3DAC-F596B4A6B397}"/>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80706724-47B8-F194-FD77-EDCCC72B2E64}"/>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2219700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6" name="Tijdelijke aanduiding voor voettekst 5">
            <a:extLst>
              <a:ext uri="{FF2B5EF4-FFF2-40B4-BE49-F238E27FC236}">
                <a16:creationId xmlns:a16="http://schemas.microsoft.com/office/drawing/2014/main" id="{B773032D-E1D5-F435-7370-30A29DD950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7D45BAAE-A100-6872-C0DF-DB9CB6A5520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961290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Tijdelijke aanduiding voor voettekst 6">
            <a:extLst>
              <a:ext uri="{FF2B5EF4-FFF2-40B4-BE49-F238E27FC236}">
                <a16:creationId xmlns:a16="http://schemas.microsoft.com/office/drawing/2014/main" id="{441A2BE3-CF9D-20C2-893F-3138BB6A7085}"/>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DC1A3A3D-9B9C-E549-B302-53D2577AF29D}"/>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71619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idx="1"/>
          </p:nvPr>
        </p:nvSpPr>
        <p:spPr/>
        <p:txBody>
          <a:bodyPr/>
          <a:lstStyle>
            <a:lvl1pPr>
              <a:lnSpc>
                <a:spcPct val="120000"/>
              </a:lnSpc>
              <a:defRPr/>
            </a:lvl1pPr>
            <a:lvl2pPr>
              <a:lnSpc>
                <a:spcPct val="100000"/>
              </a:lnSpc>
              <a:defRPr/>
            </a:lvl2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voettekst 6">
            <a:extLst>
              <a:ext uri="{FF2B5EF4-FFF2-40B4-BE49-F238E27FC236}">
                <a16:creationId xmlns:a16="http://schemas.microsoft.com/office/drawing/2014/main" id="{C0A324FB-63BF-AE88-3DAC-F596B4A6B397}"/>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80706724-47B8-F194-FD77-EDCCC72B2E64}"/>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675538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lumMod val="65000"/>
                    <a:lumOff val="35000"/>
                  </a:schemeClr>
                </a:solidFill>
              </a:defRPr>
            </a:lvl1pPr>
          </a:lstStyle>
          <a:p>
            <a:r>
              <a:rPr lang="nl-NL" dirty="0"/>
              <a:t>Klik om stijl te bewerken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Klikken om de tekststijl van het model te bewerken</a:t>
            </a:r>
          </a:p>
        </p:txBody>
      </p:sp>
      <p:sp>
        <p:nvSpPr>
          <p:cNvPr id="7" name="Tijdelijke aanduiding voor voettekst 6">
            <a:extLst>
              <a:ext uri="{FF2B5EF4-FFF2-40B4-BE49-F238E27FC236}">
                <a16:creationId xmlns:a16="http://schemas.microsoft.com/office/drawing/2014/main" id="{F06F2B93-96B7-AF03-25DC-9B51560C074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A2F92304-9297-20E0-76C2-411E4A499B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09039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lumMod val="65000"/>
                    <a:lumOff val="35000"/>
                  </a:schemeClr>
                </a:solidFill>
              </a:defRPr>
            </a:lvl1pPr>
          </a:lstStyle>
          <a:p>
            <a:r>
              <a:rPr lang="nl-NL" dirty="0"/>
              <a:t>Klik om stijl te bewerken</a:t>
            </a:r>
            <a:endParaRPr lang="en-US" dirty="0"/>
          </a:p>
        </p:txBody>
      </p:sp>
      <p:sp>
        <p:nvSpPr>
          <p:cNvPr id="7" name="Tijdelijke aanduiding voor voettekst 6">
            <a:extLst>
              <a:ext uri="{FF2B5EF4-FFF2-40B4-BE49-F238E27FC236}">
                <a16:creationId xmlns:a16="http://schemas.microsoft.com/office/drawing/2014/main" id="{F06F2B93-96B7-AF03-25DC-9B51560C074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A2F92304-9297-20E0-76C2-411E4A499B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41613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8" name="Tijdelijke aanduiding voor voettekst 7">
            <a:extLst>
              <a:ext uri="{FF2B5EF4-FFF2-40B4-BE49-F238E27FC236}">
                <a16:creationId xmlns:a16="http://schemas.microsoft.com/office/drawing/2014/main" id="{C71869A9-A896-4FBE-EB2F-5E590B396DF8}"/>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06F7DA32-0DE9-D43D-5AA8-C254BB124DB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112841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Klikken om de tekststijl van het model te bewerken</a:t>
            </a:r>
          </a:p>
        </p:txBody>
      </p:sp>
      <p:sp>
        <p:nvSpPr>
          <p:cNvPr id="4" name="Content Placeholder 3"/>
          <p:cNvSpPr>
            <a:spLocks noGrp="1"/>
          </p:cNvSpPr>
          <p:nvPr>
            <p:ph sz="half" idx="2"/>
          </p:nvPr>
        </p:nvSpPr>
        <p:spPr>
          <a:xfrm>
            <a:off x="629842" y="2505075"/>
            <a:ext cx="3868340" cy="368458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Klikken om de tekststijl van het model te bewerken</a:t>
            </a:r>
          </a:p>
        </p:txBody>
      </p:sp>
      <p:sp>
        <p:nvSpPr>
          <p:cNvPr id="6" name="Content Placeholder 5"/>
          <p:cNvSpPr>
            <a:spLocks noGrp="1"/>
          </p:cNvSpPr>
          <p:nvPr>
            <p:ph sz="quarter" idx="4"/>
          </p:nvPr>
        </p:nvSpPr>
        <p:spPr>
          <a:xfrm>
            <a:off x="4629150" y="2505075"/>
            <a:ext cx="3887391" cy="3684588"/>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10" name="Tijdelijke aanduiding voor voettekst 9">
            <a:extLst>
              <a:ext uri="{FF2B5EF4-FFF2-40B4-BE49-F238E27FC236}">
                <a16:creationId xmlns:a16="http://schemas.microsoft.com/office/drawing/2014/main" id="{2B471F58-BF37-BDA9-9196-EFC9291D71E0}"/>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ECBC4AF4-D05F-ACAF-7F37-5BB5EE553FAA}"/>
              </a:ext>
            </a:extLst>
          </p:cNvPr>
          <p:cNvSpPr>
            <a:spLocks noGrp="1"/>
          </p:cNvSpPr>
          <p:nvPr>
            <p:ph type="sldNum" sz="quarter" idx="11"/>
          </p:nvPr>
        </p:nvSpPr>
        <p:spPr/>
        <p:txBody>
          <a:bodyPr/>
          <a:lstStyle/>
          <a:p>
            <a:fld id="{4A9FEBF3-15B5-1B45-A2C4-90B74AC3EAE7}" type="slidenum">
              <a:t>‹nr.›</a:t>
            </a:fld>
            <a:endParaRPr lang="nl-NL"/>
          </a:p>
        </p:txBody>
      </p:sp>
      <p:sp>
        <p:nvSpPr>
          <p:cNvPr id="12" name="Titel 11">
            <a:extLst>
              <a:ext uri="{FF2B5EF4-FFF2-40B4-BE49-F238E27FC236}">
                <a16:creationId xmlns:a16="http://schemas.microsoft.com/office/drawing/2014/main" id="{38D5299B-8182-B861-6FE9-02FE3DD0531C}"/>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243175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Klik om stijl te bewerken</a:t>
            </a:r>
            <a:endParaRPr lang="en-US" dirty="0"/>
          </a:p>
        </p:txBody>
      </p:sp>
      <p:sp>
        <p:nvSpPr>
          <p:cNvPr id="6" name="Tijdelijke aanduiding voor voettekst 5">
            <a:extLst>
              <a:ext uri="{FF2B5EF4-FFF2-40B4-BE49-F238E27FC236}">
                <a16:creationId xmlns:a16="http://schemas.microsoft.com/office/drawing/2014/main" id="{B773032D-E1D5-F435-7370-30A29DD950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7D45BAAE-A100-6872-C0DF-DB9CB6A55209}"/>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370951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66848644-2BC8-53BB-9E9C-E3C896EE5693}"/>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DB50AD2-B47D-D939-D86A-1847462B3ED6}"/>
              </a:ext>
            </a:extLst>
          </p:cNvPr>
          <p:cNvSpPr>
            <a:spLocks noGrp="1"/>
          </p:cNvSpPr>
          <p:nvPr>
            <p:ph type="sldNum" sz="quarter" idx="11"/>
          </p:nvPr>
        </p:nvSpPr>
        <p:spPr/>
        <p:txBody>
          <a:bodyPr/>
          <a:lstStyle/>
          <a:p>
            <a:fld id="{4A9FEBF3-15B5-1B45-A2C4-90B74AC3EAE7}" type="slidenum">
              <a:t>‹nr.›</a:t>
            </a:fld>
            <a:endParaRPr lang="nl-NL"/>
          </a:p>
        </p:txBody>
      </p:sp>
    </p:spTree>
    <p:extLst>
      <p:ext uri="{BB962C8B-B14F-4D97-AF65-F5344CB8AC3E}">
        <p14:creationId xmlns:p14="http://schemas.microsoft.com/office/powerpoint/2010/main" val="269646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Tijdelijke aanduiding voor voettekst 6">
            <a:extLst>
              <a:ext uri="{FF2B5EF4-FFF2-40B4-BE49-F238E27FC236}">
                <a16:creationId xmlns:a16="http://schemas.microsoft.com/office/drawing/2014/main" id="{441A2BE3-CF9D-20C2-893F-3138BB6A7085}"/>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DC1A3A3D-9B9C-E549-B302-53D2577AF29D}"/>
              </a:ext>
            </a:extLst>
          </p:cNvPr>
          <p:cNvSpPr>
            <a:spLocks noGrp="1"/>
          </p:cNvSpPr>
          <p:nvPr>
            <p:ph type="sldNum" sz="quarter" idx="11"/>
          </p:nvPr>
        </p:nvSpPr>
        <p:spPr/>
        <p:txBody>
          <a:bodyPr/>
          <a:lstStyle/>
          <a:p>
            <a:fld id="{B6F15528-21DE-4FAA-801E-634DDDAF4B2B}" type="slidenum">
              <a:rPr lang="nl-NL"/>
              <a:pPr/>
              <a:t>‹nr.›</a:t>
            </a:fld>
            <a:endParaRPr lang="nl-NL"/>
          </a:p>
        </p:txBody>
      </p:sp>
    </p:spTree>
    <p:extLst>
      <p:ext uri="{BB962C8B-B14F-4D97-AF65-F5344CB8AC3E}">
        <p14:creationId xmlns:p14="http://schemas.microsoft.com/office/powerpoint/2010/main" val="393607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AC70AFD8-47F5-968B-4850-B4397818047F}"/>
              </a:ext>
            </a:extLst>
          </p:cNvPr>
          <p:cNvSpPr txBox="1">
            <a:spLocks/>
          </p:cNvSpPr>
          <p:nvPr userDrawn="1"/>
        </p:nvSpPr>
        <p:spPr>
          <a:xfrm>
            <a:off x="0" y="1"/>
            <a:ext cx="9144000" cy="884902"/>
          </a:xfrm>
          <a:prstGeom prst="rect">
            <a:avLst/>
          </a:prstGeom>
          <a:solidFill>
            <a:srgbClr val="FF0000"/>
          </a:solidFill>
        </p:spPr>
        <p:txBody>
          <a:bodyPr wrap="square" lIns="0" tIns="0" rIns="0" bIns="0">
            <a:normAutofit/>
          </a:bodyPr>
          <a:lstStyle>
            <a:lvl1pPr>
              <a:defRPr sz="4000" b="0" i="0">
                <a:solidFill>
                  <a:srgbClr val="595959"/>
                </a:solidFill>
                <a:latin typeface="Arial"/>
                <a:ea typeface="+mj-ea"/>
                <a:cs typeface="Arial"/>
              </a:defRPr>
            </a:lvl1pPr>
          </a:lstStyle>
          <a:p>
            <a:endParaRPr lang="nl-NL" dirty="0"/>
          </a:p>
        </p:txBody>
      </p:sp>
      <p:sp>
        <p:nvSpPr>
          <p:cNvPr id="2" name="Title Placeholder 1"/>
          <p:cNvSpPr>
            <a:spLocks noGrp="1"/>
          </p:cNvSpPr>
          <p:nvPr>
            <p:ph type="title"/>
          </p:nvPr>
        </p:nvSpPr>
        <p:spPr>
          <a:xfrm>
            <a:off x="628650" y="117985"/>
            <a:ext cx="7886700" cy="681036"/>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628650" y="1229032"/>
            <a:ext cx="7886700" cy="4947931"/>
          </a:xfrm>
          <a:prstGeom prst="rect">
            <a:avLst/>
          </a:prstGeom>
        </p:spPr>
        <p:txBody>
          <a:bodyPr vert="horz" lIns="91440" tIns="45720" rIns="91440" bIns="4572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Footer Placeholder 4"/>
          <p:cNvSpPr>
            <a:spLocks noGrp="1"/>
          </p:cNvSpPr>
          <p:nvPr>
            <p:ph type="ftr" sz="quarter" idx="3"/>
          </p:nvPr>
        </p:nvSpPr>
        <p:spPr>
          <a:xfrm>
            <a:off x="628650" y="6444477"/>
            <a:ext cx="5860640" cy="276999"/>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0" y="6449190"/>
            <a:ext cx="541598" cy="276999"/>
          </a:xfrm>
          <a:prstGeom prst="rect">
            <a:avLst/>
          </a:prstGeom>
        </p:spPr>
        <p:txBody>
          <a:bodyPr vert="horz" lIns="91440" tIns="45720" rIns="91440" bIns="45720" rtlCol="0" anchor="b">
            <a:spAutoFit/>
          </a:bodyPr>
          <a:lstStyle>
            <a:lvl1pPr algn="ctr">
              <a:defRPr sz="1200">
                <a:solidFill>
                  <a:schemeClr val="tx1">
                    <a:tint val="75000"/>
                  </a:schemeClr>
                </a:solidFill>
              </a:defRPr>
            </a:lvl1pPr>
          </a:lstStyle>
          <a:p>
            <a:fld id="{4A9FEBF3-15B5-1B45-A2C4-90B74AC3EAE7}" type="slidenum">
              <a:rPr lang="nl-NL"/>
              <a:pPr/>
              <a:t>‹nr.›</a:t>
            </a:fld>
            <a:endParaRPr lang="nl-NL"/>
          </a:p>
        </p:txBody>
      </p:sp>
      <p:pic>
        <p:nvPicPr>
          <p:cNvPr id="12" name="bg object 16">
            <a:extLst>
              <a:ext uri="{FF2B5EF4-FFF2-40B4-BE49-F238E27FC236}">
                <a16:creationId xmlns:a16="http://schemas.microsoft.com/office/drawing/2014/main" id="{43CCCB35-809C-6BA0-FEAE-B2E1D5BE6E2C}"/>
              </a:ext>
            </a:extLst>
          </p:cNvPr>
          <p:cNvPicPr/>
          <p:nvPr userDrawn="1"/>
        </p:nvPicPr>
        <p:blipFill>
          <a:blip r:embed="rId16" cstate="print"/>
          <a:stretch>
            <a:fillRect/>
          </a:stretch>
        </p:blipFill>
        <p:spPr>
          <a:xfrm>
            <a:off x="7395959" y="6356351"/>
            <a:ext cx="1578381" cy="434841"/>
          </a:xfrm>
          <a:prstGeom prst="rect">
            <a:avLst/>
          </a:prstGeom>
        </p:spPr>
      </p:pic>
      <p:sp>
        <p:nvSpPr>
          <p:cNvPr id="7" name="Tekstvak 6">
            <a:extLst>
              <a:ext uri="{FF2B5EF4-FFF2-40B4-BE49-F238E27FC236}">
                <a16:creationId xmlns:a16="http://schemas.microsoft.com/office/drawing/2014/main" id="{AA969AD2-BC22-0A7B-D5FB-159AF0E72F3F}"/>
              </a:ext>
            </a:extLst>
          </p:cNvPr>
          <p:cNvSpPr txBox="1"/>
          <p:nvPr userDrawn="1">
            <p:extLst>
              <p:ext uri="{1162E1C5-73C7-4A58-AE30-91384D911F3F}">
                <p184:classification xmlns:p184="http://schemas.microsoft.com/office/powerpoint/2018/4/main" val="ftr"/>
              </p:ext>
            </p:extLst>
          </p:nvPr>
        </p:nvSpPr>
        <p:spPr>
          <a:xfrm>
            <a:off x="0" y="6751320"/>
            <a:ext cx="860425" cy="106680"/>
          </a:xfrm>
          <a:prstGeom prst="rect">
            <a:avLst/>
          </a:prstGeom>
        </p:spPr>
        <p:txBody>
          <a:bodyPr horzOverflow="overflow" lIns="0" tIns="0" rIns="0" bIns="0">
            <a:spAutoFit/>
          </a:bodyPr>
          <a:lstStyle/>
          <a:p>
            <a:pPr algn="l"/>
            <a:r>
              <a:rPr lang="nl-NL" sz="700">
                <a:solidFill>
                  <a:srgbClr val="000000"/>
                </a:solidFill>
                <a:latin typeface="Calibri" panose="020F0502020204030204" pitchFamily="34" charset="0"/>
                <a:cs typeface="Calibri" panose="020F0502020204030204" pitchFamily="34" charset="0"/>
              </a:rPr>
              <a:t>Classificatie: Corporate</a:t>
            </a:r>
          </a:p>
        </p:txBody>
      </p:sp>
    </p:spTree>
    <p:extLst>
      <p:ext uri="{BB962C8B-B14F-4D97-AF65-F5344CB8AC3E}">
        <p14:creationId xmlns:p14="http://schemas.microsoft.com/office/powerpoint/2010/main" val="289233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83" r:id="rId13"/>
    <p:sldLayoutId id="2147483684" r:id="rId1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AC70AFD8-47F5-968B-4850-B4397818047F}"/>
              </a:ext>
            </a:extLst>
          </p:cNvPr>
          <p:cNvSpPr txBox="1">
            <a:spLocks/>
          </p:cNvSpPr>
          <p:nvPr userDrawn="1"/>
        </p:nvSpPr>
        <p:spPr>
          <a:xfrm>
            <a:off x="0" y="1"/>
            <a:ext cx="9144000" cy="884902"/>
          </a:xfrm>
          <a:prstGeom prst="rect">
            <a:avLst/>
          </a:prstGeom>
          <a:solidFill>
            <a:srgbClr val="00B050"/>
          </a:solidFill>
        </p:spPr>
        <p:txBody>
          <a:bodyPr wrap="square" lIns="0" tIns="0" rIns="0" bIns="0">
            <a:normAutofit/>
          </a:bodyPr>
          <a:lstStyle>
            <a:lvl1pPr>
              <a:defRPr sz="4000" b="0" i="0">
                <a:solidFill>
                  <a:srgbClr val="595959"/>
                </a:solidFill>
                <a:latin typeface="Arial"/>
                <a:ea typeface="+mj-ea"/>
                <a:cs typeface="Arial"/>
              </a:defRPr>
            </a:lvl1pPr>
          </a:lstStyle>
          <a:p>
            <a:endParaRPr lang="nl-NL" dirty="0"/>
          </a:p>
        </p:txBody>
      </p:sp>
      <p:sp>
        <p:nvSpPr>
          <p:cNvPr id="2" name="Title Placeholder 1"/>
          <p:cNvSpPr>
            <a:spLocks noGrp="1"/>
          </p:cNvSpPr>
          <p:nvPr>
            <p:ph type="title"/>
          </p:nvPr>
        </p:nvSpPr>
        <p:spPr>
          <a:xfrm>
            <a:off x="628650" y="117985"/>
            <a:ext cx="7886700" cy="681036"/>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628650" y="1229032"/>
            <a:ext cx="7886700" cy="4947931"/>
          </a:xfrm>
          <a:prstGeom prst="rect">
            <a:avLst/>
          </a:prstGeom>
        </p:spPr>
        <p:txBody>
          <a:bodyPr vert="horz" lIns="91440" tIns="45720" rIns="91440" bIns="4572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Footer Placeholder 4"/>
          <p:cNvSpPr>
            <a:spLocks noGrp="1"/>
          </p:cNvSpPr>
          <p:nvPr>
            <p:ph type="ftr" sz="quarter" idx="3"/>
          </p:nvPr>
        </p:nvSpPr>
        <p:spPr>
          <a:xfrm>
            <a:off x="628650" y="6444477"/>
            <a:ext cx="5860640" cy="276999"/>
          </a:xfrm>
          <a:prstGeom prst="rect">
            <a:avLst/>
          </a:prstGeom>
        </p:spPr>
        <p:txBody>
          <a:bodyPr vert="horz" lIns="91440" tIns="45720" rIns="91440" bIns="45720" rtlCol="0" anchor="b">
            <a:spAutoFit/>
          </a:bodyPr>
          <a:lstStyle>
            <a:lvl1pPr algn="l">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0" y="6449190"/>
            <a:ext cx="541598" cy="276999"/>
          </a:xfrm>
          <a:prstGeom prst="rect">
            <a:avLst/>
          </a:prstGeom>
        </p:spPr>
        <p:txBody>
          <a:bodyPr vert="horz" lIns="91440" tIns="45720" rIns="91440" bIns="45720" rtlCol="0" anchor="b">
            <a:spAutoFit/>
          </a:bodyPr>
          <a:lstStyle>
            <a:lvl1pPr algn="ctr">
              <a:defRPr sz="1200">
                <a:solidFill>
                  <a:schemeClr val="tx1">
                    <a:tint val="75000"/>
                  </a:schemeClr>
                </a:solidFill>
              </a:defRPr>
            </a:lvl1pPr>
          </a:lstStyle>
          <a:p>
            <a:fld id="{4A9FEBF3-15B5-1B45-A2C4-90B74AC3EAE7}" type="slidenum">
              <a:rPr lang="nl-NL"/>
              <a:pPr/>
              <a:t>‹nr.›</a:t>
            </a:fld>
            <a:endParaRPr lang="nl-NL"/>
          </a:p>
        </p:txBody>
      </p:sp>
      <p:pic>
        <p:nvPicPr>
          <p:cNvPr id="12" name="bg object 16">
            <a:extLst>
              <a:ext uri="{FF2B5EF4-FFF2-40B4-BE49-F238E27FC236}">
                <a16:creationId xmlns:a16="http://schemas.microsoft.com/office/drawing/2014/main" id="{43CCCB35-809C-6BA0-FEAE-B2E1D5BE6E2C}"/>
              </a:ext>
            </a:extLst>
          </p:cNvPr>
          <p:cNvPicPr/>
          <p:nvPr userDrawn="1"/>
        </p:nvPicPr>
        <p:blipFill>
          <a:blip r:embed="rId5" cstate="print"/>
          <a:stretch>
            <a:fillRect/>
          </a:stretch>
        </p:blipFill>
        <p:spPr>
          <a:xfrm>
            <a:off x="7395959" y="6356351"/>
            <a:ext cx="1578381" cy="434841"/>
          </a:xfrm>
          <a:prstGeom prst="rect">
            <a:avLst/>
          </a:prstGeom>
        </p:spPr>
      </p:pic>
      <p:sp>
        <p:nvSpPr>
          <p:cNvPr id="7" name="Tekstvak 6">
            <a:extLst>
              <a:ext uri="{FF2B5EF4-FFF2-40B4-BE49-F238E27FC236}">
                <a16:creationId xmlns:a16="http://schemas.microsoft.com/office/drawing/2014/main" id="{93AD4039-8E45-74B7-A11D-6219CADB64CC}"/>
              </a:ext>
            </a:extLst>
          </p:cNvPr>
          <p:cNvSpPr txBox="1"/>
          <p:nvPr userDrawn="1">
            <p:extLst>
              <p:ext uri="{1162E1C5-73C7-4A58-AE30-91384D911F3F}">
                <p184:classification xmlns:p184="http://schemas.microsoft.com/office/powerpoint/2018/4/main" val="ftr"/>
              </p:ext>
            </p:extLst>
          </p:nvPr>
        </p:nvSpPr>
        <p:spPr>
          <a:xfrm>
            <a:off x="0" y="6751320"/>
            <a:ext cx="860425" cy="106680"/>
          </a:xfrm>
          <a:prstGeom prst="rect">
            <a:avLst/>
          </a:prstGeom>
        </p:spPr>
        <p:txBody>
          <a:bodyPr horzOverflow="overflow" lIns="0" tIns="0" rIns="0" bIns="0">
            <a:spAutoFit/>
          </a:bodyPr>
          <a:lstStyle/>
          <a:p>
            <a:pPr algn="l"/>
            <a:r>
              <a:rPr lang="nl-NL" sz="700">
                <a:solidFill>
                  <a:srgbClr val="000000"/>
                </a:solidFill>
                <a:latin typeface="Calibri" panose="020F0502020204030204" pitchFamily="34" charset="0"/>
                <a:cs typeface="Calibri" panose="020F0502020204030204" pitchFamily="34" charset="0"/>
              </a:rPr>
              <a:t>Classificatie: Corporate</a:t>
            </a:r>
          </a:p>
        </p:txBody>
      </p:sp>
    </p:spTree>
    <p:extLst>
      <p:ext uri="{BB962C8B-B14F-4D97-AF65-F5344CB8AC3E}">
        <p14:creationId xmlns:p14="http://schemas.microsoft.com/office/powerpoint/2010/main" val="808174727"/>
      </p:ext>
    </p:extLst>
  </p:cSld>
  <p:clrMap bg1="lt1" tx1="dk1" bg2="lt2" tx2="dk2" accent1="accent1" accent2="accent2" accent3="accent3" accent4="accent4" accent5="accent5" accent6="accent6" hlink="hlink" folHlink="folHlink"/>
  <p:sldLayoutIdLst>
    <p:sldLayoutId id="2147483675" r:id="rId1"/>
    <p:sldLayoutId id="2147483680" r:id="rId2"/>
    <p:sldLayoutId id="2147483682" r:id="rId3"/>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archive.ics.uci.edu/ml/datasets/" TargetMode="Externa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ccom.ucsd.edu/~cdeotte/programs/MNIST.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esign.cs.iastate.edu/papers/ICSE-22a/ds-pipeline-icse22.pdf"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analyticsindiamag.com/top-12-no-code-machine-learning-platforms-in-2021/"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rapidminer.com/"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neptune.ai/blog/reinforcement-learning-basics-markov-chain-tree-search"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stats.oecd.org/index.aspx?DataSetCode=BLI"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imf.org/en/Data"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s://homl.info/9" TargetMode="External"/><Relationship Id="rId3" Type="http://schemas.openxmlformats.org/officeDocument/2006/relationships/hyperlink" Target="https://www.kaggle.com/datasets" TargetMode="External"/><Relationship Id="rId7" Type="http://schemas.openxmlformats.org/officeDocument/2006/relationships/hyperlink" Target="http://quandl.com/" TargetMode="External"/><Relationship Id="rId2" Type="http://schemas.openxmlformats.org/officeDocument/2006/relationships/hyperlink" Target="http://archive.ics.uci.edu/ml/" TargetMode="External"/><Relationship Id="rId1" Type="http://schemas.openxmlformats.org/officeDocument/2006/relationships/slideLayout" Target="../slideLayouts/slideLayout2.xml"/><Relationship Id="rId6" Type="http://schemas.openxmlformats.org/officeDocument/2006/relationships/hyperlink" Target="http://opendatamonitor.eu/" TargetMode="External"/><Relationship Id="rId5" Type="http://schemas.openxmlformats.org/officeDocument/2006/relationships/hyperlink" Target="http://dataportals.org/" TargetMode="External"/><Relationship Id="rId10" Type="http://schemas.openxmlformats.org/officeDocument/2006/relationships/hyperlink" Target="https://www.reddit.com/r/datasets" TargetMode="External"/><Relationship Id="rId4" Type="http://schemas.openxmlformats.org/officeDocument/2006/relationships/hyperlink" Target="https://registry.opendata.aws/" TargetMode="External"/><Relationship Id="rId9" Type="http://schemas.openxmlformats.org/officeDocument/2006/relationships/hyperlink" Target="https://homl.info/10"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kopoLzvh5jY"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 Id="rId5" Type="http://schemas.openxmlformats.org/officeDocument/2006/relationships/hyperlink" Target="http://www.ccom.ucsd.edu/~cdeotte/programs/MNIST.html" TargetMode="External"/><Relationship Id="rId4" Type="http://schemas.openxmlformats.org/officeDocument/2006/relationships/hyperlink" Target="https://youtu.be/O5xeyoRL95U?t=119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geron/handson-ml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atacadamia.com/data_mining/shrinkag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esselHaagen/DataScience-Advanced-11-20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ibm.com/topics/decision-tree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vitalflux.com/adaboost-algorithm-explained-with-python-exampl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youtu.be/-DUxtdeCiB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justintodata.com/machine-learning-model-evaluation-metric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03BF7AA-589D-6B3F-26D1-D735CC6ACB7A}"/>
              </a:ext>
            </a:extLst>
          </p:cNvPr>
          <p:cNvPicPr>
            <a:picLocks noChangeAspect="1"/>
          </p:cNvPicPr>
          <p:nvPr/>
        </p:nvPicPr>
        <p:blipFill>
          <a:blip r:embed="rId2"/>
          <a:stretch>
            <a:fillRect/>
          </a:stretch>
        </p:blipFill>
        <p:spPr>
          <a:xfrm>
            <a:off x="-265" y="886777"/>
            <a:ext cx="9127984" cy="5971223"/>
          </a:xfrm>
          <a:prstGeom prst="rect">
            <a:avLst/>
          </a:prstGeom>
        </p:spPr>
      </p:pic>
      <p:sp>
        <p:nvSpPr>
          <p:cNvPr id="2" name="Rechthoek 1"/>
          <p:cNvSpPr/>
          <p:nvPr/>
        </p:nvSpPr>
        <p:spPr>
          <a:xfrm>
            <a:off x="-265" y="4400323"/>
            <a:ext cx="6461880" cy="578824"/>
          </a:xfrm>
          <a:prstGeom prst="rect">
            <a:avLst/>
          </a:prstGeom>
          <a:solidFill>
            <a:schemeClr val="tx1">
              <a:alpha val="41000"/>
            </a:schemeClr>
          </a:solidFill>
          <a:effectLst/>
        </p:spPr>
        <p:txBody>
          <a:bodyPr vert="horz" wrap="square" lIns="216000" tIns="54000" rIns="54000" bIns="108000" anchor="ctr" anchorCtr="0">
            <a:spAutoFit/>
          </a:bodyPr>
          <a:lstStyle/>
          <a:p>
            <a:pPr>
              <a:lnSpc>
                <a:spcPct val="150000"/>
              </a:lnSpc>
            </a:pPr>
            <a:r>
              <a:rPr lang="nl-NL" sz="2052" b="1" dirty="0">
                <a:solidFill>
                  <a:schemeClr val="bg1"/>
                </a:solidFill>
                <a:latin typeface="Arial" panose="020B0604020202020204" pitchFamily="34" charset="0"/>
                <a:cs typeface="Arial" panose="020B0604020202020204" pitchFamily="34" charset="0"/>
              </a:rPr>
              <a:t>Python for Data </a:t>
            </a:r>
            <a:r>
              <a:rPr lang="nl-NL" sz="2052" b="1" dirty="0" err="1">
                <a:solidFill>
                  <a:schemeClr val="bg1"/>
                </a:solidFill>
                <a:latin typeface="Arial" panose="020B0604020202020204" pitchFamily="34" charset="0"/>
                <a:cs typeface="Arial" panose="020B0604020202020204" pitchFamily="34" charset="0"/>
              </a:rPr>
              <a:t>Science</a:t>
            </a:r>
            <a:r>
              <a:rPr lang="nl-NL" sz="2052" b="1" dirty="0">
                <a:solidFill>
                  <a:schemeClr val="bg1"/>
                </a:solidFill>
                <a:latin typeface="Arial" panose="020B0604020202020204" pitchFamily="34" charset="0"/>
                <a:cs typeface="Arial" panose="020B0604020202020204" pitchFamily="34" charset="0"/>
              </a:rPr>
              <a:t> Advanced</a:t>
            </a:r>
          </a:p>
        </p:txBody>
      </p:sp>
    </p:spTree>
    <p:extLst>
      <p:ext uri="{BB962C8B-B14F-4D97-AF65-F5344CB8AC3E}">
        <p14:creationId xmlns:p14="http://schemas.microsoft.com/office/powerpoint/2010/main" val="382057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4DEA2-78D3-DE43-ACE8-A8FF3F3A17FD}"/>
              </a:ext>
            </a:extLst>
          </p:cNvPr>
          <p:cNvSpPr>
            <a:spLocks noGrp="1"/>
          </p:cNvSpPr>
          <p:nvPr>
            <p:ph type="title"/>
          </p:nvPr>
        </p:nvSpPr>
        <p:spPr/>
        <p:txBody>
          <a:bodyPr>
            <a:normAutofit fontScale="90000"/>
          </a:bodyPr>
          <a:lstStyle/>
          <a:p>
            <a:r>
              <a:rPr lang="nl-NL"/>
              <a:t>Data </a:t>
            </a:r>
            <a:r>
              <a:rPr lang="nl-NL" err="1"/>
              <a:t>Science</a:t>
            </a:r>
            <a:r>
              <a:rPr lang="nl-NL"/>
              <a:t> Pipeline</a:t>
            </a:r>
          </a:p>
        </p:txBody>
      </p:sp>
      <p:sp>
        <p:nvSpPr>
          <p:cNvPr id="4" name="Vrije vorm 3">
            <a:extLst>
              <a:ext uri="{FF2B5EF4-FFF2-40B4-BE49-F238E27FC236}">
                <a16:creationId xmlns:a16="http://schemas.microsoft.com/office/drawing/2014/main" id="{F8A06635-F9BE-B44F-ACB6-F3FE933310D2}"/>
              </a:ext>
            </a:extLst>
          </p:cNvPr>
          <p:cNvSpPr/>
          <p:nvPr/>
        </p:nvSpPr>
        <p:spPr>
          <a:xfrm>
            <a:off x="1006934" y="465690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a:t>
            </a:r>
          </a:p>
          <a:p>
            <a:pPr algn="ctr" defTabSz="670519">
              <a:lnSpc>
                <a:spcPct val="90000"/>
              </a:lnSpc>
              <a:spcBef>
                <a:spcPct val="0"/>
              </a:spcBef>
              <a:spcAft>
                <a:spcPct val="35000"/>
              </a:spcAft>
            </a:pPr>
            <a:r>
              <a:rPr lang="nl-NL" sz="1508" b="1" dirty="0" err="1">
                <a:solidFill>
                  <a:schemeClr val="bg1"/>
                </a:solidFill>
                <a:effectLst>
                  <a:outerShdw blurRad="50800" dist="38100" dir="2700000" algn="tl" rotWithShape="0">
                    <a:prstClr val="black">
                      <a:alpha val="40000"/>
                    </a:prstClr>
                  </a:outerShdw>
                </a:effectLst>
              </a:rPr>
              <a:t>Acquisition</a:t>
            </a:r>
            <a:r>
              <a:rPr lang="nl-NL" sz="1508" b="1" dirty="0">
                <a:solidFill>
                  <a:schemeClr val="bg1"/>
                </a:solidFill>
                <a:effectLst>
                  <a:outerShdw blurRad="50800" dist="38100" dir="2700000" algn="tl" rotWithShape="0">
                    <a:prstClr val="black">
                      <a:alpha val="40000"/>
                    </a:prstClr>
                  </a:outerShdw>
                </a:effectLst>
              </a:rPr>
              <a:t> </a:t>
            </a:r>
          </a:p>
        </p:txBody>
      </p:sp>
      <p:sp>
        <p:nvSpPr>
          <p:cNvPr id="6" name="Vrije vorm 5">
            <a:extLst>
              <a:ext uri="{FF2B5EF4-FFF2-40B4-BE49-F238E27FC236}">
                <a16:creationId xmlns:a16="http://schemas.microsoft.com/office/drawing/2014/main" id="{B513165A-277B-1F4E-A747-6417CD60404B}"/>
              </a:ext>
            </a:extLst>
          </p:cNvPr>
          <p:cNvSpPr/>
          <p:nvPr/>
        </p:nvSpPr>
        <p:spPr>
          <a:xfrm>
            <a:off x="2483207" y="380582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Exploration </a:t>
            </a:r>
          </a:p>
        </p:txBody>
      </p:sp>
      <p:sp>
        <p:nvSpPr>
          <p:cNvPr id="8" name="Vrije vorm 7">
            <a:extLst>
              <a:ext uri="{FF2B5EF4-FFF2-40B4-BE49-F238E27FC236}">
                <a16:creationId xmlns:a16="http://schemas.microsoft.com/office/drawing/2014/main" id="{61181031-B1B0-FE4E-87C9-AC0BA863C4A3}"/>
              </a:ext>
            </a:extLst>
          </p:cNvPr>
          <p:cNvSpPr/>
          <p:nvPr/>
        </p:nvSpPr>
        <p:spPr>
          <a:xfrm>
            <a:off x="3956698" y="2929974"/>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accent1">
                <a:lumMod val="50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a:t>
            </a:r>
          </a:p>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Preparation</a:t>
            </a:r>
          </a:p>
        </p:txBody>
      </p:sp>
      <p:sp>
        <p:nvSpPr>
          <p:cNvPr id="10" name="Vrije vorm 9">
            <a:extLst>
              <a:ext uri="{FF2B5EF4-FFF2-40B4-BE49-F238E27FC236}">
                <a16:creationId xmlns:a16="http://schemas.microsoft.com/office/drawing/2014/main" id="{D2E144E9-551B-414E-A618-7E38DAF8BD2B}"/>
              </a:ext>
            </a:extLst>
          </p:cNvPr>
          <p:cNvSpPr/>
          <p:nvPr/>
        </p:nvSpPr>
        <p:spPr>
          <a:xfrm>
            <a:off x="5435753" y="2103663"/>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Data </a:t>
            </a:r>
            <a:r>
              <a:rPr lang="nl-NL" sz="1508" b="1" dirty="0" err="1">
                <a:solidFill>
                  <a:schemeClr val="bg1"/>
                </a:solidFill>
                <a:effectLst>
                  <a:outerShdw blurRad="50800" dist="38100" dir="2700000" algn="tl" rotWithShape="0">
                    <a:prstClr val="black">
                      <a:alpha val="40000"/>
                    </a:prstClr>
                  </a:outerShdw>
                </a:effectLst>
              </a:rPr>
              <a:t>Modelling</a:t>
            </a:r>
            <a:endParaRPr lang="nl-NL" sz="1508" b="1" dirty="0">
              <a:solidFill>
                <a:schemeClr val="bg1"/>
              </a:solidFill>
              <a:effectLst>
                <a:outerShdw blurRad="50800" dist="38100" dir="2700000" algn="tl" rotWithShape="0">
                  <a:prstClr val="black">
                    <a:alpha val="40000"/>
                  </a:prstClr>
                </a:outerShdw>
              </a:effectLst>
            </a:endParaRPr>
          </a:p>
        </p:txBody>
      </p:sp>
      <p:sp>
        <p:nvSpPr>
          <p:cNvPr id="12" name="Vrije vorm 11">
            <a:extLst>
              <a:ext uri="{FF2B5EF4-FFF2-40B4-BE49-F238E27FC236}">
                <a16:creationId xmlns:a16="http://schemas.microsoft.com/office/drawing/2014/main" id="{2A8E13A8-9A49-3646-B494-F2E86DBA5B65}"/>
              </a:ext>
            </a:extLst>
          </p:cNvPr>
          <p:cNvSpPr/>
          <p:nvPr/>
        </p:nvSpPr>
        <p:spPr>
          <a:xfrm>
            <a:off x="6912026" y="1252582"/>
            <a:ext cx="1215247" cy="1337514"/>
          </a:xfrm>
          <a:custGeom>
            <a:avLst/>
            <a:gdLst>
              <a:gd name="connsiteX0" fmla="*/ 0 w 1288944"/>
              <a:gd name="connsiteY0" fmla="*/ 128894 h 1418625"/>
              <a:gd name="connsiteX1" fmla="*/ 128894 w 1288944"/>
              <a:gd name="connsiteY1" fmla="*/ 0 h 1418625"/>
              <a:gd name="connsiteX2" fmla="*/ 1160050 w 1288944"/>
              <a:gd name="connsiteY2" fmla="*/ 0 h 1418625"/>
              <a:gd name="connsiteX3" fmla="*/ 1288944 w 1288944"/>
              <a:gd name="connsiteY3" fmla="*/ 128894 h 1418625"/>
              <a:gd name="connsiteX4" fmla="*/ 1288944 w 1288944"/>
              <a:gd name="connsiteY4" fmla="*/ 1289731 h 1418625"/>
              <a:gd name="connsiteX5" fmla="*/ 1160050 w 1288944"/>
              <a:gd name="connsiteY5" fmla="*/ 1418625 h 1418625"/>
              <a:gd name="connsiteX6" fmla="*/ 128894 w 1288944"/>
              <a:gd name="connsiteY6" fmla="*/ 1418625 h 1418625"/>
              <a:gd name="connsiteX7" fmla="*/ 0 w 1288944"/>
              <a:gd name="connsiteY7" fmla="*/ 1289731 h 1418625"/>
              <a:gd name="connsiteX8" fmla="*/ 0 w 1288944"/>
              <a:gd name="connsiteY8" fmla="*/ 128894 h 141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944" h="1418625">
                <a:moveTo>
                  <a:pt x="0" y="128894"/>
                </a:moveTo>
                <a:cubicBezTo>
                  <a:pt x="0" y="57708"/>
                  <a:pt x="57708" y="0"/>
                  <a:pt x="128894" y="0"/>
                </a:cubicBezTo>
                <a:lnTo>
                  <a:pt x="1160050" y="0"/>
                </a:lnTo>
                <a:cubicBezTo>
                  <a:pt x="1231236" y="0"/>
                  <a:pt x="1288944" y="57708"/>
                  <a:pt x="1288944" y="128894"/>
                </a:cubicBezTo>
                <a:lnTo>
                  <a:pt x="1288944" y="1289731"/>
                </a:lnTo>
                <a:cubicBezTo>
                  <a:pt x="1288944" y="1360917"/>
                  <a:pt x="1231236" y="1418625"/>
                  <a:pt x="1160050" y="1418625"/>
                </a:cubicBezTo>
                <a:lnTo>
                  <a:pt x="128894" y="1418625"/>
                </a:lnTo>
                <a:cubicBezTo>
                  <a:pt x="57708" y="1418625"/>
                  <a:pt x="0" y="1360917"/>
                  <a:pt x="0" y="1289731"/>
                </a:cubicBezTo>
                <a:lnTo>
                  <a:pt x="0" y="128894"/>
                </a:lnTo>
                <a:close/>
              </a:path>
            </a:pathLst>
          </a:custGeom>
          <a:solidFill>
            <a:schemeClr val="accent1"/>
          </a:solidFill>
          <a:ln>
            <a:solidFill>
              <a:schemeClr val="tx1">
                <a:lumMod val="65000"/>
                <a:lumOff val="35000"/>
              </a:schemeClr>
            </a:solidFill>
          </a:ln>
          <a:effectLst>
            <a:outerShdw blurRad="50800" dist="38100" dir="2700000" algn="tl" rotWithShape="0">
              <a:prstClr val="black">
                <a:alpha val="40000"/>
              </a:prstClr>
            </a:outerShdw>
          </a:effectLst>
        </p:spPr>
        <p:style>
          <a:lnRef idx="0">
            <a:scrgbClr r="0" g="0" b="0"/>
          </a:lnRef>
          <a:fillRef idx="3">
            <a:scrgbClr r="0" g="0" b="0"/>
          </a:fillRef>
          <a:effectRef idx="2">
            <a:scrgbClr r="0" g="0" b="0"/>
          </a:effectRef>
          <a:fontRef idx="minor">
            <a:schemeClr val="lt1"/>
          </a:fontRef>
        </p:style>
        <p:txBody>
          <a:bodyPr spcFirstLastPara="0" vert="horz" wrap="square" lIns="93068" tIns="93068" rIns="93068" bIns="93068" numCol="1" spcCol="1270" anchor="ctr" anchorCtr="0">
            <a:noAutofit/>
          </a:bodyPr>
          <a:lstStyle/>
          <a:p>
            <a:pPr algn="ctr" defTabSz="670519">
              <a:lnSpc>
                <a:spcPct val="90000"/>
              </a:lnSpc>
              <a:spcBef>
                <a:spcPct val="0"/>
              </a:spcBef>
              <a:spcAft>
                <a:spcPct val="35000"/>
              </a:spcAft>
            </a:pPr>
            <a:r>
              <a:rPr lang="nl-NL" sz="1508" b="1" dirty="0">
                <a:solidFill>
                  <a:schemeClr val="bg1"/>
                </a:solidFill>
                <a:effectLst>
                  <a:outerShdw blurRad="50800" dist="38100" dir="2700000" algn="tl" rotWithShape="0">
                    <a:prstClr val="black">
                      <a:alpha val="40000"/>
                    </a:prstClr>
                  </a:outerShdw>
                </a:effectLst>
              </a:rPr>
              <a:t>Reporting </a:t>
            </a:r>
            <a:r>
              <a:rPr lang="nl-NL" sz="1508" b="1" dirty="0" err="1">
                <a:solidFill>
                  <a:schemeClr val="bg1"/>
                </a:solidFill>
                <a:effectLst>
                  <a:outerShdw blurRad="50800" dist="38100" dir="2700000" algn="tl" rotWithShape="0">
                    <a:prstClr val="black">
                      <a:alpha val="40000"/>
                    </a:prstClr>
                  </a:outerShdw>
                </a:effectLst>
              </a:rPr>
              <a:t>and</a:t>
            </a:r>
            <a:r>
              <a:rPr lang="nl-NL" sz="1508" b="1" dirty="0">
                <a:solidFill>
                  <a:schemeClr val="bg1"/>
                </a:solidFill>
                <a:effectLst>
                  <a:outerShdw blurRad="50800" dist="38100" dir="2700000" algn="tl" rotWithShape="0">
                    <a:prstClr val="black">
                      <a:alpha val="40000"/>
                    </a:prstClr>
                  </a:outerShdw>
                </a:effectLst>
              </a:rPr>
              <a:t> </a:t>
            </a:r>
            <a:r>
              <a:rPr lang="nl-NL" sz="1508" b="1" dirty="0" err="1">
                <a:solidFill>
                  <a:schemeClr val="bg1"/>
                </a:solidFill>
                <a:effectLst>
                  <a:outerShdw blurRad="50800" dist="38100" dir="2700000" algn="tl" rotWithShape="0">
                    <a:prstClr val="black">
                      <a:alpha val="40000"/>
                    </a:prstClr>
                  </a:outerShdw>
                </a:effectLst>
                <a:highlight>
                  <a:srgbClr val="FF0000"/>
                </a:highlight>
              </a:rPr>
              <a:t>Visualization</a:t>
            </a:r>
            <a:endParaRPr lang="nl-NL" sz="1508" b="1" dirty="0">
              <a:solidFill>
                <a:schemeClr val="bg1"/>
              </a:solidFill>
              <a:effectLst>
                <a:outerShdw blurRad="50800" dist="38100" dir="2700000" algn="tl" rotWithShape="0">
                  <a:prstClr val="black">
                    <a:alpha val="40000"/>
                  </a:prstClr>
                </a:outerShdw>
              </a:effectLst>
              <a:highlight>
                <a:srgbClr val="FF0000"/>
              </a:highlight>
            </a:endParaRPr>
          </a:p>
        </p:txBody>
      </p:sp>
      <p:pic>
        <p:nvPicPr>
          <p:cNvPr id="13" name="Afbeelding 12">
            <a:extLst>
              <a:ext uri="{FF2B5EF4-FFF2-40B4-BE49-F238E27FC236}">
                <a16:creationId xmlns:a16="http://schemas.microsoft.com/office/drawing/2014/main" id="{D6C41B52-DCF5-7B4E-AC13-7DA561CCFDAC}"/>
              </a:ext>
            </a:extLst>
          </p:cNvPr>
          <p:cNvPicPr>
            <a:picLocks noChangeAspect="1"/>
          </p:cNvPicPr>
          <p:nvPr/>
        </p:nvPicPr>
        <p:blipFill>
          <a:blip r:embed="rId3"/>
          <a:stretch>
            <a:fillRect/>
          </a:stretch>
        </p:blipFill>
        <p:spPr>
          <a:xfrm>
            <a:off x="766265" y="1873431"/>
            <a:ext cx="1508194" cy="1554839"/>
          </a:xfrm>
          <a:prstGeom prst="rect">
            <a:avLst/>
          </a:prstGeom>
        </p:spPr>
      </p:pic>
      <p:pic>
        <p:nvPicPr>
          <p:cNvPr id="1028" name="Picture 4" descr="https://external-content.duckduckgo.com/iu/?u=https%3A%2F%2Ftse1.mm.bing.net%2Fth%3Fid%3DOIP.DhccN25MFRCtd6vc-eQ58wHaGQ%26pid%3DApi&amp;f=1">
            <a:extLst>
              <a:ext uri="{FF2B5EF4-FFF2-40B4-BE49-F238E27FC236}">
                <a16:creationId xmlns:a16="http://schemas.microsoft.com/office/drawing/2014/main" id="{CA3127A7-C6B3-E043-A4A1-EA594A8D2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184" y="3701769"/>
            <a:ext cx="1850281" cy="1561418"/>
          </a:xfrm>
          <a:prstGeom prst="rect">
            <a:avLst/>
          </a:prstGeom>
          <a:noFill/>
          <a:extLst>
            <a:ext uri="{909E8E84-426E-40DD-AFC4-6F175D3DCCD1}">
              <a14:hiddenFill xmlns:a14="http://schemas.microsoft.com/office/drawing/2010/main">
                <a:solidFill>
                  <a:srgbClr val="FFFFFF"/>
                </a:solidFill>
              </a14:hiddenFill>
            </a:ext>
          </a:extLst>
        </p:spPr>
      </p:pic>
      <p:sp>
        <p:nvSpPr>
          <p:cNvPr id="14" name="Gebogen pijl 13">
            <a:extLst>
              <a:ext uri="{FF2B5EF4-FFF2-40B4-BE49-F238E27FC236}">
                <a16:creationId xmlns:a16="http://schemas.microsoft.com/office/drawing/2014/main" id="{09B2556A-9BCD-744D-978F-79FA9DE5BD67}"/>
              </a:ext>
            </a:extLst>
          </p:cNvPr>
          <p:cNvSpPr/>
          <p:nvPr/>
        </p:nvSpPr>
        <p:spPr>
          <a:xfrm>
            <a:off x="1614557" y="4127347"/>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7" name="Gebogen pijl 16">
            <a:extLst>
              <a:ext uri="{FF2B5EF4-FFF2-40B4-BE49-F238E27FC236}">
                <a16:creationId xmlns:a16="http://schemas.microsoft.com/office/drawing/2014/main" id="{2B96312A-54BB-CC4C-8B37-4D125DAE956F}"/>
              </a:ext>
            </a:extLst>
          </p:cNvPr>
          <p:cNvSpPr/>
          <p:nvPr/>
        </p:nvSpPr>
        <p:spPr>
          <a:xfrm>
            <a:off x="3065375" y="3277762"/>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8" name="Gebogen pijl 17">
            <a:extLst>
              <a:ext uri="{FF2B5EF4-FFF2-40B4-BE49-F238E27FC236}">
                <a16:creationId xmlns:a16="http://schemas.microsoft.com/office/drawing/2014/main" id="{5C9CA875-16A0-9C4F-A2C4-5533D6F5B848}"/>
              </a:ext>
            </a:extLst>
          </p:cNvPr>
          <p:cNvSpPr/>
          <p:nvPr/>
        </p:nvSpPr>
        <p:spPr>
          <a:xfrm>
            <a:off x="4587537" y="2374567"/>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9" name="Gebogen pijl 18">
            <a:extLst>
              <a:ext uri="{FF2B5EF4-FFF2-40B4-BE49-F238E27FC236}">
                <a16:creationId xmlns:a16="http://schemas.microsoft.com/office/drawing/2014/main" id="{875611CA-6310-8641-8FBB-EA8303A05302}"/>
              </a:ext>
            </a:extLst>
          </p:cNvPr>
          <p:cNvSpPr/>
          <p:nvPr/>
        </p:nvSpPr>
        <p:spPr>
          <a:xfrm>
            <a:off x="6043376" y="1563941"/>
            <a:ext cx="763590" cy="4310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97">
              <a:solidFill>
                <a:schemeClr val="tx1"/>
              </a:solidFill>
            </a:endParaRPr>
          </a:p>
        </p:txBody>
      </p:sp>
      <p:sp>
        <p:nvSpPr>
          <p:cNvPr id="15" name="Tekstvak 14">
            <a:extLst>
              <a:ext uri="{FF2B5EF4-FFF2-40B4-BE49-F238E27FC236}">
                <a16:creationId xmlns:a16="http://schemas.microsoft.com/office/drawing/2014/main" id="{7227F61D-A889-FD4D-B733-AB74515204A0}"/>
              </a:ext>
            </a:extLst>
          </p:cNvPr>
          <p:cNvSpPr txBox="1"/>
          <p:nvPr/>
        </p:nvSpPr>
        <p:spPr>
          <a:xfrm>
            <a:off x="682333" y="1569007"/>
            <a:ext cx="1790248" cy="353495"/>
          </a:xfrm>
          <a:prstGeom prst="rect">
            <a:avLst/>
          </a:prstGeom>
          <a:noFill/>
        </p:spPr>
        <p:txBody>
          <a:bodyPr wrap="square" rtlCol="0">
            <a:spAutoFit/>
          </a:bodyPr>
          <a:lstStyle/>
          <a:p>
            <a:pPr algn="ctr"/>
            <a:r>
              <a:rPr lang="nl-NL" sz="1697"/>
              <a:t>Question</a:t>
            </a:r>
          </a:p>
        </p:txBody>
      </p:sp>
      <p:sp>
        <p:nvSpPr>
          <p:cNvPr id="21" name="Tekstvak 20">
            <a:extLst>
              <a:ext uri="{FF2B5EF4-FFF2-40B4-BE49-F238E27FC236}">
                <a16:creationId xmlns:a16="http://schemas.microsoft.com/office/drawing/2014/main" id="{1D9EF2A7-11B4-1C4A-A572-AB3D5F27AAC6}"/>
              </a:ext>
            </a:extLst>
          </p:cNvPr>
          <p:cNvSpPr txBox="1"/>
          <p:nvPr/>
        </p:nvSpPr>
        <p:spPr>
          <a:xfrm>
            <a:off x="6614844" y="5328155"/>
            <a:ext cx="1997590" cy="353495"/>
          </a:xfrm>
          <a:prstGeom prst="rect">
            <a:avLst/>
          </a:prstGeom>
          <a:noFill/>
        </p:spPr>
        <p:txBody>
          <a:bodyPr wrap="square" rtlCol="0">
            <a:spAutoFit/>
          </a:bodyPr>
          <a:lstStyle/>
          <a:p>
            <a:pPr algn="ctr"/>
            <a:r>
              <a:rPr lang="nl-NL" sz="1697" err="1"/>
              <a:t>Result</a:t>
            </a:r>
            <a:endParaRPr lang="nl-NL" sz="1697"/>
          </a:p>
        </p:txBody>
      </p:sp>
      <p:sp>
        <p:nvSpPr>
          <p:cNvPr id="7" name="Tijdelijke aanduiding voor voettekst 6">
            <a:extLst>
              <a:ext uri="{FF2B5EF4-FFF2-40B4-BE49-F238E27FC236}">
                <a16:creationId xmlns:a16="http://schemas.microsoft.com/office/drawing/2014/main" id="{9277CDAA-F359-D046-58FA-4C99ACF4F6E6}"/>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C5972D0A-E7E8-1A9C-9813-6E8182255F35}"/>
              </a:ext>
            </a:extLst>
          </p:cNvPr>
          <p:cNvSpPr>
            <a:spLocks noGrp="1"/>
          </p:cNvSpPr>
          <p:nvPr>
            <p:ph type="sldNum" sz="quarter" idx="11"/>
          </p:nvPr>
        </p:nvSpPr>
        <p:spPr/>
        <p:txBody>
          <a:bodyPr/>
          <a:lstStyle/>
          <a:p>
            <a:fld id="{4A9FEBF3-15B5-1B45-A2C4-90B74AC3EAE7}" type="slidenum">
              <a:rPr lang="nl-NL"/>
              <a:t>10</a:t>
            </a:fld>
            <a:endParaRPr lang="nl-NL"/>
          </a:p>
        </p:txBody>
      </p:sp>
    </p:spTree>
    <p:extLst>
      <p:ext uri="{BB962C8B-B14F-4D97-AF65-F5344CB8AC3E}">
        <p14:creationId xmlns:p14="http://schemas.microsoft.com/office/powerpoint/2010/main" val="2009000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3E14E-CE88-57D6-8D99-05864860C6E7}"/>
              </a:ext>
            </a:extLst>
          </p:cNvPr>
          <p:cNvSpPr>
            <a:spLocks noGrp="1"/>
          </p:cNvSpPr>
          <p:nvPr>
            <p:ph type="title"/>
          </p:nvPr>
        </p:nvSpPr>
        <p:spPr/>
        <p:txBody>
          <a:bodyPr>
            <a:normAutofit fontScale="90000"/>
          </a:bodyPr>
          <a:lstStyle/>
          <a:p>
            <a:r>
              <a:rPr lang="nl-NL"/>
              <a:t>Outlier Detection</a:t>
            </a:r>
          </a:p>
        </p:txBody>
      </p:sp>
      <p:sp>
        <p:nvSpPr>
          <p:cNvPr id="3" name="Tijdelijke aanduiding voor inhoud 2">
            <a:extLst>
              <a:ext uri="{FF2B5EF4-FFF2-40B4-BE49-F238E27FC236}">
                <a16:creationId xmlns:a16="http://schemas.microsoft.com/office/drawing/2014/main" id="{28BA3BF9-C811-1135-C8AC-EF1DF4A399DB}"/>
              </a:ext>
            </a:extLst>
          </p:cNvPr>
          <p:cNvSpPr>
            <a:spLocks noGrp="1"/>
          </p:cNvSpPr>
          <p:nvPr>
            <p:ph idx="1"/>
          </p:nvPr>
        </p:nvSpPr>
        <p:spPr/>
        <p:txBody>
          <a:bodyPr/>
          <a:lstStyle/>
          <a:p>
            <a:r>
              <a:rPr lang="nl-NL" dirty="0"/>
              <a:t>IQR</a:t>
            </a:r>
          </a:p>
          <a:p>
            <a:r>
              <a:rPr lang="nl-NL" dirty="0" err="1"/>
              <a:t>Isolation</a:t>
            </a:r>
            <a:r>
              <a:rPr lang="nl-NL" dirty="0"/>
              <a:t> </a:t>
            </a:r>
            <a:r>
              <a:rPr lang="nl-NL" dirty="0" err="1"/>
              <a:t>Forest</a:t>
            </a:r>
            <a:endParaRPr lang="nl-NL" dirty="0"/>
          </a:p>
          <a:p>
            <a:r>
              <a:rPr lang="nl-NL" dirty="0"/>
              <a:t>Extended </a:t>
            </a:r>
            <a:r>
              <a:rPr lang="nl-NL" dirty="0" err="1"/>
              <a:t>Isolation</a:t>
            </a:r>
            <a:r>
              <a:rPr lang="nl-NL" dirty="0"/>
              <a:t> </a:t>
            </a:r>
            <a:r>
              <a:rPr lang="nl-NL" dirty="0" err="1"/>
              <a:t>Forest</a:t>
            </a:r>
            <a:endParaRPr lang="nl-NL" dirty="0"/>
          </a:p>
          <a:p>
            <a:r>
              <a:rPr lang="nl-NL" dirty="0" err="1"/>
              <a:t>Local</a:t>
            </a:r>
            <a:r>
              <a:rPr lang="nl-NL" dirty="0"/>
              <a:t> </a:t>
            </a:r>
            <a:r>
              <a:rPr lang="nl-NL" dirty="0" err="1"/>
              <a:t>Outlier</a:t>
            </a:r>
            <a:r>
              <a:rPr lang="nl-NL" dirty="0"/>
              <a:t> Factor</a:t>
            </a:r>
          </a:p>
          <a:p>
            <a:r>
              <a:rPr lang="nl-NL" dirty="0"/>
              <a:t>DBSCAN</a:t>
            </a:r>
          </a:p>
          <a:p>
            <a:r>
              <a:rPr lang="nl-NL" dirty="0" err="1"/>
              <a:t>One</a:t>
            </a:r>
            <a:r>
              <a:rPr lang="nl-NL" dirty="0"/>
              <a:t> Class SVM</a:t>
            </a:r>
          </a:p>
        </p:txBody>
      </p:sp>
      <p:sp>
        <p:nvSpPr>
          <p:cNvPr id="4" name="Tijdelijke aanduiding voor voettekst 3">
            <a:extLst>
              <a:ext uri="{FF2B5EF4-FFF2-40B4-BE49-F238E27FC236}">
                <a16:creationId xmlns:a16="http://schemas.microsoft.com/office/drawing/2014/main" id="{2CCC4296-6379-E459-AA05-A642F40876CE}"/>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828A9FE-DD57-0EFC-B782-8230A1C26129}"/>
              </a:ext>
            </a:extLst>
          </p:cNvPr>
          <p:cNvSpPr>
            <a:spLocks noGrp="1"/>
          </p:cNvSpPr>
          <p:nvPr>
            <p:ph type="sldNum" sz="quarter" idx="11"/>
          </p:nvPr>
        </p:nvSpPr>
        <p:spPr/>
        <p:txBody>
          <a:bodyPr/>
          <a:lstStyle/>
          <a:p>
            <a:fld id="{4A9FEBF3-15B5-1B45-A2C4-90B74AC3EAE7}" type="slidenum">
              <a:rPr lang="nl-NL"/>
              <a:t>100</a:t>
            </a:fld>
            <a:endParaRPr lang="nl-NL"/>
          </a:p>
        </p:txBody>
      </p:sp>
    </p:spTree>
    <p:extLst>
      <p:ext uri="{BB962C8B-B14F-4D97-AF65-F5344CB8AC3E}">
        <p14:creationId xmlns:p14="http://schemas.microsoft.com/office/powerpoint/2010/main" val="1147725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BDCE7-E39C-2D42-A5BD-51DA2F37D0E6}"/>
              </a:ext>
            </a:extLst>
          </p:cNvPr>
          <p:cNvSpPr>
            <a:spLocks noGrp="1"/>
          </p:cNvSpPr>
          <p:nvPr>
            <p:ph type="title"/>
          </p:nvPr>
        </p:nvSpPr>
        <p:spPr/>
        <p:txBody>
          <a:bodyPr>
            <a:normAutofit fontScale="90000"/>
          </a:bodyPr>
          <a:lstStyle/>
          <a:p>
            <a:r>
              <a:rPr lang="nl-NL" dirty="0"/>
              <a:t>K Means Clustering </a:t>
            </a:r>
            <a:r>
              <a:rPr lang="nl-NL" dirty="0" err="1"/>
              <a:t>Algorithm</a:t>
            </a:r>
            <a:endParaRPr lang="nl-NL" dirty="0"/>
          </a:p>
        </p:txBody>
      </p:sp>
      <p:sp>
        <p:nvSpPr>
          <p:cNvPr id="3" name="Tijdelijke aanduiding voor inhoud 2">
            <a:extLst>
              <a:ext uri="{FF2B5EF4-FFF2-40B4-BE49-F238E27FC236}">
                <a16:creationId xmlns:a16="http://schemas.microsoft.com/office/drawing/2014/main" id="{5EE8A168-14D6-0846-93ED-674DFB51D8D6}"/>
              </a:ext>
            </a:extLst>
          </p:cNvPr>
          <p:cNvSpPr>
            <a:spLocks noGrp="1"/>
          </p:cNvSpPr>
          <p:nvPr>
            <p:ph idx="1"/>
          </p:nvPr>
        </p:nvSpPr>
        <p:spPr/>
        <p:txBody>
          <a:bodyPr/>
          <a:lstStyle/>
          <a:p>
            <a:r>
              <a:rPr lang="nl-NL" dirty="0"/>
              <a:t>Choose number of expected centroids</a:t>
            </a:r>
          </a:p>
          <a:p>
            <a:r>
              <a:rPr lang="nl-NL" dirty="0"/>
              <a:t>Randomly choose centroid positions</a:t>
            </a:r>
          </a:p>
          <a:p>
            <a:r>
              <a:rPr lang="nl-NL" dirty="0"/>
              <a:t>Calculate distance between each point an the centroids</a:t>
            </a:r>
          </a:p>
          <a:p>
            <a:r>
              <a:rPr lang="nl-NL" dirty="0"/>
              <a:t>Assign point to nearest centroid</a:t>
            </a:r>
          </a:p>
          <a:p>
            <a:r>
              <a:rPr lang="nl-NL" dirty="0"/>
              <a:t>Calculate new centroids based on </a:t>
            </a:r>
            <a:r>
              <a:rPr lang="nl-NL" dirty="0" err="1"/>
              <a:t>mean</a:t>
            </a:r>
            <a:r>
              <a:rPr lang="nl-NL" dirty="0"/>
              <a:t> distance to assigned points </a:t>
            </a:r>
          </a:p>
        </p:txBody>
      </p:sp>
      <p:sp>
        <p:nvSpPr>
          <p:cNvPr id="8" name="Tijdelijke aanduiding voor voettekst 7">
            <a:extLst>
              <a:ext uri="{FF2B5EF4-FFF2-40B4-BE49-F238E27FC236}">
                <a16:creationId xmlns:a16="http://schemas.microsoft.com/office/drawing/2014/main" id="{627F1483-2841-D045-F177-6DC751639D2C}"/>
              </a:ext>
            </a:extLst>
          </p:cNvPr>
          <p:cNvSpPr>
            <a:spLocks noGrp="1"/>
          </p:cNvSpPr>
          <p:nvPr>
            <p:ph type="ftr" sz="quarter" idx="10"/>
          </p:nvPr>
        </p:nvSpPr>
        <p:spPr/>
        <p:txBody>
          <a:bodyPr/>
          <a:lstStyle/>
          <a:p>
            <a:endParaRPr lang="nl-NL" sz="1200"/>
          </a:p>
        </p:txBody>
      </p:sp>
      <p:sp>
        <p:nvSpPr>
          <p:cNvPr id="9" name="Tijdelijke aanduiding voor dianummer 8">
            <a:extLst>
              <a:ext uri="{FF2B5EF4-FFF2-40B4-BE49-F238E27FC236}">
                <a16:creationId xmlns:a16="http://schemas.microsoft.com/office/drawing/2014/main" id="{B0DED1A3-AD74-5CA4-700B-F0FACBB2C853}"/>
              </a:ext>
            </a:extLst>
          </p:cNvPr>
          <p:cNvSpPr>
            <a:spLocks noGrp="1"/>
          </p:cNvSpPr>
          <p:nvPr>
            <p:ph type="sldNum" sz="quarter" idx="11"/>
          </p:nvPr>
        </p:nvSpPr>
        <p:spPr/>
        <p:txBody>
          <a:bodyPr/>
          <a:lstStyle/>
          <a:p>
            <a:fld id="{4A9FEBF3-15B5-1B45-A2C4-90B74AC3EAE7}" type="slidenum">
              <a:rPr lang="nl-NL"/>
              <a:t>101</a:t>
            </a:fld>
            <a:endParaRPr lang="nl-NL"/>
          </a:p>
        </p:txBody>
      </p:sp>
      <p:pic>
        <p:nvPicPr>
          <p:cNvPr id="5" name="Afbeelding 4">
            <a:extLst>
              <a:ext uri="{FF2B5EF4-FFF2-40B4-BE49-F238E27FC236}">
                <a16:creationId xmlns:a16="http://schemas.microsoft.com/office/drawing/2014/main" id="{25666CA6-3429-926B-BF73-19846A0ADBD1}"/>
              </a:ext>
            </a:extLst>
          </p:cNvPr>
          <p:cNvPicPr>
            <a:picLocks noChangeAspect="1"/>
          </p:cNvPicPr>
          <p:nvPr/>
        </p:nvPicPr>
        <p:blipFill>
          <a:blip r:embed="rId2"/>
          <a:stretch>
            <a:fillRect/>
          </a:stretch>
        </p:blipFill>
        <p:spPr>
          <a:xfrm>
            <a:off x="3416300" y="3834220"/>
            <a:ext cx="2311400" cy="2476500"/>
          </a:xfrm>
          <a:prstGeom prst="rect">
            <a:avLst/>
          </a:prstGeom>
        </p:spPr>
      </p:pic>
    </p:spTree>
    <p:extLst>
      <p:ext uri="{BB962C8B-B14F-4D97-AF65-F5344CB8AC3E}">
        <p14:creationId xmlns:p14="http://schemas.microsoft.com/office/powerpoint/2010/main" val="3753658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B8FAA-46C0-920D-D1E3-5BA1B99C78CD}"/>
              </a:ext>
            </a:extLst>
          </p:cNvPr>
          <p:cNvSpPr>
            <a:spLocks noGrp="1"/>
          </p:cNvSpPr>
          <p:nvPr>
            <p:ph type="title"/>
          </p:nvPr>
        </p:nvSpPr>
        <p:spPr/>
        <p:txBody>
          <a:bodyPr>
            <a:normAutofit fontScale="90000"/>
          </a:bodyPr>
          <a:lstStyle/>
          <a:p>
            <a:r>
              <a:rPr lang="nl-NL"/>
              <a:t>DBSCAN</a:t>
            </a:r>
          </a:p>
        </p:txBody>
      </p:sp>
      <p:sp>
        <p:nvSpPr>
          <p:cNvPr id="3" name="Tijdelijke aanduiding voor inhoud 2">
            <a:extLst>
              <a:ext uri="{FF2B5EF4-FFF2-40B4-BE49-F238E27FC236}">
                <a16:creationId xmlns:a16="http://schemas.microsoft.com/office/drawing/2014/main" id="{A2D8CC5F-14AA-01EF-AD4D-8CC8761E2E47}"/>
              </a:ext>
            </a:extLst>
          </p:cNvPr>
          <p:cNvSpPr>
            <a:spLocks noGrp="1"/>
          </p:cNvSpPr>
          <p:nvPr>
            <p:ph idx="1"/>
          </p:nvPr>
        </p:nvSpPr>
        <p:spPr/>
        <p:txBody>
          <a:bodyPr/>
          <a:lstStyle/>
          <a:p>
            <a:r>
              <a:rPr lang="nl-NL" b="1"/>
              <a:t>D</a:t>
            </a:r>
            <a:r>
              <a:rPr lang="nl-NL"/>
              <a:t>ensity-</a:t>
            </a:r>
            <a:r>
              <a:rPr lang="nl-NL" b="1"/>
              <a:t>b</a:t>
            </a:r>
            <a:r>
              <a:rPr lang="nl-NL"/>
              <a:t>ased </a:t>
            </a:r>
            <a:r>
              <a:rPr lang="nl-NL" b="1"/>
              <a:t>s</a:t>
            </a:r>
            <a:r>
              <a:rPr lang="nl-NL"/>
              <a:t>patial </a:t>
            </a:r>
            <a:r>
              <a:rPr lang="nl-NL" b="1"/>
              <a:t>c</a:t>
            </a:r>
            <a:r>
              <a:rPr lang="nl-NL"/>
              <a:t>lustering of </a:t>
            </a:r>
            <a:r>
              <a:rPr lang="nl-NL" b="1"/>
              <a:t>a</a:t>
            </a:r>
            <a:r>
              <a:rPr lang="nl-NL"/>
              <a:t>pplications with </a:t>
            </a:r>
            <a:r>
              <a:rPr lang="nl-NL" b="1"/>
              <a:t>n</a:t>
            </a:r>
            <a:r>
              <a:rPr lang="nl-NL"/>
              <a:t>oise  - DBSCAN</a:t>
            </a:r>
          </a:p>
          <a:p>
            <a:r>
              <a:rPr lang="nl-NL"/>
              <a:t>Neighbors of the neighbor</a:t>
            </a:r>
          </a:p>
          <a:p>
            <a:r>
              <a:rPr lang="nl-NL"/>
              <a:t>Preset neighborhood radius and minimum number of neighbors</a:t>
            </a:r>
          </a:p>
          <a:p>
            <a:endParaRPr lang="nl-NL"/>
          </a:p>
        </p:txBody>
      </p:sp>
      <p:sp>
        <p:nvSpPr>
          <p:cNvPr id="4" name="Tijdelijke aanduiding voor voettekst 3">
            <a:extLst>
              <a:ext uri="{FF2B5EF4-FFF2-40B4-BE49-F238E27FC236}">
                <a16:creationId xmlns:a16="http://schemas.microsoft.com/office/drawing/2014/main" id="{ABF1A0E0-A2DC-2398-FF30-BB2EF1A01000}"/>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A5680D38-16AE-0BB6-0E05-CD91B29214CF}"/>
              </a:ext>
            </a:extLst>
          </p:cNvPr>
          <p:cNvSpPr>
            <a:spLocks noGrp="1"/>
          </p:cNvSpPr>
          <p:nvPr>
            <p:ph type="sldNum" sz="quarter" idx="11"/>
          </p:nvPr>
        </p:nvSpPr>
        <p:spPr/>
        <p:txBody>
          <a:bodyPr/>
          <a:lstStyle/>
          <a:p>
            <a:fld id="{4A9FEBF3-15B5-1B45-A2C4-90B74AC3EAE7}" type="slidenum">
              <a:rPr lang="nl-NL"/>
              <a:t>102</a:t>
            </a:fld>
            <a:endParaRPr lang="nl-NL"/>
          </a:p>
        </p:txBody>
      </p:sp>
    </p:spTree>
    <p:extLst>
      <p:ext uri="{BB962C8B-B14F-4D97-AF65-F5344CB8AC3E}">
        <p14:creationId xmlns:p14="http://schemas.microsoft.com/office/powerpoint/2010/main" val="3836383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497F0-F775-C749-A1D9-641F3478F58C}"/>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7A06D210-6D91-CE41-AA74-77B20FCCCFBB}"/>
              </a:ext>
            </a:extLst>
          </p:cNvPr>
          <p:cNvSpPr>
            <a:spLocks noGrp="1"/>
          </p:cNvSpPr>
          <p:nvPr>
            <p:ph idx="1"/>
          </p:nvPr>
        </p:nvSpPr>
        <p:spPr/>
        <p:txBody>
          <a:bodyPr/>
          <a:lstStyle/>
          <a:p>
            <a:r>
              <a:rPr lang="nl-NL" sz="1800" dirty="0"/>
              <a:t>Download de </a:t>
            </a:r>
            <a:r>
              <a:rPr lang="nl-NL" sz="1800" dirty="0" err="1"/>
              <a:t>German</a:t>
            </a:r>
            <a:r>
              <a:rPr lang="nl-NL" sz="1800" dirty="0"/>
              <a:t> Credit dataset (</a:t>
            </a:r>
            <a:r>
              <a:rPr lang="nl-NL" sz="1800" dirty="0">
                <a:hlinkClick r:id="rId2"/>
              </a:rPr>
              <a:t>https://archive.ics.uci.edu/ml/datasets/</a:t>
            </a:r>
            <a:r>
              <a:rPr lang="nl-NL" sz="1800" dirty="0"/>
              <a:t>)</a:t>
            </a:r>
          </a:p>
          <a:p>
            <a:r>
              <a:rPr lang="nl-NL" sz="1800" dirty="0"/>
              <a:t>Lees in een </a:t>
            </a:r>
            <a:r>
              <a:rPr lang="nl-NL" sz="1800" dirty="0" err="1"/>
              <a:t>pandas</a:t>
            </a:r>
            <a:r>
              <a:rPr lang="nl-NL" sz="1800" dirty="0"/>
              <a:t> dataframe</a:t>
            </a:r>
          </a:p>
          <a:p>
            <a:r>
              <a:rPr lang="nl-NL" sz="1800" dirty="0"/>
              <a:t>Doe een EDA. Hoe ziet de data eruit?</a:t>
            </a:r>
          </a:p>
          <a:p>
            <a:r>
              <a:rPr lang="nl-NL" sz="1800" dirty="0"/>
              <a:t>Maak vertaal </a:t>
            </a:r>
            <a:r>
              <a:rPr lang="nl-NL" sz="1800" dirty="0" err="1"/>
              <a:t>dictionaries</a:t>
            </a:r>
            <a:r>
              <a:rPr lang="nl-NL" sz="1800" dirty="0"/>
              <a:t> voor de codes. Gebruik hiervoor de documentatie.</a:t>
            </a:r>
          </a:p>
          <a:p>
            <a:r>
              <a:rPr lang="nl-NL" sz="1800" dirty="0"/>
              <a:t>Gebruik map om de data leesbaar te maken.</a:t>
            </a:r>
          </a:p>
          <a:p>
            <a:r>
              <a:rPr lang="nl-NL" sz="1800" dirty="0"/>
              <a:t>De meeste kolommen zijn </a:t>
            </a:r>
            <a:r>
              <a:rPr lang="nl-NL" sz="1800" dirty="0" err="1"/>
              <a:t>categorien</a:t>
            </a:r>
            <a:r>
              <a:rPr lang="nl-NL" sz="1800" dirty="0"/>
              <a:t>. Gebruik </a:t>
            </a:r>
            <a:r>
              <a:rPr lang="nl-NL" sz="1800" dirty="0" err="1"/>
              <a:t>One</a:t>
            </a:r>
            <a:r>
              <a:rPr lang="nl-NL" sz="1800" dirty="0"/>
              <a:t>-hot </a:t>
            </a:r>
            <a:r>
              <a:rPr lang="nl-NL" sz="1800" dirty="0" err="1"/>
              <a:t>encoding</a:t>
            </a:r>
            <a:r>
              <a:rPr lang="nl-NL" sz="1800" dirty="0"/>
              <a:t>.</a:t>
            </a:r>
          </a:p>
          <a:p>
            <a:r>
              <a:rPr lang="nl-NL" sz="1800" dirty="0"/>
              <a:t>Maak hiervan een training en een test dataset.</a:t>
            </a:r>
          </a:p>
          <a:p>
            <a:r>
              <a:rPr lang="nl-NL" sz="1800" dirty="0"/>
              <a:t>Train een classificatie model</a:t>
            </a:r>
          </a:p>
          <a:p>
            <a:pPr lvl="1"/>
            <a:r>
              <a:rPr lang="nl-NL" sz="1600" dirty="0"/>
              <a:t>k-</a:t>
            </a:r>
            <a:r>
              <a:rPr lang="nl-NL" sz="1600" dirty="0" err="1"/>
              <a:t>nearest</a:t>
            </a:r>
            <a:r>
              <a:rPr lang="nl-NL" sz="1600" dirty="0"/>
              <a:t> </a:t>
            </a:r>
            <a:r>
              <a:rPr lang="nl-NL" sz="1600" dirty="0" err="1"/>
              <a:t>neighbor</a:t>
            </a:r>
            <a:endParaRPr lang="nl-NL" sz="1600" dirty="0"/>
          </a:p>
          <a:p>
            <a:pPr lvl="1"/>
            <a:r>
              <a:rPr lang="nl-NL" sz="1600" dirty="0" err="1"/>
              <a:t>naive</a:t>
            </a:r>
            <a:r>
              <a:rPr lang="nl-NL" sz="1600" dirty="0"/>
              <a:t> </a:t>
            </a:r>
            <a:r>
              <a:rPr lang="nl-NL" sz="1600" dirty="0" err="1"/>
              <a:t>bayes</a:t>
            </a:r>
            <a:endParaRPr lang="nl-NL" sz="1600" dirty="0"/>
          </a:p>
          <a:p>
            <a:pPr lvl="1"/>
            <a:r>
              <a:rPr lang="nl-NL" sz="1600" dirty="0" err="1"/>
              <a:t>logistic</a:t>
            </a:r>
            <a:r>
              <a:rPr lang="nl-NL" sz="1600" dirty="0"/>
              <a:t> </a:t>
            </a:r>
            <a:r>
              <a:rPr lang="nl-NL" sz="1600" dirty="0" err="1"/>
              <a:t>regression</a:t>
            </a:r>
            <a:endParaRPr lang="nl-NL" sz="1600" dirty="0"/>
          </a:p>
          <a:p>
            <a:r>
              <a:rPr lang="nl-NL" sz="1800" dirty="0"/>
              <a:t>Kijk naar de resultaten en bepaal daarvan enkele </a:t>
            </a:r>
            <a:r>
              <a:rPr lang="nl-NL" sz="1800" dirty="0" err="1"/>
              <a:t>metrics</a:t>
            </a:r>
            <a:r>
              <a:rPr lang="nl-NL" sz="1800" dirty="0"/>
              <a:t>.</a:t>
            </a:r>
          </a:p>
        </p:txBody>
      </p:sp>
      <p:sp>
        <p:nvSpPr>
          <p:cNvPr id="6" name="Tijdelijke aanduiding voor voettekst 5">
            <a:extLst>
              <a:ext uri="{FF2B5EF4-FFF2-40B4-BE49-F238E27FC236}">
                <a16:creationId xmlns:a16="http://schemas.microsoft.com/office/drawing/2014/main" id="{1F797EC4-B95E-28E1-F64B-559503F1EAF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103BA62-2B42-4492-2B10-FBC3B4A527FA}"/>
              </a:ext>
            </a:extLst>
          </p:cNvPr>
          <p:cNvSpPr>
            <a:spLocks noGrp="1"/>
          </p:cNvSpPr>
          <p:nvPr>
            <p:ph type="sldNum" sz="quarter" idx="11"/>
          </p:nvPr>
        </p:nvSpPr>
        <p:spPr/>
        <p:txBody>
          <a:bodyPr/>
          <a:lstStyle/>
          <a:p>
            <a:fld id="{1181F1E3-57B7-48A5-BF9B-ED6E736CC525}" type="slidenum">
              <a:rPr lang="nl-NL" smtClean="0"/>
              <a:pPr/>
              <a:t>103</a:t>
            </a:fld>
            <a:endParaRPr lang="nl-NL"/>
          </a:p>
        </p:txBody>
      </p:sp>
    </p:spTree>
    <p:extLst>
      <p:ext uri="{BB962C8B-B14F-4D97-AF65-F5344CB8AC3E}">
        <p14:creationId xmlns:p14="http://schemas.microsoft.com/office/powerpoint/2010/main" val="2572280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2CD-DF0C-E38D-C647-A930FD3B42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B5C8A3-8AB9-96F6-FF96-9DF81CE36C28}"/>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777F9B91-C15C-3A27-4132-D9EE85ED7505}"/>
              </a:ext>
            </a:extLst>
          </p:cNvPr>
          <p:cNvSpPr>
            <a:spLocks noGrp="1"/>
          </p:cNvSpPr>
          <p:nvPr>
            <p:ph idx="1"/>
          </p:nvPr>
        </p:nvSpPr>
        <p:spPr/>
        <p:txBody>
          <a:bodyPr/>
          <a:lstStyle/>
          <a:p>
            <a:r>
              <a:rPr lang="nl-NL" sz="1800" dirty="0"/>
              <a:t>Lees de dataset </a:t>
            </a:r>
            <a:r>
              <a:rPr lang="nl-NL" sz="1800" dirty="0" err="1"/>
              <a:t>penguins</a:t>
            </a:r>
            <a:r>
              <a:rPr lang="nl-NL" sz="1800" dirty="0"/>
              <a:t> van </a:t>
            </a:r>
            <a:r>
              <a:rPr lang="nl-NL" sz="1800" dirty="0" err="1"/>
              <a:t>seaborn</a:t>
            </a:r>
            <a:r>
              <a:rPr lang="nl-NL" sz="1800" dirty="0"/>
              <a:t> in</a:t>
            </a:r>
          </a:p>
          <a:p>
            <a:r>
              <a:rPr lang="en-US" sz="1800" dirty="0" err="1"/>
              <a:t>Gebruik</a:t>
            </a:r>
            <a:r>
              <a:rPr lang="en-US" sz="1800" dirty="0"/>
              <a:t> </a:t>
            </a:r>
            <a:r>
              <a:rPr lang="en-US" sz="1800" dirty="0" err="1"/>
              <a:t>als</a:t>
            </a:r>
            <a:r>
              <a:rPr lang="en-US" sz="1800" dirty="0"/>
              <a:t> X de features '</a:t>
            </a:r>
            <a:r>
              <a:rPr lang="en-US" sz="1800" dirty="0" err="1"/>
              <a:t>flipper_length_mm</a:t>
            </a:r>
            <a:r>
              <a:rPr lang="en-US" sz="1800" dirty="0"/>
              <a:t>’ </a:t>
            </a:r>
            <a:r>
              <a:rPr lang="en-US" sz="1800" dirty="0" err="1"/>
              <a:t>en</a:t>
            </a:r>
            <a:r>
              <a:rPr lang="en-US" sz="1800" dirty="0"/>
              <a:t> '</a:t>
            </a:r>
            <a:r>
              <a:rPr lang="en-US" sz="1800" dirty="0" err="1"/>
              <a:t>body_mass_g</a:t>
            </a:r>
            <a:r>
              <a:rPr lang="en-US" sz="1800" dirty="0"/>
              <a:t>’</a:t>
            </a:r>
          </a:p>
          <a:p>
            <a:r>
              <a:rPr lang="en-US" dirty="0" err="1"/>
              <a:t>Gebruik</a:t>
            </a:r>
            <a:r>
              <a:rPr lang="en-US" dirty="0"/>
              <a:t> K-Means om clusters </a:t>
            </a:r>
            <a:r>
              <a:rPr lang="en-US" dirty="0" err="1"/>
              <a:t>te</a:t>
            </a:r>
            <a:r>
              <a:rPr lang="en-US" dirty="0"/>
              <a:t> </a:t>
            </a:r>
            <a:r>
              <a:rPr lang="en-US" dirty="0" err="1"/>
              <a:t>maken</a:t>
            </a:r>
            <a:r>
              <a:rPr lang="en-US" dirty="0"/>
              <a:t>. </a:t>
            </a:r>
            <a:endParaRPr lang="nl-NL" sz="1800" dirty="0"/>
          </a:p>
        </p:txBody>
      </p:sp>
      <p:sp>
        <p:nvSpPr>
          <p:cNvPr id="6" name="Tijdelijke aanduiding voor voettekst 5">
            <a:extLst>
              <a:ext uri="{FF2B5EF4-FFF2-40B4-BE49-F238E27FC236}">
                <a16:creationId xmlns:a16="http://schemas.microsoft.com/office/drawing/2014/main" id="{951925C1-C880-323D-5C01-13E0B3DFDD6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79256D7-8ED6-3AEB-E47C-82EB8CCACEA6}"/>
              </a:ext>
            </a:extLst>
          </p:cNvPr>
          <p:cNvSpPr>
            <a:spLocks noGrp="1"/>
          </p:cNvSpPr>
          <p:nvPr>
            <p:ph type="sldNum" sz="quarter" idx="11"/>
          </p:nvPr>
        </p:nvSpPr>
        <p:spPr/>
        <p:txBody>
          <a:bodyPr/>
          <a:lstStyle/>
          <a:p>
            <a:fld id="{1181F1E3-57B7-48A5-BF9B-ED6E736CC525}" type="slidenum">
              <a:rPr lang="nl-NL" smtClean="0"/>
              <a:pPr/>
              <a:t>104</a:t>
            </a:fld>
            <a:endParaRPr lang="nl-NL"/>
          </a:p>
        </p:txBody>
      </p:sp>
    </p:spTree>
    <p:extLst>
      <p:ext uri="{BB962C8B-B14F-4D97-AF65-F5344CB8AC3E}">
        <p14:creationId xmlns:p14="http://schemas.microsoft.com/office/powerpoint/2010/main" val="349838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5</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Neural</a:t>
            </a:r>
            <a:r>
              <a:rPr lang="nl-NL" dirty="0"/>
              <a:t> Networks</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105</a:t>
            </a:fld>
            <a:endParaRPr lang="nl-NL"/>
          </a:p>
        </p:txBody>
      </p:sp>
    </p:spTree>
    <p:extLst>
      <p:ext uri="{BB962C8B-B14F-4D97-AF65-F5344CB8AC3E}">
        <p14:creationId xmlns:p14="http://schemas.microsoft.com/office/powerpoint/2010/main" val="3696367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a:t>Part 5 - Neural Networks</a:t>
            </a:r>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a:t>Multi </a:t>
            </a:r>
            <a:r>
              <a:rPr lang="nl-NL" dirty="0" err="1"/>
              <a:t>Layer</a:t>
            </a:r>
            <a:r>
              <a:rPr lang="nl-NL" dirty="0"/>
              <a:t> </a:t>
            </a:r>
            <a:r>
              <a:rPr lang="nl-NL" dirty="0" err="1"/>
              <a:t>Perceptron</a:t>
            </a:r>
            <a:endParaRPr lang="nl-NL" dirty="0"/>
          </a:p>
          <a:p>
            <a:r>
              <a:rPr lang="nl-NL" dirty="0" err="1"/>
              <a:t>Backpropagation</a:t>
            </a:r>
            <a:endParaRPr lang="nl-NL" dirty="0"/>
          </a:p>
          <a:p>
            <a:r>
              <a:rPr lang="nl-NL" dirty="0" err="1"/>
              <a:t>Neural</a:t>
            </a:r>
            <a:r>
              <a:rPr lang="nl-NL" dirty="0"/>
              <a:t> Network Architecture</a:t>
            </a:r>
          </a:p>
          <a:p>
            <a:r>
              <a:rPr lang="nl-NL" dirty="0"/>
              <a:t>Applications</a:t>
            </a:r>
          </a:p>
        </p:txBody>
      </p:sp>
      <p:sp>
        <p:nvSpPr>
          <p:cNvPr id="6" name="Tijdelijke aanduiding voor voettekst 5">
            <a:extLst>
              <a:ext uri="{FF2B5EF4-FFF2-40B4-BE49-F238E27FC236}">
                <a16:creationId xmlns:a16="http://schemas.microsoft.com/office/drawing/2014/main" id="{36CF24CE-F8FB-560B-6BF5-6A380355667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9BAE333-8E80-3E6B-8D07-516C61581BCA}"/>
              </a:ext>
            </a:extLst>
          </p:cNvPr>
          <p:cNvSpPr>
            <a:spLocks noGrp="1"/>
          </p:cNvSpPr>
          <p:nvPr>
            <p:ph type="sldNum" sz="quarter" idx="11"/>
          </p:nvPr>
        </p:nvSpPr>
        <p:spPr/>
        <p:txBody>
          <a:bodyPr/>
          <a:lstStyle/>
          <a:p>
            <a:fld id="{1181F1E3-57B7-48A5-BF9B-ED6E736CC525}" type="slidenum">
              <a:rPr lang="nl-NL" smtClean="0"/>
              <a:pPr/>
              <a:t>106</a:t>
            </a:fld>
            <a:endParaRPr lang="nl-NL"/>
          </a:p>
        </p:txBody>
      </p:sp>
      <p:pic>
        <p:nvPicPr>
          <p:cNvPr id="8" name="Picture 2" descr="Artificial Neural Networks and its Applications - GeeksforGeeks">
            <a:extLst>
              <a:ext uri="{FF2B5EF4-FFF2-40B4-BE49-F238E27FC236}">
                <a16:creationId xmlns:a16="http://schemas.microsoft.com/office/drawing/2014/main" id="{FB21D051-043D-2016-F86A-93CA5BA3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347" y="3192293"/>
            <a:ext cx="5631305" cy="354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684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0E7F2B-9D72-984D-B9A2-80A15B2E10B5}"/>
              </a:ext>
            </a:extLst>
          </p:cNvPr>
          <p:cNvSpPr>
            <a:spLocks noGrp="1"/>
          </p:cNvSpPr>
          <p:nvPr>
            <p:ph type="title"/>
          </p:nvPr>
        </p:nvSpPr>
        <p:spPr/>
        <p:txBody>
          <a:bodyPr>
            <a:normAutofit fontScale="90000"/>
          </a:bodyPr>
          <a:lstStyle/>
          <a:p>
            <a:r>
              <a:rPr lang="nl-NL"/>
              <a:t>Neural Network</a:t>
            </a:r>
          </a:p>
        </p:txBody>
      </p:sp>
      <p:sp>
        <p:nvSpPr>
          <p:cNvPr id="5" name="Tijdelijke aanduiding voor inhoud 4">
            <a:extLst>
              <a:ext uri="{FF2B5EF4-FFF2-40B4-BE49-F238E27FC236}">
                <a16:creationId xmlns:a16="http://schemas.microsoft.com/office/drawing/2014/main" id="{1160DB0C-6028-8F47-A529-3B51607D90F9}"/>
              </a:ext>
            </a:extLst>
          </p:cNvPr>
          <p:cNvSpPr>
            <a:spLocks noGrp="1"/>
          </p:cNvSpPr>
          <p:nvPr>
            <p:ph idx="1"/>
          </p:nvPr>
        </p:nvSpPr>
        <p:spPr/>
        <p:txBody>
          <a:bodyPr/>
          <a:lstStyle/>
          <a:p>
            <a:endParaRPr lang="nl-NL" dirty="0"/>
          </a:p>
          <a:p>
            <a:r>
              <a:rPr lang="nl-NL" dirty="0" err="1"/>
              <a:t>Biological</a:t>
            </a:r>
            <a:r>
              <a:rPr lang="nl-NL" dirty="0"/>
              <a:t> Neuron</a:t>
            </a:r>
          </a:p>
          <a:p>
            <a:endParaRPr lang="nl-NL" dirty="0"/>
          </a:p>
          <a:p>
            <a:endParaRPr lang="nl-NL" dirty="0"/>
          </a:p>
          <a:p>
            <a:endParaRPr lang="nl-NL" dirty="0"/>
          </a:p>
          <a:p>
            <a:endParaRPr lang="nl-NL" dirty="0"/>
          </a:p>
          <a:p>
            <a:endParaRPr lang="nl-NL" dirty="0"/>
          </a:p>
          <a:p>
            <a:endParaRPr lang="nl-NL" dirty="0"/>
          </a:p>
          <a:p>
            <a:r>
              <a:rPr lang="nl-NL" dirty="0" err="1"/>
              <a:t>Artificial</a:t>
            </a:r>
            <a:r>
              <a:rPr lang="nl-NL" dirty="0"/>
              <a:t> Neuron</a:t>
            </a:r>
          </a:p>
        </p:txBody>
      </p:sp>
      <p:sp>
        <p:nvSpPr>
          <p:cNvPr id="8" name="Tijdelijke aanduiding voor voettekst 7">
            <a:extLst>
              <a:ext uri="{FF2B5EF4-FFF2-40B4-BE49-F238E27FC236}">
                <a16:creationId xmlns:a16="http://schemas.microsoft.com/office/drawing/2014/main" id="{B747A95C-0EC9-2AA9-A696-EF2E7180383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38586D22-B1A2-57A6-4074-3E75886DD2A0}"/>
              </a:ext>
            </a:extLst>
          </p:cNvPr>
          <p:cNvSpPr>
            <a:spLocks noGrp="1"/>
          </p:cNvSpPr>
          <p:nvPr>
            <p:ph type="sldNum" sz="quarter" idx="11"/>
          </p:nvPr>
        </p:nvSpPr>
        <p:spPr/>
        <p:txBody>
          <a:bodyPr/>
          <a:lstStyle/>
          <a:p>
            <a:fld id="{1181F1E3-57B7-48A5-BF9B-ED6E736CC525}" type="slidenum">
              <a:rPr lang="nl-NL" smtClean="0"/>
              <a:pPr/>
              <a:t>107</a:t>
            </a:fld>
            <a:endParaRPr lang="nl-NL"/>
          </a:p>
        </p:txBody>
      </p:sp>
      <p:pic>
        <p:nvPicPr>
          <p:cNvPr id="6" name="Afbeelding 5">
            <a:extLst>
              <a:ext uri="{FF2B5EF4-FFF2-40B4-BE49-F238E27FC236}">
                <a16:creationId xmlns:a16="http://schemas.microsoft.com/office/drawing/2014/main" id="{D7370803-BD53-B82C-384A-85C5833962FB}"/>
              </a:ext>
            </a:extLst>
          </p:cNvPr>
          <p:cNvPicPr>
            <a:picLocks noChangeAspect="1"/>
          </p:cNvPicPr>
          <p:nvPr/>
        </p:nvPicPr>
        <p:blipFill>
          <a:blip r:embed="rId3"/>
          <a:stretch>
            <a:fillRect/>
          </a:stretch>
        </p:blipFill>
        <p:spPr>
          <a:xfrm>
            <a:off x="4141829" y="1445976"/>
            <a:ext cx="4000500" cy="2095500"/>
          </a:xfrm>
          <a:prstGeom prst="rect">
            <a:avLst/>
          </a:prstGeom>
        </p:spPr>
      </p:pic>
      <p:pic>
        <p:nvPicPr>
          <p:cNvPr id="7" name="Afbeelding 6">
            <a:extLst>
              <a:ext uri="{FF2B5EF4-FFF2-40B4-BE49-F238E27FC236}">
                <a16:creationId xmlns:a16="http://schemas.microsoft.com/office/drawing/2014/main" id="{5FEFFF0A-A1F2-EC59-00E9-A4494BF9F95A}"/>
              </a:ext>
            </a:extLst>
          </p:cNvPr>
          <p:cNvPicPr>
            <a:picLocks noChangeAspect="1"/>
          </p:cNvPicPr>
          <p:nvPr/>
        </p:nvPicPr>
        <p:blipFill>
          <a:blip r:embed="rId4"/>
          <a:stretch>
            <a:fillRect/>
          </a:stretch>
        </p:blipFill>
        <p:spPr>
          <a:xfrm>
            <a:off x="3928624" y="3999032"/>
            <a:ext cx="4749800" cy="1803400"/>
          </a:xfrm>
          <a:prstGeom prst="rect">
            <a:avLst/>
          </a:prstGeom>
        </p:spPr>
      </p:pic>
    </p:spTree>
    <p:extLst>
      <p:ext uri="{BB962C8B-B14F-4D97-AF65-F5344CB8AC3E}">
        <p14:creationId xmlns:p14="http://schemas.microsoft.com/office/powerpoint/2010/main" val="5416744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732D2-3AE7-854C-AF70-CEAE56062365}"/>
              </a:ext>
            </a:extLst>
          </p:cNvPr>
          <p:cNvSpPr>
            <a:spLocks noGrp="1"/>
          </p:cNvSpPr>
          <p:nvPr>
            <p:ph type="title"/>
          </p:nvPr>
        </p:nvSpPr>
        <p:spPr/>
        <p:txBody>
          <a:bodyPr>
            <a:normAutofit fontScale="90000"/>
          </a:bodyPr>
          <a:lstStyle/>
          <a:p>
            <a:r>
              <a:rPr lang="nl-NL" dirty="0" err="1"/>
              <a:t>Artificial Neural</a:t>
            </a:r>
            <a:r>
              <a:rPr lang="nl-NL" dirty="0"/>
              <a:t> Network - ANN</a:t>
            </a:r>
          </a:p>
        </p:txBody>
      </p:sp>
      <p:sp>
        <p:nvSpPr>
          <p:cNvPr id="5" name="Tijdelijke aanduiding voor voettekst 4">
            <a:extLst>
              <a:ext uri="{FF2B5EF4-FFF2-40B4-BE49-F238E27FC236}">
                <a16:creationId xmlns:a16="http://schemas.microsoft.com/office/drawing/2014/main" id="{EAA57998-2B2C-3632-6A40-33C1584383FB}"/>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ABC7300-8974-6528-7FC4-36609895334B}"/>
              </a:ext>
            </a:extLst>
          </p:cNvPr>
          <p:cNvSpPr>
            <a:spLocks noGrp="1"/>
          </p:cNvSpPr>
          <p:nvPr>
            <p:ph type="sldNum" sz="quarter" idx="11"/>
          </p:nvPr>
        </p:nvSpPr>
        <p:spPr/>
        <p:txBody>
          <a:bodyPr/>
          <a:lstStyle/>
          <a:p>
            <a:fld id="{4A9FEBF3-15B5-1B45-A2C4-90B74AC3EAE7}" type="slidenum">
              <a:rPr lang="nl-NL"/>
              <a:t>108</a:t>
            </a:fld>
            <a:endParaRPr lang="nl-NL"/>
          </a:p>
        </p:txBody>
      </p:sp>
      <p:pic>
        <p:nvPicPr>
          <p:cNvPr id="8" name="Tijdelijke aanduiding voor inhoud 7">
            <a:extLst>
              <a:ext uri="{FF2B5EF4-FFF2-40B4-BE49-F238E27FC236}">
                <a16:creationId xmlns:a16="http://schemas.microsoft.com/office/drawing/2014/main" id="{5BE25EBF-5B4A-CB9C-96A6-7679A4BE297C}"/>
              </a:ext>
            </a:extLst>
          </p:cNvPr>
          <p:cNvPicPr>
            <a:picLocks noGrp="1" noChangeAspect="1"/>
          </p:cNvPicPr>
          <p:nvPr>
            <p:ph idx="1"/>
          </p:nvPr>
        </p:nvPicPr>
        <p:blipFill>
          <a:blip r:embed="rId3"/>
          <a:stretch>
            <a:fillRect/>
          </a:stretch>
        </p:blipFill>
        <p:spPr>
          <a:xfrm>
            <a:off x="628650" y="1731169"/>
            <a:ext cx="7886700" cy="3943350"/>
          </a:xfrm>
          <a:prstGeom prst="rect">
            <a:avLst/>
          </a:prstGeom>
        </p:spPr>
      </p:pic>
    </p:spTree>
    <p:extLst>
      <p:ext uri="{BB962C8B-B14F-4D97-AF65-F5344CB8AC3E}">
        <p14:creationId xmlns:p14="http://schemas.microsoft.com/office/powerpoint/2010/main" val="3806827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732D2-3AE7-854C-AF70-CEAE56062365}"/>
              </a:ext>
            </a:extLst>
          </p:cNvPr>
          <p:cNvSpPr>
            <a:spLocks noGrp="1"/>
          </p:cNvSpPr>
          <p:nvPr>
            <p:ph type="title"/>
          </p:nvPr>
        </p:nvSpPr>
        <p:spPr/>
        <p:txBody>
          <a:bodyPr>
            <a:normAutofit fontScale="90000"/>
          </a:bodyPr>
          <a:lstStyle/>
          <a:p>
            <a:r>
              <a:rPr lang="nl-NL" dirty="0"/>
              <a:t>MNIST dataset: ”</a:t>
            </a:r>
            <a:r>
              <a:rPr lang="nl-NL" dirty="0" err="1"/>
              <a:t>Hello</a:t>
            </a:r>
            <a:r>
              <a:rPr lang="nl-NL" dirty="0"/>
              <a:t> World” </a:t>
            </a:r>
            <a:r>
              <a:rPr lang="nl-NL" dirty="0" err="1"/>
              <a:t>for</a:t>
            </a:r>
            <a:r>
              <a:rPr lang="nl-NL" dirty="0"/>
              <a:t> NN</a:t>
            </a:r>
          </a:p>
        </p:txBody>
      </p:sp>
      <p:sp>
        <p:nvSpPr>
          <p:cNvPr id="5" name="Tijdelijke aanduiding voor voettekst 4">
            <a:extLst>
              <a:ext uri="{FF2B5EF4-FFF2-40B4-BE49-F238E27FC236}">
                <a16:creationId xmlns:a16="http://schemas.microsoft.com/office/drawing/2014/main" id="{EAA57998-2B2C-3632-6A40-33C1584383FB}"/>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CABC7300-8974-6528-7FC4-36609895334B}"/>
              </a:ext>
            </a:extLst>
          </p:cNvPr>
          <p:cNvSpPr>
            <a:spLocks noGrp="1"/>
          </p:cNvSpPr>
          <p:nvPr>
            <p:ph type="sldNum" sz="quarter" idx="11"/>
          </p:nvPr>
        </p:nvSpPr>
        <p:spPr/>
        <p:txBody>
          <a:bodyPr/>
          <a:lstStyle/>
          <a:p>
            <a:fld id="{4A9FEBF3-15B5-1B45-A2C4-90B74AC3EAE7}" type="slidenum">
              <a:rPr lang="nl-NL"/>
              <a:t>109</a:t>
            </a:fld>
            <a:endParaRPr lang="nl-NL"/>
          </a:p>
        </p:txBody>
      </p:sp>
      <p:sp>
        <p:nvSpPr>
          <p:cNvPr id="4" name="Tijdelijke aanduiding voor inhoud 3">
            <a:extLst>
              <a:ext uri="{FF2B5EF4-FFF2-40B4-BE49-F238E27FC236}">
                <a16:creationId xmlns:a16="http://schemas.microsoft.com/office/drawing/2014/main" id="{8F4DBE90-347D-1A70-9FBE-E9DBA8BBAB91}"/>
              </a:ext>
            </a:extLst>
          </p:cNvPr>
          <p:cNvSpPr>
            <a:spLocks noGrp="1"/>
          </p:cNvSpPr>
          <p:nvPr>
            <p:ph idx="1"/>
          </p:nvPr>
        </p:nvSpPr>
        <p:spPr/>
        <p:txBody>
          <a:bodyPr/>
          <a:lstStyle/>
          <a:p>
            <a:r>
              <a:rPr lang="nl-NL" dirty="0"/>
              <a:t>Ray </a:t>
            </a:r>
            <a:r>
              <a:rPr lang="nl-NL" dirty="0" err="1"/>
              <a:t>Kurzweil</a:t>
            </a:r>
            <a:r>
              <a:rPr lang="nl-NL" dirty="0"/>
              <a:t>, 1970’s</a:t>
            </a:r>
          </a:p>
          <a:p>
            <a:r>
              <a:rPr lang="nl-NL" dirty="0" err="1"/>
              <a:t>Developed</a:t>
            </a:r>
            <a:r>
              <a:rPr lang="nl-NL" dirty="0"/>
              <a:t> Optical </a:t>
            </a:r>
            <a:r>
              <a:rPr lang="nl-NL" dirty="0" err="1"/>
              <a:t>Character</a:t>
            </a:r>
            <a:r>
              <a:rPr lang="nl-NL" dirty="0"/>
              <a:t> </a:t>
            </a:r>
            <a:r>
              <a:rPr lang="nl-NL" dirty="0" err="1"/>
              <a:t>Recognition</a:t>
            </a:r>
            <a:r>
              <a:rPr lang="nl-NL" dirty="0"/>
              <a:t> </a:t>
            </a:r>
            <a:r>
              <a:rPr lang="nl-NL" dirty="0" err="1"/>
              <a:t>with</a:t>
            </a:r>
            <a:r>
              <a:rPr lang="nl-NL" dirty="0"/>
              <a:t> </a:t>
            </a:r>
            <a:r>
              <a:rPr lang="nl-NL" dirty="0" err="1"/>
              <a:t>Neural</a:t>
            </a:r>
            <a:r>
              <a:rPr lang="nl-NL" dirty="0"/>
              <a:t> Networks</a:t>
            </a:r>
          </a:p>
          <a:p>
            <a:r>
              <a:rPr lang="nl-NL" dirty="0" err="1"/>
              <a:t>Still</a:t>
            </a:r>
            <a:r>
              <a:rPr lang="nl-NL" dirty="0"/>
              <a:t> </a:t>
            </a:r>
            <a:r>
              <a:rPr lang="nl-NL" dirty="0" err="1"/>
              <a:t>used</a:t>
            </a:r>
            <a:r>
              <a:rPr lang="nl-NL" dirty="0"/>
              <a:t> as </a:t>
            </a:r>
            <a:r>
              <a:rPr lang="nl-NL" dirty="0" err="1"/>
              <a:t>an</a:t>
            </a:r>
            <a:r>
              <a:rPr lang="nl-NL" dirty="0"/>
              <a:t> </a:t>
            </a:r>
            <a:r>
              <a:rPr lang="nl-NL" dirty="0" err="1"/>
              <a:t>example</a:t>
            </a:r>
            <a:r>
              <a:rPr lang="nl-NL" dirty="0"/>
              <a:t> </a:t>
            </a:r>
            <a:r>
              <a:rPr lang="nl-NL" dirty="0" err="1"/>
              <a:t>today</a:t>
            </a:r>
            <a:endParaRPr lang="nl-NL" dirty="0"/>
          </a:p>
          <a:p>
            <a:r>
              <a:rPr lang="nl-NL" dirty="0" err="1"/>
              <a:t>Try</a:t>
            </a:r>
            <a:r>
              <a:rPr lang="nl-NL" dirty="0"/>
              <a:t> </a:t>
            </a:r>
            <a:r>
              <a:rPr lang="nl-NL" dirty="0" err="1"/>
              <a:t>it</a:t>
            </a:r>
            <a:r>
              <a:rPr lang="nl-NL" dirty="0"/>
              <a:t>! </a:t>
            </a:r>
          </a:p>
          <a:p>
            <a:pPr marL="0" indent="0">
              <a:buNone/>
            </a:pPr>
            <a:r>
              <a:rPr lang="nl-NL" sz="1800" dirty="0">
                <a:hlinkClick r:id="rId3"/>
              </a:rPr>
              <a:t>http://www.ccom.ucsd.edu/~cdeotte/programs/MNIST.html</a:t>
            </a:r>
            <a:endParaRPr lang="nl-NL" dirty="0"/>
          </a:p>
        </p:txBody>
      </p:sp>
      <p:pic>
        <p:nvPicPr>
          <p:cNvPr id="9" name="Afbeelding 8">
            <a:extLst>
              <a:ext uri="{FF2B5EF4-FFF2-40B4-BE49-F238E27FC236}">
                <a16:creationId xmlns:a16="http://schemas.microsoft.com/office/drawing/2014/main" id="{D1262105-C388-B06A-4637-602EB52D7633}"/>
              </a:ext>
            </a:extLst>
          </p:cNvPr>
          <p:cNvPicPr>
            <a:picLocks noChangeAspect="1"/>
          </p:cNvPicPr>
          <p:nvPr/>
        </p:nvPicPr>
        <p:blipFill>
          <a:blip r:embed="rId4"/>
          <a:stretch>
            <a:fillRect/>
          </a:stretch>
        </p:blipFill>
        <p:spPr>
          <a:xfrm>
            <a:off x="636146" y="5090507"/>
            <a:ext cx="7886700" cy="1072059"/>
          </a:xfrm>
          <a:prstGeom prst="rect">
            <a:avLst/>
          </a:prstGeom>
        </p:spPr>
      </p:pic>
    </p:spTree>
    <p:extLst>
      <p:ext uri="{BB962C8B-B14F-4D97-AF65-F5344CB8AC3E}">
        <p14:creationId xmlns:p14="http://schemas.microsoft.com/office/powerpoint/2010/main" val="283597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526E75-556E-AC4F-BF79-E98D57590DC1}"/>
              </a:ext>
            </a:extLst>
          </p:cNvPr>
          <p:cNvSpPr>
            <a:spLocks noGrp="1"/>
          </p:cNvSpPr>
          <p:nvPr>
            <p:ph type="title"/>
          </p:nvPr>
        </p:nvSpPr>
        <p:spPr/>
        <p:txBody>
          <a:bodyPr>
            <a:normAutofit fontScale="90000"/>
          </a:bodyPr>
          <a:lstStyle/>
          <a:p>
            <a:r>
              <a:rPr lang="nl-NL" dirty="0"/>
              <a:t>The Data </a:t>
            </a:r>
            <a:r>
              <a:rPr lang="nl-NL" dirty="0" err="1"/>
              <a:t>Science</a:t>
            </a:r>
            <a:r>
              <a:rPr lang="nl-NL" dirty="0"/>
              <a:t> Pipeline</a:t>
            </a:r>
          </a:p>
        </p:txBody>
      </p:sp>
      <p:pic>
        <p:nvPicPr>
          <p:cNvPr id="3" name="Afbeelding 2">
            <a:extLst>
              <a:ext uri="{FF2B5EF4-FFF2-40B4-BE49-F238E27FC236}">
                <a16:creationId xmlns:a16="http://schemas.microsoft.com/office/drawing/2014/main" id="{76F11C1C-0674-7121-0DFC-19EEFE311264}"/>
              </a:ext>
            </a:extLst>
          </p:cNvPr>
          <p:cNvPicPr>
            <a:picLocks noChangeAspect="1"/>
          </p:cNvPicPr>
          <p:nvPr/>
        </p:nvPicPr>
        <p:blipFill>
          <a:blip r:embed="rId3"/>
          <a:stretch>
            <a:fillRect/>
          </a:stretch>
        </p:blipFill>
        <p:spPr>
          <a:xfrm>
            <a:off x="125259" y="1416308"/>
            <a:ext cx="8893482" cy="1470294"/>
          </a:xfrm>
          <a:prstGeom prst="rect">
            <a:avLst/>
          </a:prstGeom>
        </p:spPr>
      </p:pic>
      <p:sp>
        <p:nvSpPr>
          <p:cNvPr id="9" name="Tijdelijke aanduiding voor voettekst 8">
            <a:extLst>
              <a:ext uri="{FF2B5EF4-FFF2-40B4-BE49-F238E27FC236}">
                <a16:creationId xmlns:a16="http://schemas.microsoft.com/office/drawing/2014/main" id="{1D382364-5BD5-AF0A-871C-B20FA39FE484}"/>
              </a:ext>
            </a:extLst>
          </p:cNvPr>
          <p:cNvSpPr>
            <a:spLocks noGrp="1"/>
          </p:cNvSpPr>
          <p:nvPr>
            <p:ph type="ftr" sz="quarter" idx="10"/>
          </p:nvPr>
        </p:nvSpPr>
        <p:spPr/>
        <p:txBody>
          <a:bodyPr/>
          <a:lstStyle/>
          <a:p>
            <a:r>
              <a:rPr lang="nl-NL">
                <a:hlinkClick r:id="rId4"/>
              </a:rPr>
              <a:t>https://design.cs.iastate.edu/papers/ICSE-22a/ds-pipeline-icse22.pdf</a:t>
            </a:r>
            <a:endParaRPr lang="nl-NL"/>
          </a:p>
        </p:txBody>
      </p:sp>
      <p:sp>
        <p:nvSpPr>
          <p:cNvPr id="10" name="Tijdelijke aanduiding voor dianummer 9">
            <a:extLst>
              <a:ext uri="{FF2B5EF4-FFF2-40B4-BE49-F238E27FC236}">
                <a16:creationId xmlns:a16="http://schemas.microsoft.com/office/drawing/2014/main" id="{6DF33963-4825-933F-0BB9-BDDFFF958BF5}"/>
              </a:ext>
            </a:extLst>
          </p:cNvPr>
          <p:cNvSpPr>
            <a:spLocks noGrp="1"/>
          </p:cNvSpPr>
          <p:nvPr>
            <p:ph type="sldNum" sz="quarter" idx="11"/>
          </p:nvPr>
        </p:nvSpPr>
        <p:spPr/>
        <p:txBody>
          <a:bodyPr/>
          <a:lstStyle/>
          <a:p>
            <a:fld id="{4A9FEBF3-15B5-1B45-A2C4-90B74AC3EAE7}" type="slidenum">
              <a:rPr lang="nl-NL"/>
              <a:t>11</a:t>
            </a:fld>
            <a:endParaRPr lang="nl-NL"/>
          </a:p>
        </p:txBody>
      </p:sp>
    </p:spTree>
    <p:extLst>
      <p:ext uri="{BB962C8B-B14F-4D97-AF65-F5344CB8AC3E}">
        <p14:creationId xmlns:p14="http://schemas.microsoft.com/office/powerpoint/2010/main" val="2858415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8777F76-6BB4-A444-85F8-13CFA0BCF8ED}"/>
              </a:ext>
            </a:extLst>
          </p:cNvPr>
          <p:cNvSpPr>
            <a:spLocks noGrp="1"/>
          </p:cNvSpPr>
          <p:nvPr>
            <p:ph type="title"/>
          </p:nvPr>
        </p:nvSpPr>
        <p:spPr/>
        <p:txBody>
          <a:bodyPr>
            <a:normAutofit fontScale="90000"/>
          </a:bodyPr>
          <a:lstStyle/>
          <a:p>
            <a:r>
              <a:rPr lang="nl-NL" err="1"/>
              <a:t>Artificial</a:t>
            </a:r>
            <a:r>
              <a:rPr lang="nl-NL"/>
              <a:t> Neuron - Perceptron</a:t>
            </a:r>
          </a:p>
        </p:txBody>
      </p:sp>
      <p:sp>
        <p:nvSpPr>
          <p:cNvPr id="10" name="Tijdelijke aanduiding voor voettekst 9">
            <a:extLst>
              <a:ext uri="{FF2B5EF4-FFF2-40B4-BE49-F238E27FC236}">
                <a16:creationId xmlns:a16="http://schemas.microsoft.com/office/drawing/2014/main" id="{7FAC5AD4-17F2-548F-BE40-8A3202BDC41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563BC875-39A8-69B4-840F-18674E9FF9CB}"/>
              </a:ext>
            </a:extLst>
          </p:cNvPr>
          <p:cNvSpPr>
            <a:spLocks noGrp="1"/>
          </p:cNvSpPr>
          <p:nvPr>
            <p:ph type="sldNum" sz="quarter" idx="11"/>
          </p:nvPr>
        </p:nvSpPr>
        <p:spPr/>
        <p:txBody>
          <a:bodyPr/>
          <a:lstStyle/>
          <a:p>
            <a:fld id="{4A9FEBF3-15B5-1B45-A2C4-90B74AC3EAE7}" type="slidenum">
              <a:rPr lang="nl-NL"/>
              <a:t>110</a:t>
            </a:fld>
            <a:endParaRPr lang="nl-NL"/>
          </a:p>
        </p:txBody>
      </p:sp>
      <p:pic>
        <p:nvPicPr>
          <p:cNvPr id="9" name="Afbeelding 8">
            <a:extLst>
              <a:ext uri="{FF2B5EF4-FFF2-40B4-BE49-F238E27FC236}">
                <a16:creationId xmlns:a16="http://schemas.microsoft.com/office/drawing/2014/main" id="{E686130B-34FF-D5A1-77B4-88D52F9B1BCF}"/>
              </a:ext>
            </a:extLst>
          </p:cNvPr>
          <p:cNvPicPr>
            <a:picLocks noChangeAspect="1"/>
          </p:cNvPicPr>
          <p:nvPr/>
        </p:nvPicPr>
        <p:blipFill>
          <a:blip r:embed="rId3"/>
          <a:stretch>
            <a:fillRect/>
          </a:stretch>
        </p:blipFill>
        <p:spPr>
          <a:xfrm>
            <a:off x="541598" y="1505389"/>
            <a:ext cx="2921000" cy="2032000"/>
          </a:xfrm>
          <a:prstGeom prst="rect">
            <a:avLst/>
          </a:prstGeom>
        </p:spPr>
      </p:pic>
      <p:pic>
        <p:nvPicPr>
          <p:cNvPr id="12" name="Afbeelding 11">
            <a:extLst>
              <a:ext uri="{FF2B5EF4-FFF2-40B4-BE49-F238E27FC236}">
                <a16:creationId xmlns:a16="http://schemas.microsoft.com/office/drawing/2014/main" id="{967D5328-1937-7F7D-F011-09E2853B997A}"/>
              </a:ext>
            </a:extLst>
          </p:cNvPr>
          <p:cNvPicPr>
            <a:picLocks noChangeAspect="1"/>
          </p:cNvPicPr>
          <p:nvPr/>
        </p:nvPicPr>
        <p:blipFill>
          <a:blip r:embed="rId4"/>
          <a:stretch>
            <a:fillRect/>
          </a:stretch>
        </p:blipFill>
        <p:spPr>
          <a:xfrm>
            <a:off x="922598" y="4431815"/>
            <a:ext cx="2159000" cy="1346200"/>
          </a:xfrm>
          <a:prstGeom prst="rect">
            <a:avLst/>
          </a:prstGeom>
        </p:spPr>
      </p:pic>
      <p:pic>
        <p:nvPicPr>
          <p:cNvPr id="14" name="Afbeelding 13">
            <a:extLst>
              <a:ext uri="{FF2B5EF4-FFF2-40B4-BE49-F238E27FC236}">
                <a16:creationId xmlns:a16="http://schemas.microsoft.com/office/drawing/2014/main" id="{8E683480-2E43-2E9A-DD40-36D463A9CCD6}"/>
              </a:ext>
            </a:extLst>
          </p:cNvPr>
          <p:cNvPicPr>
            <a:picLocks noChangeAspect="1"/>
          </p:cNvPicPr>
          <p:nvPr/>
        </p:nvPicPr>
        <p:blipFill>
          <a:blip r:embed="rId5"/>
          <a:stretch>
            <a:fillRect/>
          </a:stretch>
        </p:blipFill>
        <p:spPr>
          <a:xfrm>
            <a:off x="4055802" y="1320315"/>
            <a:ext cx="4546600" cy="4457700"/>
          </a:xfrm>
          <a:prstGeom prst="rect">
            <a:avLst/>
          </a:prstGeom>
        </p:spPr>
      </p:pic>
    </p:spTree>
    <p:extLst>
      <p:ext uri="{BB962C8B-B14F-4D97-AF65-F5344CB8AC3E}">
        <p14:creationId xmlns:p14="http://schemas.microsoft.com/office/powerpoint/2010/main" val="4192413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0FD0614F-BE49-1F4E-9276-6BB4814897A2}"/>
              </a:ext>
            </a:extLst>
          </p:cNvPr>
          <p:cNvSpPr/>
          <p:nvPr/>
        </p:nvSpPr>
        <p:spPr>
          <a:xfrm>
            <a:off x="6277232" y="5916338"/>
            <a:ext cx="2434282" cy="830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1A3F46DD-01E9-154D-8E24-EBD30F440EEB}"/>
              </a:ext>
            </a:extLst>
          </p:cNvPr>
          <p:cNvSpPr>
            <a:spLocks noGrp="1"/>
          </p:cNvSpPr>
          <p:nvPr>
            <p:ph type="title"/>
          </p:nvPr>
        </p:nvSpPr>
        <p:spPr/>
        <p:txBody>
          <a:bodyPr>
            <a:normAutofit fontScale="90000"/>
          </a:bodyPr>
          <a:lstStyle/>
          <a:p>
            <a:r>
              <a:rPr lang="nl-NL"/>
              <a:t>Backpropagation</a:t>
            </a:r>
          </a:p>
        </p:txBody>
      </p:sp>
      <p:sp>
        <p:nvSpPr>
          <p:cNvPr id="3" name="Tijdelijke aanduiding voor inhoud 2">
            <a:extLst>
              <a:ext uri="{FF2B5EF4-FFF2-40B4-BE49-F238E27FC236}">
                <a16:creationId xmlns:a16="http://schemas.microsoft.com/office/drawing/2014/main" id="{1DA5AFB1-DFB1-3A4F-9BBF-1879A4B175C2}"/>
              </a:ext>
            </a:extLst>
          </p:cNvPr>
          <p:cNvSpPr>
            <a:spLocks noGrp="1"/>
          </p:cNvSpPr>
          <p:nvPr>
            <p:ph idx="1"/>
          </p:nvPr>
        </p:nvSpPr>
        <p:spPr/>
        <p:txBody>
          <a:bodyPr/>
          <a:lstStyle/>
          <a:p>
            <a:r>
              <a:rPr lang="nl-NL" dirty="0"/>
              <a:t>Training </a:t>
            </a:r>
            <a:r>
              <a:rPr lang="nl-NL" dirty="0" err="1"/>
              <a:t>involves</a:t>
            </a:r>
            <a:r>
              <a:rPr lang="nl-NL" dirty="0"/>
              <a:t> </a:t>
            </a:r>
            <a:r>
              <a:rPr lang="nl-NL" dirty="0" err="1"/>
              <a:t>determining</a:t>
            </a:r>
            <a:r>
              <a:rPr lang="nl-NL" dirty="0"/>
              <a:t> </a:t>
            </a:r>
            <a:r>
              <a:rPr lang="nl-NL" dirty="0" err="1"/>
              <a:t>weights</a:t>
            </a:r>
            <a:r>
              <a:rPr lang="nl-NL" dirty="0"/>
              <a:t> </a:t>
            </a:r>
            <a:r>
              <a:rPr lang="nl-NL" dirty="0" err="1"/>
              <a:t>for</a:t>
            </a:r>
            <a:r>
              <a:rPr lang="nl-NL" dirty="0"/>
              <a:t> </a:t>
            </a:r>
            <a:r>
              <a:rPr lang="nl-NL" dirty="0" err="1"/>
              <a:t>each</a:t>
            </a:r>
            <a:r>
              <a:rPr lang="nl-NL" dirty="0"/>
              <a:t> input </a:t>
            </a:r>
            <a:r>
              <a:rPr lang="nl-NL" dirty="0" err="1"/>
              <a:t>to</a:t>
            </a:r>
            <a:r>
              <a:rPr lang="nl-NL" dirty="0"/>
              <a:t> </a:t>
            </a:r>
            <a:r>
              <a:rPr lang="nl-NL" dirty="0" err="1"/>
              <a:t>the</a:t>
            </a:r>
            <a:r>
              <a:rPr lang="nl-NL" dirty="0"/>
              <a:t> </a:t>
            </a:r>
            <a:r>
              <a:rPr lang="nl-NL" dirty="0" err="1"/>
              <a:t>perceptron</a:t>
            </a:r>
            <a:endParaRPr lang="nl-NL" dirty="0"/>
          </a:p>
          <a:p>
            <a:r>
              <a:rPr lang="nl-NL" dirty="0" err="1"/>
              <a:t>Perceptron</a:t>
            </a:r>
            <a:r>
              <a:rPr lang="nl-NL" dirty="0"/>
              <a:t> = TLU, </a:t>
            </a:r>
            <a:r>
              <a:rPr lang="nl-NL" dirty="0" err="1"/>
              <a:t>Threshold</a:t>
            </a:r>
            <a:r>
              <a:rPr lang="nl-NL" dirty="0"/>
              <a:t> Logic Unit</a:t>
            </a:r>
          </a:p>
          <a:p>
            <a:r>
              <a:rPr lang="nl-NL" dirty="0" err="1"/>
              <a:t>Uses</a:t>
            </a:r>
            <a:r>
              <a:rPr lang="nl-NL" dirty="0"/>
              <a:t> a </a:t>
            </a:r>
            <a:r>
              <a:rPr lang="nl-NL" dirty="0" err="1"/>
              <a:t>loss</a:t>
            </a:r>
            <a:r>
              <a:rPr lang="nl-NL" dirty="0"/>
              <a:t> </a:t>
            </a:r>
            <a:r>
              <a:rPr lang="nl-NL" dirty="0" err="1"/>
              <a:t>function</a:t>
            </a:r>
            <a:r>
              <a:rPr lang="nl-NL" dirty="0"/>
              <a:t> </a:t>
            </a:r>
            <a:r>
              <a:rPr lang="nl-NL" dirty="0" err="1"/>
              <a:t>that</a:t>
            </a:r>
            <a:r>
              <a:rPr lang="nl-NL" dirty="0"/>
              <a:t> </a:t>
            </a:r>
            <a:r>
              <a:rPr lang="nl-NL" dirty="0" err="1"/>
              <a:t>can</a:t>
            </a:r>
            <a:r>
              <a:rPr lang="nl-NL" dirty="0"/>
              <a:t> </a:t>
            </a:r>
            <a:r>
              <a:rPr lang="nl-NL" dirty="0" err="1"/>
              <a:t>be</a:t>
            </a:r>
            <a:r>
              <a:rPr lang="nl-NL" dirty="0"/>
              <a:t> </a:t>
            </a:r>
            <a:r>
              <a:rPr lang="nl-NL" dirty="0" err="1"/>
              <a:t>optimized</a:t>
            </a:r>
            <a:r>
              <a:rPr lang="nl-NL" dirty="0"/>
              <a:t> </a:t>
            </a:r>
            <a:r>
              <a:rPr lang="nl-NL" dirty="0" err="1"/>
              <a:t>with</a:t>
            </a:r>
            <a:r>
              <a:rPr lang="nl-NL" dirty="0"/>
              <a:t> </a:t>
            </a:r>
            <a:r>
              <a:rPr lang="nl-NL" dirty="0" err="1"/>
              <a:t>gradient</a:t>
            </a:r>
            <a:r>
              <a:rPr lang="nl-NL" dirty="0"/>
              <a:t> </a:t>
            </a:r>
            <a:r>
              <a:rPr lang="nl-NL" dirty="0" err="1"/>
              <a:t>descent</a:t>
            </a:r>
            <a:endParaRPr lang="nl-NL" dirty="0"/>
          </a:p>
          <a:p>
            <a:r>
              <a:rPr lang="nl-NL" dirty="0" err="1"/>
              <a:t>Backpropagation</a:t>
            </a:r>
            <a:r>
              <a:rPr lang="nl-NL" dirty="0"/>
              <a:t> </a:t>
            </a:r>
            <a:r>
              <a:rPr lang="nl-NL" dirty="0" err="1"/>
              <a:t>provides</a:t>
            </a:r>
            <a:r>
              <a:rPr lang="nl-NL" dirty="0"/>
              <a:t> backward feedback </a:t>
            </a:r>
            <a:r>
              <a:rPr lang="nl-NL" dirty="0" err="1"/>
              <a:t>to</a:t>
            </a:r>
            <a:r>
              <a:rPr lang="nl-NL" dirty="0"/>
              <a:t> </a:t>
            </a:r>
            <a:r>
              <a:rPr lang="nl-NL" dirty="0" err="1"/>
              <a:t>weights</a:t>
            </a:r>
            <a:r>
              <a:rPr lang="nl-NL" dirty="0"/>
              <a:t> in </a:t>
            </a:r>
            <a:r>
              <a:rPr lang="nl-NL" dirty="0" err="1"/>
              <a:t>the</a:t>
            </a:r>
            <a:r>
              <a:rPr lang="nl-NL" dirty="0"/>
              <a:t> </a:t>
            </a:r>
            <a:r>
              <a:rPr lang="nl-NL" dirty="0" err="1"/>
              <a:t>previous</a:t>
            </a:r>
            <a:r>
              <a:rPr lang="nl-NL" dirty="0"/>
              <a:t> </a:t>
            </a:r>
            <a:r>
              <a:rPr lang="nl-NL" dirty="0" err="1"/>
              <a:t>layers</a:t>
            </a:r>
            <a:endParaRPr lang="nl-NL" dirty="0"/>
          </a:p>
        </p:txBody>
      </p:sp>
      <p:sp>
        <p:nvSpPr>
          <p:cNvPr id="10" name="Tijdelijke aanduiding voor voettekst 9">
            <a:extLst>
              <a:ext uri="{FF2B5EF4-FFF2-40B4-BE49-F238E27FC236}">
                <a16:creationId xmlns:a16="http://schemas.microsoft.com/office/drawing/2014/main" id="{DA07CBDE-C7E8-5AFF-C195-046D82A2E2A5}"/>
              </a:ext>
            </a:extLst>
          </p:cNvPr>
          <p:cNvSpPr>
            <a:spLocks noGrp="1"/>
          </p:cNvSpPr>
          <p:nvPr>
            <p:ph type="ftr" sz="quarter" idx="10"/>
          </p:nvPr>
        </p:nvSpPr>
        <p:spPr/>
        <p:txBody>
          <a:bodyPr/>
          <a:lstStyle/>
          <a:p>
            <a:endParaRPr lang="nl-NL" sz="1200"/>
          </a:p>
        </p:txBody>
      </p:sp>
      <p:sp>
        <p:nvSpPr>
          <p:cNvPr id="11" name="Tijdelijke aanduiding voor dianummer 10">
            <a:extLst>
              <a:ext uri="{FF2B5EF4-FFF2-40B4-BE49-F238E27FC236}">
                <a16:creationId xmlns:a16="http://schemas.microsoft.com/office/drawing/2014/main" id="{EF2C24FD-8758-4696-D214-79EA9C4A481E}"/>
              </a:ext>
            </a:extLst>
          </p:cNvPr>
          <p:cNvSpPr>
            <a:spLocks noGrp="1"/>
          </p:cNvSpPr>
          <p:nvPr>
            <p:ph type="sldNum" sz="quarter" idx="11"/>
          </p:nvPr>
        </p:nvSpPr>
        <p:spPr/>
        <p:txBody>
          <a:bodyPr/>
          <a:lstStyle/>
          <a:p>
            <a:fld id="{1181F1E3-57B7-48A5-BF9B-ED6E736CC525}" type="slidenum">
              <a:rPr lang="nl-NL" smtClean="0"/>
              <a:pPr/>
              <a:t>111</a:t>
            </a:fld>
            <a:endParaRPr lang="nl-NL"/>
          </a:p>
        </p:txBody>
      </p:sp>
      <p:grpSp>
        <p:nvGrpSpPr>
          <p:cNvPr id="12" name="Groep 11">
            <a:extLst>
              <a:ext uri="{FF2B5EF4-FFF2-40B4-BE49-F238E27FC236}">
                <a16:creationId xmlns:a16="http://schemas.microsoft.com/office/drawing/2014/main" id="{3BC89637-9BA2-70F2-59AF-39ED58E41791}"/>
              </a:ext>
            </a:extLst>
          </p:cNvPr>
          <p:cNvGrpSpPr/>
          <p:nvPr/>
        </p:nvGrpSpPr>
        <p:grpSpPr>
          <a:xfrm>
            <a:off x="1040337" y="3550096"/>
            <a:ext cx="2707450" cy="338554"/>
            <a:chOff x="929587" y="3629991"/>
            <a:chExt cx="2707450" cy="338554"/>
          </a:xfrm>
        </p:grpSpPr>
        <p:sp>
          <p:nvSpPr>
            <p:cNvPr id="5" name="Tekstvak 4">
              <a:extLst>
                <a:ext uri="{FF2B5EF4-FFF2-40B4-BE49-F238E27FC236}">
                  <a16:creationId xmlns:a16="http://schemas.microsoft.com/office/drawing/2014/main" id="{2B71C28F-6D35-D448-B09A-FB80B8E9A08D}"/>
                </a:ext>
              </a:extLst>
            </p:cNvPr>
            <p:cNvSpPr txBox="1"/>
            <p:nvPr/>
          </p:nvSpPr>
          <p:spPr>
            <a:xfrm>
              <a:off x="929587" y="3629991"/>
              <a:ext cx="2545492" cy="338554"/>
            </a:xfrm>
            <a:prstGeom prst="rect">
              <a:avLst/>
            </a:prstGeom>
            <a:noFill/>
          </p:spPr>
          <p:txBody>
            <a:bodyPr wrap="square" rtlCol="0">
              <a:spAutoFit/>
            </a:bodyPr>
            <a:lstStyle/>
            <a:p>
              <a:pPr algn="ctr"/>
              <a:r>
                <a:rPr lang="nl-NL" sz="1600"/>
                <a:t>Feed-Forward</a:t>
              </a:r>
            </a:p>
          </p:txBody>
        </p:sp>
        <p:cxnSp>
          <p:nvCxnSpPr>
            <p:cNvPr id="9" name="Rechte verbindingslijn met pijl 8">
              <a:extLst>
                <a:ext uri="{FF2B5EF4-FFF2-40B4-BE49-F238E27FC236}">
                  <a16:creationId xmlns:a16="http://schemas.microsoft.com/office/drawing/2014/main" id="{9F77968D-33D5-0F48-A3DD-7DF5EFD6D49F}"/>
                </a:ext>
              </a:extLst>
            </p:cNvPr>
            <p:cNvCxnSpPr>
              <a:cxnSpLocks/>
            </p:cNvCxnSpPr>
            <p:nvPr/>
          </p:nvCxnSpPr>
          <p:spPr>
            <a:xfrm>
              <a:off x="939976" y="3946981"/>
              <a:ext cx="2697061"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 name="Groep 13">
            <a:extLst>
              <a:ext uri="{FF2B5EF4-FFF2-40B4-BE49-F238E27FC236}">
                <a16:creationId xmlns:a16="http://schemas.microsoft.com/office/drawing/2014/main" id="{281224AB-C871-367A-17C7-1BB792776728}"/>
              </a:ext>
            </a:extLst>
          </p:cNvPr>
          <p:cNvGrpSpPr/>
          <p:nvPr/>
        </p:nvGrpSpPr>
        <p:grpSpPr>
          <a:xfrm>
            <a:off x="1040337" y="5644933"/>
            <a:ext cx="2697061" cy="346740"/>
            <a:chOff x="929587" y="5918080"/>
            <a:chExt cx="2697061" cy="346740"/>
          </a:xfrm>
        </p:grpSpPr>
        <p:sp>
          <p:nvSpPr>
            <p:cNvPr id="6" name="Tekstvak 5">
              <a:extLst>
                <a:ext uri="{FF2B5EF4-FFF2-40B4-BE49-F238E27FC236}">
                  <a16:creationId xmlns:a16="http://schemas.microsoft.com/office/drawing/2014/main" id="{5E042D27-F291-824C-928B-3A751D832DD7}"/>
                </a:ext>
              </a:extLst>
            </p:cNvPr>
            <p:cNvSpPr txBox="1"/>
            <p:nvPr/>
          </p:nvSpPr>
          <p:spPr>
            <a:xfrm>
              <a:off x="1081156" y="5926266"/>
              <a:ext cx="2545492" cy="338554"/>
            </a:xfrm>
            <a:prstGeom prst="rect">
              <a:avLst/>
            </a:prstGeom>
            <a:noFill/>
          </p:spPr>
          <p:txBody>
            <a:bodyPr wrap="square" rtlCol="0">
              <a:spAutoFit/>
            </a:bodyPr>
            <a:lstStyle/>
            <a:p>
              <a:pPr algn="ctr"/>
              <a:r>
                <a:rPr lang="nl-NL" sz="1600"/>
                <a:t>Backpropagation</a:t>
              </a:r>
            </a:p>
          </p:txBody>
        </p:sp>
        <p:cxnSp>
          <p:nvCxnSpPr>
            <p:cNvPr id="13" name="Rechte verbindingslijn met pijl 12">
              <a:extLst>
                <a:ext uri="{FF2B5EF4-FFF2-40B4-BE49-F238E27FC236}">
                  <a16:creationId xmlns:a16="http://schemas.microsoft.com/office/drawing/2014/main" id="{18D37DEE-C2AD-F244-8687-2A7C41200B13}"/>
                </a:ext>
              </a:extLst>
            </p:cNvPr>
            <p:cNvCxnSpPr>
              <a:cxnSpLocks/>
            </p:cNvCxnSpPr>
            <p:nvPr/>
          </p:nvCxnSpPr>
          <p:spPr>
            <a:xfrm flipH="1">
              <a:off x="929587" y="5918080"/>
              <a:ext cx="2697061" cy="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4" name="Tijdelijke aanduiding voor inhoud 7">
            <a:extLst>
              <a:ext uri="{FF2B5EF4-FFF2-40B4-BE49-F238E27FC236}">
                <a16:creationId xmlns:a16="http://schemas.microsoft.com/office/drawing/2014/main" id="{724016F5-9A0E-39CE-62E0-91358DE3C605}"/>
              </a:ext>
            </a:extLst>
          </p:cNvPr>
          <p:cNvPicPr>
            <a:picLocks noChangeAspect="1"/>
          </p:cNvPicPr>
          <p:nvPr/>
        </p:nvPicPr>
        <p:blipFill>
          <a:blip r:embed="rId3"/>
          <a:stretch>
            <a:fillRect/>
          </a:stretch>
        </p:blipFill>
        <p:spPr>
          <a:xfrm>
            <a:off x="833445" y="3940406"/>
            <a:ext cx="3262414" cy="1631207"/>
          </a:xfrm>
          <a:prstGeom prst="rect">
            <a:avLst/>
          </a:prstGeom>
        </p:spPr>
      </p:pic>
      <p:pic>
        <p:nvPicPr>
          <p:cNvPr id="8" name="Afbeelding 7">
            <a:extLst>
              <a:ext uri="{FF2B5EF4-FFF2-40B4-BE49-F238E27FC236}">
                <a16:creationId xmlns:a16="http://schemas.microsoft.com/office/drawing/2014/main" id="{2C232D08-51B0-7524-B368-3428C2D7CBF6}"/>
              </a:ext>
            </a:extLst>
          </p:cNvPr>
          <p:cNvPicPr>
            <a:picLocks noChangeAspect="1"/>
          </p:cNvPicPr>
          <p:nvPr/>
        </p:nvPicPr>
        <p:blipFill>
          <a:blip r:embed="rId4"/>
          <a:stretch>
            <a:fillRect/>
          </a:stretch>
        </p:blipFill>
        <p:spPr>
          <a:xfrm>
            <a:off x="4722506" y="3378059"/>
            <a:ext cx="4356100" cy="2755900"/>
          </a:xfrm>
          <a:prstGeom prst="rect">
            <a:avLst/>
          </a:prstGeom>
        </p:spPr>
      </p:pic>
    </p:spTree>
    <p:extLst>
      <p:ext uri="{BB962C8B-B14F-4D97-AF65-F5344CB8AC3E}">
        <p14:creationId xmlns:p14="http://schemas.microsoft.com/office/powerpoint/2010/main" val="39883653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C55AB9-D479-B121-EFE6-9DAA9B9B2FB2}"/>
              </a:ext>
            </a:extLst>
          </p:cNvPr>
          <p:cNvSpPr>
            <a:spLocks noGrp="1"/>
          </p:cNvSpPr>
          <p:nvPr>
            <p:ph type="title"/>
          </p:nvPr>
        </p:nvSpPr>
        <p:spPr/>
        <p:txBody>
          <a:bodyPr>
            <a:normAutofit fontScale="90000"/>
          </a:bodyPr>
          <a:lstStyle/>
          <a:p>
            <a:r>
              <a:rPr lang="nl-NL" dirty="0"/>
              <a:t>Machine vs. Human</a:t>
            </a:r>
          </a:p>
        </p:txBody>
      </p:sp>
      <p:sp>
        <p:nvSpPr>
          <p:cNvPr id="4" name="Tijdelijke aanduiding voor voettekst 3">
            <a:extLst>
              <a:ext uri="{FF2B5EF4-FFF2-40B4-BE49-F238E27FC236}">
                <a16:creationId xmlns:a16="http://schemas.microsoft.com/office/drawing/2014/main" id="{D957D239-EED2-DE93-5F13-7D534915DB36}"/>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2F5627C2-A6A6-B8C2-26C4-2B847778E79F}"/>
              </a:ext>
            </a:extLst>
          </p:cNvPr>
          <p:cNvSpPr>
            <a:spLocks noGrp="1"/>
          </p:cNvSpPr>
          <p:nvPr>
            <p:ph type="sldNum" sz="quarter" idx="11"/>
          </p:nvPr>
        </p:nvSpPr>
        <p:spPr/>
        <p:txBody>
          <a:bodyPr/>
          <a:lstStyle/>
          <a:p>
            <a:fld id="{4A9FEBF3-15B5-1B45-A2C4-90B74AC3EAE7}" type="slidenum">
              <a:rPr lang="nl-NL" smtClean="0"/>
              <a:t>112</a:t>
            </a:fld>
            <a:endParaRPr lang="nl-NL"/>
          </a:p>
        </p:txBody>
      </p:sp>
      <p:sp>
        <p:nvSpPr>
          <p:cNvPr id="7" name="Tijdelijke aanduiding voor inhoud 6">
            <a:extLst>
              <a:ext uri="{FF2B5EF4-FFF2-40B4-BE49-F238E27FC236}">
                <a16:creationId xmlns:a16="http://schemas.microsoft.com/office/drawing/2014/main" id="{43E84D34-1CFB-7D38-6495-4BD2F488C3F4}"/>
              </a:ext>
            </a:extLst>
          </p:cNvPr>
          <p:cNvSpPr>
            <a:spLocks noGrp="1"/>
          </p:cNvSpPr>
          <p:nvPr>
            <p:ph idx="1"/>
          </p:nvPr>
        </p:nvSpPr>
        <p:spPr/>
        <p:txBody>
          <a:bodyPr numCol="2"/>
          <a:lstStyle/>
          <a:p>
            <a:pPr marL="0" indent="0">
              <a:buNone/>
            </a:pPr>
            <a:r>
              <a:rPr lang="nl-NL" dirty="0"/>
              <a:t>Hard </a:t>
            </a:r>
            <a:r>
              <a:rPr lang="nl-NL" dirty="0" err="1"/>
              <a:t>for</a:t>
            </a:r>
            <a:r>
              <a:rPr lang="nl-NL" dirty="0"/>
              <a:t> </a:t>
            </a:r>
            <a:r>
              <a:rPr lang="nl-NL" dirty="0" err="1"/>
              <a:t>humans</a:t>
            </a:r>
            <a:r>
              <a:rPr lang="nl-NL" dirty="0"/>
              <a:t>:</a:t>
            </a:r>
          </a:p>
          <a:p>
            <a:r>
              <a:rPr lang="nl-NL" dirty="0"/>
              <a:t>Large </a:t>
            </a:r>
            <a:r>
              <a:rPr lang="nl-NL" dirty="0" err="1"/>
              <a:t>calculations</a:t>
            </a:r>
            <a:endParaRPr lang="nl-NL" dirty="0"/>
          </a:p>
          <a:p>
            <a:r>
              <a:rPr lang="nl-NL" dirty="0" err="1"/>
              <a:t>Executing</a:t>
            </a:r>
            <a:r>
              <a:rPr lang="nl-NL" dirty="0"/>
              <a:t> </a:t>
            </a:r>
            <a:r>
              <a:rPr lang="nl-NL" dirty="0" err="1"/>
              <a:t>repetitive</a:t>
            </a:r>
            <a:r>
              <a:rPr lang="nl-NL" dirty="0"/>
              <a:t> </a:t>
            </a:r>
            <a:r>
              <a:rPr lang="nl-NL" dirty="0" err="1"/>
              <a:t>tasks</a:t>
            </a:r>
            <a:r>
              <a:rPr lang="nl-NL" dirty="0"/>
              <a:t> </a:t>
            </a:r>
            <a:r>
              <a:rPr lang="nl-NL" dirty="0" err="1"/>
              <a:t>reliably</a:t>
            </a:r>
            <a:endParaRPr lang="nl-NL" dirty="0"/>
          </a:p>
          <a:p>
            <a:r>
              <a:rPr lang="nl-NL" dirty="0" err="1"/>
              <a:t>Detecting</a:t>
            </a:r>
            <a:r>
              <a:rPr lang="nl-NL" dirty="0"/>
              <a:t> </a:t>
            </a:r>
            <a:r>
              <a:rPr lang="nl-NL" dirty="0" err="1"/>
              <a:t>patterns</a:t>
            </a:r>
            <a:r>
              <a:rPr lang="nl-NL" dirty="0"/>
              <a:t> in </a:t>
            </a:r>
            <a:r>
              <a:rPr lang="nl-NL" dirty="0" err="1"/>
              <a:t>numbers</a:t>
            </a:r>
            <a:endParaRPr lang="nl-NL" dirty="0"/>
          </a:p>
          <a:p>
            <a:endParaRPr lang="nl-NL" dirty="0"/>
          </a:p>
          <a:p>
            <a:pPr marL="0" indent="0">
              <a:buNone/>
            </a:pPr>
            <a:r>
              <a:rPr lang="nl-NL" dirty="0"/>
              <a:t>Hard </a:t>
            </a:r>
            <a:r>
              <a:rPr lang="nl-NL" dirty="0" err="1"/>
              <a:t>for</a:t>
            </a:r>
            <a:r>
              <a:rPr lang="nl-NL" dirty="0"/>
              <a:t> machines:</a:t>
            </a:r>
          </a:p>
          <a:p>
            <a:r>
              <a:rPr lang="nl-NL" dirty="0"/>
              <a:t>Speech </a:t>
            </a:r>
            <a:r>
              <a:rPr lang="nl-NL" dirty="0" err="1"/>
              <a:t>recognition</a:t>
            </a:r>
            <a:r>
              <a:rPr lang="nl-NL" dirty="0"/>
              <a:t> &amp; </a:t>
            </a:r>
            <a:r>
              <a:rPr lang="nl-NL" dirty="0" err="1"/>
              <a:t>synthesis</a:t>
            </a:r>
            <a:endParaRPr lang="nl-NL" dirty="0"/>
          </a:p>
          <a:p>
            <a:r>
              <a:rPr lang="nl-NL" dirty="0" err="1"/>
              <a:t>Working</a:t>
            </a:r>
            <a:r>
              <a:rPr lang="nl-NL" dirty="0"/>
              <a:t> </a:t>
            </a:r>
            <a:r>
              <a:rPr lang="nl-NL" dirty="0" err="1"/>
              <a:t>with</a:t>
            </a:r>
            <a:r>
              <a:rPr lang="nl-NL" dirty="0"/>
              <a:t> </a:t>
            </a:r>
            <a:r>
              <a:rPr lang="nl-NL" dirty="0" err="1"/>
              <a:t>many</a:t>
            </a:r>
            <a:r>
              <a:rPr lang="nl-NL" dirty="0"/>
              <a:t> </a:t>
            </a:r>
            <a:r>
              <a:rPr lang="nl-NL" dirty="0" err="1"/>
              <a:t>degrees</a:t>
            </a:r>
            <a:r>
              <a:rPr lang="nl-NL" dirty="0"/>
              <a:t> of </a:t>
            </a:r>
            <a:r>
              <a:rPr lang="nl-NL" dirty="0" err="1"/>
              <a:t>freedom</a:t>
            </a:r>
            <a:r>
              <a:rPr lang="nl-NL" dirty="0"/>
              <a:t> in </a:t>
            </a:r>
            <a:r>
              <a:rPr lang="nl-NL" dirty="0" err="1"/>
              <a:t>movement</a:t>
            </a:r>
            <a:endParaRPr lang="nl-NL" dirty="0"/>
          </a:p>
          <a:p>
            <a:r>
              <a:rPr lang="nl-NL" dirty="0"/>
              <a:t>Humor, </a:t>
            </a:r>
            <a:r>
              <a:rPr lang="nl-NL" dirty="0" err="1"/>
              <a:t>creativity</a:t>
            </a:r>
            <a:r>
              <a:rPr lang="nl-NL" dirty="0"/>
              <a:t>, soul?</a:t>
            </a:r>
          </a:p>
          <a:p>
            <a:r>
              <a:rPr lang="nl-NL" dirty="0" err="1"/>
              <a:t>Emotions</a:t>
            </a:r>
            <a:endParaRPr lang="nl-NL" dirty="0"/>
          </a:p>
        </p:txBody>
      </p:sp>
      <p:pic>
        <p:nvPicPr>
          <p:cNvPr id="9218" name="Picture 2" descr="Degrees of freedom for the upper body of the motion capture skeleton... |  Download Scientific Diagram">
            <a:extLst>
              <a:ext uri="{FF2B5EF4-FFF2-40B4-BE49-F238E27FC236}">
                <a16:creationId xmlns:a16="http://schemas.microsoft.com/office/drawing/2014/main" id="{175218F3-D165-3C26-BD48-8A03AB198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68496"/>
            <a:ext cx="43815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60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BAE7614-76E5-0A41-AED7-A5690D1873D1}"/>
              </a:ext>
            </a:extLst>
          </p:cNvPr>
          <p:cNvSpPr>
            <a:spLocks noGrp="1"/>
          </p:cNvSpPr>
          <p:nvPr>
            <p:ph type="title"/>
          </p:nvPr>
        </p:nvSpPr>
        <p:spPr/>
        <p:txBody>
          <a:bodyPr>
            <a:normAutofit fontScale="90000"/>
          </a:bodyPr>
          <a:lstStyle/>
          <a:p>
            <a:r>
              <a:rPr lang="nl-NL"/>
              <a:t>Training a deep learning algorithm</a:t>
            </a:r>
          </a:p>
        </p:txBody>
      </p:sp>
      <p:sp>
        <p:nvSpPr>
          <p:cNvPr id="6" name="Tijdelijke aanduiding voor inhoud 5">
            <a:extLst>
              <a:ext uri="{FF2B5EF4-FFF2-40B4-BE49-F238E27FC236}">
                <a16:creationId xmlns:a16="http://schemas.microsoft.com/office/drawing/2014/main" id="{E2393BC0-949B-BB4C-AEF1-C32FAB973EE9}"/>
              </a:ext>
            </a:extLst>
          </p:cNvPr>
          <p:cNvSpPr>
            <a:spLocks noGrp="1"/>
          </p:cNvSpPr>
          <p:nvPr>
            <p:ph idx="1"/>
          </p:nvPr>
        </p:nvSpPr>
        <p:spPr/>
        <p:txBody>
          <a:bodyPr/>
          <a:lstStyle/>
          <a:p>
            <a:r>
              <a:rPr lang="nl-NL" dirty="0"/>
              <a:t>Training a </a:t>
            </a:r>
            <a:r>
              <a:rPr lang="nl-NL" dirty="0" err="1"/>
              <a:t>deep</a:t>
            </a:r>
            <a:r>
              <a:rPr lang="nl-NL" dirty="0"/>
              <a:t> </a:t>
            </a:r>
            <a:r>
              <a:rPr lang="nl-NL" dirty="0" err="1"/>
              <a:t>learning</a:t>
            </a:r>
            <a:r>
              <a:rPr lang="nl-NL" dirty="0"/>
              <a:t> </a:t>
            </a:r>
            <a:r>
              <a:rPr lang="nl-NL" dirty="0" err="1"/>
              <a:t>algorithm</a:t>
            </a:r>
            <a:r>
              <a:rPr lang="nl-NL" dirty="0"/>
              <a:t> </a:t>
            </a:r>
            <a:r>
              <a:rPr lang="nl-NL" dirty="0" err="1"/>
              <a:t>involves</a:t>
            </a:r>
            <a:r>
              <a:rPr lang="nl-NL" dirty="0"/>
              <a:t> </a:t>
            </a:r>
            <a:r>
              <a:rPr lang="nl-NL" dirty="0" err="1"/>
              <a:t>the</a:t>
            </a:r>
            <a:r>
              <a:rPr lang="nl-NL" dirty="0"/>
              <a:t> </a:t>
            </a:r>
            <a:r>
              <a:rPr lang="nl-NL" dirty="0" err="1"/>
              <a:t>following</a:t>
            </a:r>
            <a:r>
              <a:rPr lang="nl-NL" dirty="0"/>
              <a:t> steps</a:t>
            </a:r>
          </a:p>
          <a:p>
            <a:pPr lvl="1"/>
            <a:r>
              <a:rPr lang="nl-NL" dirty="0"/>
              <a:t>Building a data pipeline (</a:t>
            </a:r>
            <a:r>
              <a:rPr lang="nl-NL" dirty="0" err="1"/>
              <a:t>for</a:t>
            </a:r>
            <a:r>
              <a:rPr lang="nl-NL" dirty="0"/>
              <a:t> </a:t>
            </a:r>
            <a:r>
              <a:rPr lang="nl-NL" dirty="0" err="1"/>
              <a:t>example</a:t>
            </a:r>
            <a:r>
              <a:rPr lang="nl-NL" dirty="0"/>
              <a:t> </a:t>
            </a:r>
            <a:r>
              <a:rPr lang="nl-NL" dirty="0" err="1"/>
              <a:t>sklearn</a:t>
            </a:r>
            <a:r>
              <a:rPr lang="nl-NL" dirty="0"/>
              <a:t> preprocessing)</a:t>
            </a:r>
          </a:p>
          <a:p>
            <a:pPr lvl="1"/>
            <a:r>
              <a:rPr lang="nl-NL" dirty="0"/>
              <a:t>Building a </a:t>
            </a:r>
            <a:r>
              <a:rPr lang="nl-NL" dirty="0" err="1"/>
              <a:t>network</a:t>
            </a:r>
            <a:r>
              <a:rPr lang="nl-NL" dirty="0"/>
              <a:t> </a:t>
            </a:r>
            <a:r>
              <a:rPr lang="nl-NL" dirty="0" err="1"/>
              <a:t>architecture</a:t>
            </a:r>
            <a:endParaRPr lang="nl-NL" dirty="0"/>
          </a:p>
          <a:p>
            <a:pPr lvl="1"/>
            <a:r>
              <a:rPr lang="nl-NL" dirty="0" err="1"/>
              <a:t>Evaluating</a:t>
            </a:r>
            <a:r>
              <a:rPr lang="nl-NL" dirty="0"/>
              <a:t> </a:t>
            </a:r>
            <a:r>
              <a:rPr lang="nl-NL" dirty="0" err="1"/>
              <a:t>the</a:t>
            </a:r>
            <a:r>
              <a:rPr lang="nl-NL" dirty="0"/>
              <a:t> </a:t>
            </a:r>
            <a:r>
              <a:rPr lang="nl-NL" dirty="0" err="1"/>
              <a:t>architecture</a:t>
            </a:r>
            <a:r>
              <a:rPr lang="nl-NL" dirty="0"/>
              <a:t> </a:t>
            </a:r>
            <a:r>
              <a:rPr lang="nl-NL" dirty="0" err="1"/>
              <a:t>using</a:t>
            </a:r>
            <a:r>
              <a:rPr lang="nl-NL" dirty="0"/>
              <a:t> a </a:t>
            </a:r>
            <a:r>
              <a:rPr lang="nl-NL" dirty="0" err="1"/>
              <a:t>loss</a:t>
            </a:r>
            <a:r>
              <a:rPr lang="nl-NL" dirty="0"/>
              <a:t> </a:t>
            </a:r>
            <a:r>
              <a:rPr lang="nl-NL" dirty="0" err="1"/>
              <a:t>function</a:t>
            </a:r>
            <a:endParaRPr lang="nl-NL" dirty="0"/>
          </a:p>
          <a:p>
            <a:pPr lvl="1"/>
            <a:r>
              <a:rPr lang="nl-NL" dirty="0"/>
              <a:t>Optimizing </a:t>
            </a:r>
            <a:r>
              <a:rPr lang="nl-NL" dirty="0" err="1"/>
              <a:t>the</a:t>
            </a:r>
            <a:r>
              <a:rPr lang="nl-NL" dirty="0"/>
              <a:t> </a:t>
            </a:r>
            <a:r>
              <a:rPr lang="nl-NL" dirty="0" err="1"/>
              <a:t>network</a:t>
            </a:r>
            <a:r>
              <a:rPr lang="nl-NL" dirty="0"/>
              <a:t> </a:t>
            </a:r>
            <a:r>
              <a:rPr lang="nl-NL" dirty="0" err="1"/>
              <a:t>architecture</a:t>
            </a:r>
            <a:r>
              <a:rPr lang="nl-NL" dirty="0"/>
              <a:t> </a:t>
            </a:r>
            <a:r>
              <a:rPr lang="nl-NL" dirty="0" err="1"/>
              <a:t>weights</a:t>
            </a:r>
            <a:r>
              <a:rPr lang="nl-NL" dirty="0"/>
              <a:t> </a:t>
            </a:r>
            <a:r>
              <a:rPr lang="nl-NL" dirty="0" err="1"/>
              <a:t>using</a:t>
            </a:r>
            <a:r>
              <a:rPr lang="nl-NL" dirty="0"/>
              <a:t> </a:t>
            </a:r>
            <a:r>
              <a:rPr lang="nl-NL" dirty="0" err="1"/>
              <a:t>an</a:t>
            </a:r>
            <a:r>
              <a:rPr lang="nl-NL" dirty="0"/>
              <a:t> </a:t>
            </a:r>
            <a:r>
              <a:rPr lang="nl-NL" dirty="0" err="1"/>
              <a:t>optimization</a:t>
            </a:r>
            <a:r>
              <a:rPr lang="nl-NL" dirty="0"/>
              <a:t> </a:t>
            </a:r>
            <a:r>
              <a:rPr lang="nl-NL" dirty="0" err="1"/>
              <a:t>algorithm</a:t>
            </a:r>
            <a:endParaRPr lang="nl-NL" dirty="0"/>
          </a:p>
          <a:p>
            <a:endParaRPr lang="nl-NL" dirty="0"/>
          </a:p>
        </p:txBody>
      </p:sp>
      <p:sp>
        <p:nvSpPr>
          <p:cNvPr id="4" name="Tijdelijke aanduiding voor voettekst 3">
            <a:extLst>
              <a:ext uri="{FF2B5EF4-FFF2-40B4-BE49-F238E27FC236}">
                <a16:creationId xmlns:a16="http://schemas.microsoft.com/office/drawing/2014/main" id="{64EEF487-0FF8-2B36-48C6-859373428361}"/>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116D1EA-7450-8E32-B925-CDF060F2F62E}"/>
              </a:ext>
            </a:extLst>
          </p:cNvPr>
          <p:cNvSpPr>
            <a:spLocks noGrp="1"/>
          </p:cNvSpPr>
          <p:nvPr>
            <p:ph type="sldNum" sz="quarter" idx="11"/>
          </p:nvPr>
        </p:nvSpPr>
        <p:spPr/>
        <p:txBody>
          <a:bodyPr/>
          <a:lstStyle/>
          <a:p>
            <a:fld id="{4A9FEBF3-15B5-1B45-A2C4-90B74AC3EAE7}" type="slidenum">
              <a:rPr lang="nl-NL"/>
              <a:t>113</a:t>
            </a:fld>
            <a:endParaRPr lang="nl-NL"/>
          </a:p>
        </p:txBody>
      </p:sp>
      <p:pic>
        <p:nvPicPr>
          <p:cNvPr id="2" name="Afbeelding 1">
            <a:extLst>
              <a:ext uri="{FF2B5EF4-FFF2-40B4-BE49-F238E27FC236}">
                <a16:creationId xmlns:a16="http://schemas.microsoft.com/office/drawing/2014/main" id="{9E1C2C1B-22B5-3A7A-68D7-329792B2CBFB}"/>
              </a:ext>
            </a:extLst>
          </p:cNvPr>
          <p:cNvPicPr>
            <a:picLocks noChangeAspect="1"/>
          </p:cNvPicPr>
          <p:nvPr/>
        </p:nvPicPr>
        <p:blipFill>
          <a:blip r:embed="rId2"/>
          <a:stretch>
            <a:fillRect/>
          </a:stretch>
        </p:blipFill>
        <p:spPr>
          <a:xfrm>
            <a:off x="2425700" y="3187871"/>
            <a:ext cx="4292600" cy="3073400"/>
          </a:xfrm>
          <a:prstGeom prst="rect">
            <a:avLst/>
          </a:prstGeom>
        </p:spPr>
      </p:pic>
    </p:spTree>
    <p:extLst>
      <p:ext uri="{BB962C8B-B14F-4D97-AF65-F5344CB8AC3E}">
        <p14:creationId xmlns:p14="http://schemas.microsoft.com/office/powerpoint/2010/main" val="1054347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9C9F-B561-8825-9D80-CF242472E41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EBB4B0-E33F-E4FD-6C97-324C4FA5DDCC}"/>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1221937F-6DC6-3E5E-EEDC-9D32209E9CDE}"/>
              </a:ext>
            </a:extLst>
          </p:cNvPr>
          <p:cNvSpPr>
            <a:spLocks noGrp="1"/>
          </p:cNvSpPr>
          <p:nvPr>
            <p:ph idx="1"/>
          </p:nvPr>
        </p:nvSpPr>
        <p:spPr/>
        <p:txBody>
          <a:bodyPr/>
          <a:lstStyle/>
          <a:p>
            <a:pPr marL="0" indent="0">
              <a:buNone/>
            </a:pPr>
            <a:r>
              <a:rPr lang="nl-NL" dirty="0"/>
              <a:t>Maak een </a:t>
            </a:r>
            <a:r>
              <a:rPr lang="nl-NL" dirty="0" err="1"/>
              <a:t>Multilayer</a:t>
            </a:r>
            <a:r>
              <a:rPr lang="nl-NL" dirty="0"/>
              <a:t> </a:t>
            </a:r>
            <a:r>
              <a:rPr lang="nl-NL" dirty="0" err="1"/>
              <a:t>Perceptron</a:t>
            </a:r>
            <a:r>
              <a:rPr lang="nl-NL" dirty="0"/>
              <a:t> </a:t>
            </a:r>
            <a:r>
              <a:rPr lang="nl-NL" dirty="0" err="1"/>
              <a:t>Classifier</a:t>
            </a:r>
            <a:r>
              <a:rPr lang="nl-NL" dirty="0"/>
              <a:t> voor de MNST data</a:t>
            </a:r>
            <a:endParaRPr lang="nl-NL" sz="1800" dirty="0"/>
          </a:p>
        </p:txBody>
      </p:sp>
      <p:sp>
        <p:nvSpPr>
          <p:cNvPr id="6" name="Tijdelijke aanduiding voor voettekst 5">
            <a:extLst>
              <a:ext uri="{FF2B5EF4-FFF2-40B4-BE49-F238E27FC236}">
                <a16:creationId xmlns:a16="http://schemas.microsoft.com/office/drawing/2014/main" id="{B53A05F3-96C5-ECAE-E9BB-8AC7701EBEBE}"/>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C6555AF-1078-4280-C23E-6ABE73A1C6AA}"/>
              </a:ext>
            </a:extLst>
          </p:cNvPr>
          <p:cNvSpPr>
            <a:spLocks noGrp="1"/>
          </p:cNvSpPr>
          <p:nvPr>
            <p:ph type="sldNum" sz="quarter" idx="11"/>
          </p:nvPr>
        </p:nvSpPr>
        <p:spPr/>
        <p:txBody>
          <a:bodyPr/>
          <a:lstStyle/>
          <a:p>
            <a:fld id="{1181F1E3-57B7-48A5-BF9B-ED6E736CC525}" type="slidenum">
              <a:rPr lang="nl-NL" smtClean="0"/>
              <a:pPr/>
              <a:t>114</a:t>
            </a:fld>
            <a:endParaRPr lang="nl-NL"/>
          </a:p>
        </p:txBody>
      </p:sp>
      <p:sp>
        <p:nvSpPr>
          <p:cNvPr id="5" name="Tekstvak 4">
            <a:extLst>
              <a:ext uri="{FF2B5EF4-FFF2-40B4-BE49-F238E27FC236}">
                <a16:creationId xmlns:a16="http://schemas.microsoft.com/office/drawing/2014/main" id="{61A6A371-7777-D5B7-ABE9-BF052CDBCA5B}"/>
              </a:ext>
            </a:extLst>
          </p:cNvPr>
          <p:cNvSpPr txBox="1"/>
          <p:nvPr/>
        </p:nvSpPr>
        <p:spPr>
          <a:xfrm>
            <a:off x="782423" y="4275676"/>
            <a:ext cx="6278254" cy="1477328"/>
          </a:xfrm>
          <a:prstGeom prst="rect">
            <a:avLst/>
          </a:prstGeom>
          <a:solidFill>
            <a:schemeClr val="bg2">
              <a:lumMod val="25000"/>
            </a:schemeClr>
          </a:solidFill>
        </p:spPr>
        <p:txBody>
          <a:bodyPr wrap="square">
            <a:spAutoFit/>
          </a:bodyPr>
          <a:lstStyle/>
          <a:p>
            <a:r>
              <a:rPr lang="nl-NL" dirty="0">
                <a:solidFill>
                  <a:schemeClr val="bg2">
                    <a:lumMod val="75000"/>
                  </a:schemeClr>
                </a:solidFill>
              </a:rPr>
              <a:t># </a:t>
            </a:r>
            <a:r>
              <a:rPr lang="nl-NL" dirty="0" err="1">
                <a:solidFill>
                  <a:schemeClr val="bg2">
                    <a:lumMod val="75000"/>
                  </a:schemeClr>
                </a:solidFill>
              </a:rPr>
              <a:t>Imports</a:t>
            </a:r>
            <a:r>
              <a:rPr lang="nl-NL" dirty="0">
                <a:solidFill>
                  <a:schemeClr val="bg2">
                    <a:lumMod val="75000"/>
                  </a:schemeClr>
                </a:solidFill>
              </a:rPr>
              <a:t> </a:t>
            </a:r>
            <a:r>
              <a:rPr lang="nl-NL" dirty="0" err="1">
                <a:solidFill>
                  <a:schemeClr val="bg2">
                    <a:lumMod val="75000"/>
                  </a:schemeClr>
                </a:solidFill>
              </a:rPr>
              <a:t>for</a:t>
            </a:r>
            <a:r>
              <a:rPr lang="nl-NL" dirty="0">
                <a:solidFill>
                  <a:schemeClr val="bg2">
                    <a:lumMod val="75000"/>
                  </a:schemeClr>
                </a:solidFill>
              </a:rPr>
              <a:t> machine </a:t>
            </a:r>
            <a:r>
              <a:rPr lang="nl-NL" dirty="0" err="1">
                <a:solidFill>
                  <a:schemeClr val="bg2">
                    <a:lumMod val="75000"/>
                  </a:schemeClr>
                </a:solidFill>
              </a:rPr>
              <a:t>learning</a:t>
            </a:r>
            <a:endParaRPr lang="nl-NL" dirty="0">
              <a:solidFill>
                <a:schemeClr val="bg2">
                  <a:lumMod val="75000"/>
                </a:schemeClr>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sklearn.datasets</a:t>
            </a:r>
            <a:r>
              <a:rPr lang="nl-NL" dirty="0">
                <a:solidFill>
                  <a:schemeClr val="accent6"/>
                </a:solidFill>
              </a:rPr>
              <a:t> </a:t>
            </a:r>
            <a:r>
              <a:rPr lang="nl-NL" dirty="0">
                <a:solidFill>
                  <a:srgbClr val="CC66FF"/>
                </a:solidFill>
              </a:rPr>
              <a:t>import </a:t>
            </a:r>
            <a:r>
              <a:rPr lang="nl-NL" dirty="0" err="1">
                <a:solidFill>
                  <a:schemeClr val="accent6"/>
                </a:solidFill>
              </a:rPr>
              <a:t>load_digits</a:t>
            </a:r>
            <a:endParaRPr lang="nl-NL" dirty="0">
              <a:solidFill>
                <a:schemeClr val="accent6"/>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sklearn.model_selection</a:t>
            </a:r>
            <a:r>
              <a:rPr lang="nl-NL" dirty="0">
                <a:solidFill>
                  <a:schemeClr val="bg2"/>
                </a:solidFill>
              </a:rPr>
              <a:t> </a:t>
            </a:r>
            <a:r>
              <a:rPr lang="nl-NL" dirty="0">
                <a:solidFill>
                  <a:srgbClr val="CC66FF"/>
                </a:solidFill>
              </a:rPr>
              <a:t>import </a:t>
            </a:r>
            <a:r>
              <a:rPr lang="nl-NL" dirty="0" err="1">
                <a:solidFill>
                  <a:schemeClr val="accent6"/>
                </a:solidFill>
              </a:rPr>
              <a:t>train_test_split</a:t>
            </a:r>
            <a:endParaRPr lang="nl-NL" dirty="0">
              <a:solidFill>
                <a:schemeClr val="accent6"/>
              </a:solidFill>
            </a:endParaRPr>
          </a:p>
          <a:p>
            <a:r>
              <a:rPr lang="nl-NL" dirty="0" err="1">
                <a:solidFill>
                  <a:srgbClr val="CC66FF"/>
                </a:solidFill>
              </a:rPr>
              <a:t>from</a:t>
            </a:r>
            <a:r>
              <a:rPr lang="nl-NL" dirty="0">
                <a:solidFill>
                  <a:schemeClr val="bg2"/>
                </a:solidFill>
              </a:rPr>
              <a:t> </a:t>
            </a:r>
            <a:r>
              <a:rPr lang="nl-NL" dirty="0" err="1">
                <a:solidFill>
                  <a:schemeClr val="accent6"/>
                </a:solidFill>
              </a:rPr>
              <a:t>sklearn.neural_network</a:t>
            </a:r>
            <a:r>
              <a:rPr lang="nl-NL" dirty="0">
                <a:solidFill>
                  <a:srgbClr val="CC66FF"/>
                </a:solidFill>
              </a:rPr>
              <a:t> import </a:t>
            </a:r>
            <a:r>
              <a:rPr lang="nl-NL" dirty="0" err="1">
                <a:solidFill>
                  <a:schemeClr val="accent6"/>
                </a:solidFill>
              </a:rPr>
              <a:t>MLPClassifier</a:t>
            </a:r>
            <a:endParaRPr lang="nl-NL" dirty="0">
              <a:solidFill>
                <a:schemeClr val="accent6"/>
              </a:solidFill>
            </a:endParaRPr>
          </a:p>
          <a:p>
            <a:r>
              <a:rPr lang="nl-NL" dirty="0" err="1">
                <a:solidFill>
                  <a:srgbClr val="CC66FF"/>
                </a:solidFill>
              </a:rPr>
              <a:t>from</a:t>
            </a:r>
            <a:r>
              <a:rPr lang="nl-NL" dirty="0">
                <a:solidFill>
                  <a:srgbClr val="CC66FF"/>
                </a:solidFill>
              </a:rPr>
              <a:t> </a:t>
            </a:r>
            <a:r>
              <a:rPr lang="nl-NL" dirty="0" err="1">
                <a:solidFill>
                  <a:schemeClr val="accent6"/>
                </a:solidFill>
              </a:rPr>
              <a:t>sklearn.metrics</a:t>
            </a:r>
            <a:r>
              <a:rPr lang="nl-NL" dirty="0">
                <a:solidFill>
                  <a:schemeClr val="accent6"/>
                </a:solidFill>
              </a:rPr>
              <a:t> </a:t>
            </a:r>
            <a:r>
              <a:rPr lang="nl-NL" dirty="0">
                <a:solidFill>
                  <a:srgbClr val="CC66FF"/>
                </a:solidFill>
              </a:rPr>
              <a:t>import</a:t>
            </a:r>
            <a:r>
              <a:rPr lang="nl-NL" dirty="0">
                <a:solidFill>
                  <a:schemeClr val="bg2"/>
                </a:solidFill>
              </a:rPr>
              <a:t> </a:t>
            </a:r>
            <a:r>
              <a:rPr lang="nl-NL" dirty="0" err="1">
                <a:solidFill>
                  <a:schemeClr val="accent6"/>
                </a:solidFill>
              </a:rPr>
              <a:t>accuracy_score</a:t>
            </a:r>
            <a:r>
              <a:rPr lang="nl-NL" dirty="0">
                <a:solidFill>
                  <a:schemeClr val="accent6"/>
                </a:solidFill>
              </a:rPr>
              <a:t>, </a:t>
            </a:r>
            <a:r>
              <a:rPr lang="nl-NL" dirty="0" err="1">
                <a:solidFill>
                  <a:schemeClr val="accent6"/>
                </a:solidFill>
              </a:rPr>
              <a:t>confusion_matrix</a:t>
            </a:r>
            <a:endParaRPr lang="nl-NL" dirty="0">
              <a:solidFill>
                <a:schemeClr val="accent6"/>
              </a:solidFill>
            </a:endParaRPr>
          </a:p>
        </p:txBody>
      </p:sp>
    </p:spTree>
    <p:extLst>
      <p:ext uri="{BB962C8B-B14F-4D97-AF65-F5344CB8AC3E}">
        <p14:creationId xmlns:p14="http://schemas.microsoft.com/office/powerpoint/2010/main" val="42595485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59709-C342-B54A-B3B7-6CE59E84425E}"/>
              </a:ext>
            </a:extLst>
          </p:cNvPr>
          <p:cNvSpPr>
            <a:spLocks noGrp="1"/>
          </p:cNvSpPr>
          <p:nvPr>
            <p:ph type="title"/>
          </p:nvPr>
        </p:nvSpPr>
        <p:spPr/>
        <p:txBody>
          <a:bodyPr>
            <a:normAutofit fontScale="90000"/>
          </a:bodyPr>
          <a:lstStyle/>
          <a:p>
            <a:r>
              <a:rPr lang="nl-NL"/>
              <a:t>Neural Network Architectures</a:t>
            </a:r>
          </a:p>
        </p:txBody>
      </p:sp>
      <p:sp>
        <p:nvSpPr>
          <p:cNvPr id="3" name="Content Placeholder 2">
            <a:extLst>
              <a:ext uri="{FF2B5EF4-FFF2-40B4-BE49-F238E27FC236}">
                <a16:creationId xmlns:a16="http://schemas.microsoft.com/office/drawing/2014/main" id="{25B76A68-2551-364D-B2AD-72161DBD18E1}"/>
              </a:ext>
            </a:extLst>
          </p:cNvPr>
          <p:cNvSpPr>
            <a:spLocks noGrp="1"/>
          </p:cNvSpPr>
          <p:nvPr>
            <p:ph idx="1"/>
          </p:nvPr>
        </p:nvSpPr>
        <p:spPr/>
        <p:txBody>
          <a:bodyPr/>
          <a:lstStyle/>
          <a:p>
            <a:r>
              <a:rPr lang="en-NL"/>
              <a:t>Convolutional Neural Network – CNN</a:t>
            </a:r>
          </a:p>
          <a:p>
            <a:r>
              <a:rPr lang="en-NL"/>
              <a:t>Recurrent Neural Network - RNN</a:t>
            </a:r>
          </a:p>
        </p:txBody>
      </p:sp>
      <p:sp>
        <p:nvSpPr>
          <p:cNvPr id="6" name="Tijdelijke aanduiding voor voettekst 5">
            <a:extLst>
              <a:ext uri="{FF2B5EF4-FFF2-40B4-BE49-F238E27FC236}">
                <a16:creationId xmlns:a16="http://schemas.microsoft.com/office/drawing/2014/main" id="{1CC6A6D5-AA28-7DA3-C824-54A597AE29B7}"/>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334553C-4C7D-0BE4-30A4-7C5BF277DEEC}"/>
              </a:ext>
            </a:extLst>
          </p:cNvPr>
          <p:cNvSpPr>
            <a:spLocks noGrp="1"/>
          </p:cNvSpPr>
          <p:nvPr>
            <p:ph type="sldNum" sz="quarter" idx="11"/>
          </p:nvPr>
        </p:nvSpPr>
        <p:spPr/>
        <p:txBody>
          <a:bodyPr/>
          <a:lstStyle/>
          <a:p>
            <a:fld id="{4A9FEBF3-15B5-1B45-A2C4-90B74AC3EAE7}" type="slidenum">
              <a:rPr lang="nl-NL" smtClean="0"/>
              <a:t>115</a:t>
            </a:fld>
            <a:endParaRPr lang="nl-NL"/>
          </a:p>
        </p:txBody>
      </p:sp>
    </p:spTree>
    <p:extLst>
      <p:ext uri="{BB962C8B-B14F-4D97-AF65-F5344CB8AC3E}">
        <p14:creationId xmlns:p14="http://schemas.microsoft.com/office/powerpoint/2010/main" val="3377088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5EF924-3441-7840-B23E-455804F65F05}"/>
              </a:ext>
            </a:extLst>
          </p:cNvPr>
          <p:cNvSpPr>
            <a:spLocks noGrp="1"/>
          </p:cNvSpPr>
          <p:nvPr>
            <p:ph type="title"/>
          </p:nvPr>
        </p:nvSpPr>
        <p:spPr/>
        <p:txBody>
          <a:bodyPr>
            <a:normAutofit fontScale="90000"/>
          </a:bodyPr>
          <a:lstStyle/>
          <a:p>
            <a:r>
              <a:rPr lang="nl-NL"/>
              <a:t>Convolutional Neural Network</a:t>
            </a:r>
          </a:p>
        </p:txBody>
      </p:sp>
      <p:sp>
        <p:nvSpPr>
          <p:cNvPr id="4" name="Tijdelijke aanduiding voor voettekst 3">
            <a:extLst>
              <a:ext uri="{FF2B5EF4-FFF2-40B4-BE49-F238E27FC236}">
                <a16:creationId xmlns:a16="http://schemas.microsoft.com/office/drawing/2014/main" id="{3B0E361C-E58C-963B-33BB-BFE84A29B9FF}"/>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C1A0298-8380-9DE0-87B5-CAA77C19D846}"/>
              </a:ext>
            </a:extLst>
          </p:cNvPr>
          <p:cNvSpPr>
            <a:spLocks noGrp="1"/>
          </p:cNvSpPr>
          <p:nvPr>
            <p:ph type="sldNum" sz="quarter" idx="11"/>
          </p:nvPr>
        </p:nvSpPr>
        <p:spPr/>
        <p:txBody>
          <a:bodyPr/>
          <a:lstStyle/>
          <a:p>
            <a:fld id="{4A9FEBF3-15B5-1B45-A2C4-90B74AC3EAE7}" type="slidenum">
              <a:rPr lang="nl-NL"/>
              <a:t>116</a:t>
            </a:fld>
            <a:endParaRPr lang="nl-NL"/>
          </a:p>
        </p:txBody>
      </p:sp>
      <p:pic>
        <p:nvPicPr>
          <p:cNvPr id="3" name="Afbeelding 2">
            <a:extLst>
              <a:ext uri="{FF2B5EF4-FFF2-40B4-BE49-F238E27FC236}">
                <a16:creationId xmlns:a16="http://schemas.microsoft.com/office/drawing/2014/main" id="{00B5B3F9-40A6-325B-6D0A-06DF09DD6830}"/>
              </a:ext>
            </a:extLst>
          </p:cNvPr>
          <p:cNvPicPr>
            <a:picLocks noChangeAspect="1"/>
          </p:cNvPicPr>
          <p:nvPr/>
        </p:nvPicPr>
        <p:blipFill>
          <a:blip r:embed="rId3"/>
          <a:stretch>
            <a:fillRect/>
          </a:stretch>
        </p:blipFill>
        <p:spPr>
          <a:xfrm>
            <a:off x="1054100" y="1257876"/>
            <a:ext cx="7035800" cy="1943100"/>
          </a:xfrm>
          <a:prstGeom prst="rect">
            <a:avLst/>
          </a:prstGeom>
        </p:spPr>
      </p:pic>
      <p:pic>
        <p:nvPicPr>
          <p:cNvPr id="6" name="Afbeelding 5">
            <a:extLst>
              <a:ext uri="{FF2B5EF4-FFF2-40B4-BE49-F238E27FC236}">
                <a16:creationId xmlns:a16="http://schemas.microsoft.com/office/drawing/2014/main" id="{79177EB6-830C-7237-FBEF-E581FFBF1E44}"/>
              </a:ext>
            </a:extLst>
          </p:cNvPr>
          <p:cNvPicPr>
            <a:picLocks noChangeAspect="1"/>
          </p:cNvPicPr>
          <p:nvPr/>
        </p:nvPicPr>
        <p:blipFill>
          <a:blip r:embed="rId4"/>
          <a:stretch>
            <a:fillRect/>
          </a:stretch>
        </p:blipFill>
        <p:spPr>
          <a:xfrm>
            <a:off x="5664200" y="3540026"/>
            <a:ext cx="2425700" cy="2565400"/>
          </a:xfrm>
          <a:prstGeom prst="rect">
            <a:avLst/>
          </a:prstGeom>
        </p:spPr>
      </p:pic>
      <p:sp>
        <p:nvSpPr>
          <p:cNvPr id="7" name="Tekstvak 6">
            <a:extLst>
              <a:ext uri="{FF2B5EF4-FFF2-40B4-BE49-F238E27FC236}">
                <a16:creationId xmlns:a16="http://schemas.microsoft.com/office/drawing/2014/main" id="{BC5EFF6B-F329-D5AC-F069-2B59C87F6A7D}"/>
              </a:ext>
            </a:extLst>
          </p:cNvPr>
          <p:cNvSpPr txBox="1"/>
          <p:nvPr/>
        </p:nvSpPr>
        <p:spPr>
          <a:xfrm>
            <a:off x="1054100" y="3651053"/>
            <a:ext cx="4154982" cy="1477328"/>
          </a:xfrm>
          <a:prstGeom prst="rect">
            <a:avLst/>
          </a:prstGeom>
          <a:noFill/>
        </p:spPr>
        <p:txBody>
          <a:bodyPr wrap="square" rtlCol="0">
            <a:spAutoFit/>
          </a:bodyPr>
          <a:lstStyle/>
          <a:p>
            <a:r>
              <a:rPr lang="nl-NL" dirty="0" err="1"/>
              <a:t>Key</a:t>
            </a:r>
            <a:r>
              <a:rPr lang="nl-NL" dirty="0"/>
              <a:t> </a:t>
            </a:r>
            <a:r>
              <a:rPr lang="nl-NL" dirty="0" err="1"/>
              <a:t>differences</a:t>
            </a:r>
            <a:r>
              <a:rPr lang="nl-NL" dirty="0"/>
              <a:t>:</a:t>
            </a:r>
          </a:p>
          <a:p>
            <a:pPr marL="285750" indent="-285750">
              <a:buFont typeface="Arial" panose="020B0604020202020204" pitchFamily="34" charset="0"/>
              <a:buChar char="•"/>
            </a:pPr>
            <a:r>
              <a:rPr lang="nl-NL" dirty="0" err="1"/>
              <a:t>Convolutional</a:t>
            </a:r>
            <a:r>
              <a:rPr lang="nl-NL" dirty="0"/>
              <a:t> </a:t>
            </a:r>
            <a:r>
              <a:rPr lang="nl-NL" dirty="0" err="1"/>
              <a:t>layers</a:t>
            </a:r>
            <a:endParaRPr lang="nl-NL" dirty="0"/>
          </a:p>
          <a:p>
            <a:pPr marL="285750" indent="-285750">
              <a:buFont typeface="Arial" panose="020B0604020202020204" pitchFamily="34" charset="0"/>
              <a:buChar char="•"/>
            </a:pPr>
            <a:r>
              <a:rPr lang="nl-NL" dirty="0"/>
              <a:t>Pooling </a:t>
            </a:r>
            <a:r>
              <a:rPr lang="nl-NL" dirty="0" err="1"/>
              <a:t>layers</a:t>
            </a:r>
            <a:endParaRPr lang="nl-NL" dirty="0"/>
          </a:p>
          <a:p>
            <a:pPr marL="285750" indent="-285750">
              <a:buFont typeface="Arial" panose="020B0604020202020204" pitchFamily="34" charset="0"/>
              <a:buChar char="•"/>
            </a:pPr>
            <a:r>
              <a:rPr lang="nl-NL" dirty="0"/>
              <a:t>Is </a:t>
            </a:r>
            <a:r>
              <a:rPr lang="nl-NL" dirty="0" err="1"/>
              <a:t>the</a:t>
            </a:r>
            <a:r>
              <a:rPr lang="nl-NL" dirty="0"/>
              <a:t> context </a:t>
            </a:r>
            <a:r>
              <a:rPr lang="nl-NL" dirty="0" err="1"/>
              <a:t>any</a:t>
            </a:r>
            <a:r>
              <a:rPr lang="nl-NL" dirty="0"/>
              <a:t> different </a:t>
            </a:r>
            <a:r>
              <a:rPr lang="nl-NL" dirty="0" err="1"/>
              <a:t>than</a:t>
            </a:r>
            <a:r>
              <a:rPr lang="nl-NL" dirty="0"/>
              <a:t> long features of </a:t>
            </a:r>
            <a:r>
              <a:rPr lang="nl-NL" dirty="0" err="1"/>
              <a:t>vectors</a:t>
            </a:r>
            <a:r>
              <a:rPr lang="nl-NL" dirty="0"/>
              <a:t>?</a:t>
            </a:r>
          </a:p>
        </p:txBody>
      </p:sp>
    </p:spTree>
    <p:extLst>
      <p:ext uri="{BB962C8B-B14F-4D97-AF65-F5344CB8AC3E}">
        <p14:creationId xmlns:p14="http://schemas.microsoft.com/office/powerpoint/2010/main" val="16692488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92CA-22C1-34E4-CE24-8C0869A593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E20768-F1C8-11E8-B0D3-3C9001D6F46F}"/>
              </a:ext>
            </a:extLst>
          </p:cNvPr>
          <p:cNvSpPr>
            <a:spLocks noGrp="1"/>
          </p:cNvSpPr>
          <p:nvPr>
            <p:ph type="title"/>
          </p:nvPr>
        </p:nvSpPr>
        <p:spPr/>
        <p:txBody>
          <a:bodyPr>
            <a:normAutofit fontScale="90000"/>
          </a:bodyPr>
          <a:lstStyle/>
          <a:p>
            <a:r>
              <a:rPr lang="nl-NL" dirty="0" err="1"/>
              <a:t>Recurrent</a:t>
            </a:r>
            <a:r>
              <a:rPr lang="nl-NL" dirty="0"/>
              <a:t> </a:t>
            </a:r>
            <a:r>
              <a:rPr lang="nl-NL" dirty="0" err="1"/>
              <a:t>Neural</a:t>
            </a:r>
            <a:r>
              <a:rPr lang="nl-NL" dirty="0"/>
              <a:t> Network</a:t>
            </a:r>
          </a:p>
        </p:txBody>
      </p:sp>
      <p:sp>
        <p:nvSpPr>
          <p:cNvPr id="4" name="Tijdelijke aanduiding voor voettekst 3">
            <a:extLst>
              <a:ext uri="{FF2B5EF4-FFF2-40B4-BE49-F238E27FC236}">
                <a16:creationId xmlns:a16="http://schemas.microsoft.com/office/drawing/2014/main" id="{0556C0F1-0C65-1302-8789-CF5892C05362}"/>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CBE46CA-927A-DE48-25A7-434E86124A58}"/>
              </a:ext>
            </a:extLst>
          </p:cNvPr>
          <p:cNvSpPr>
            <a:spLocks noGrp="1"/>
          </p:cNvSpPr>
          <p:nvPr>
            <p:ph type="sldNum" sz="quarter" idx="11"/>
          </p:nvPr>
        </p:nvSpPr>
        <p:spPr/>
        <p:txBody>
          <a:bodyPr/>
          <a:lstStyle/>
          <a:p>
            <a:fld id="{4A9FEBF3-15B5-1B45-A2C4-90B74AC3EAE7}" type="slidenum">
              <a:rPr lang="nl-NL"/>
              <a:t>117</a:t>
            </a:fld>
            <a:endParaRPr lang="nl-NL"/>
          </a:p>
        </p:txBody>
      </p:sp>
      <p:pic>
        <p:nvPicPr>
          <p:cNvPr id="1026" name="Picture 2" descr="Introduction to Recurrent Neural Networks - GeeksforGeeks">
            <a:extLst>
              <a:ext uri="{FF2B5EF4-FFF2-40B4-BE49-F238E27FC236}">
                <a16:creationId xmlns:a16="http://schemas.microsoft.com/office/drawing/2014/main" id="{E31FE6D8-F7E5-58D2-23FA-0E586A58E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857375"/>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92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C667C1-A51C-6149-AC58-AFD929424BA3}"/>
              </a:ext>
            </a:extLst>
          </p:cNvPr>
          <p:cNvSpPr>
            <a:spLocks noGrp="1"/>
          </p:cNvSpPr>
          <p:nvPr>
            <p:ph type="title"/>
          </p:nvPr>
        </p:nvSpPr>
        <p:spPr/>
        <p:txBody>
          <a:bodyPr>
            <a:normAutofit fontScale="90000"/>
          </a:bodyPr>
          <a:lstStyle/>
          <a:p>
            <a:r>
              <a:rPr lang="nl-NL"/>
              <a:t>Keras &amp; Tensorflow</a:t>
            </a:r>
          </a:p>
        </p:txBody>
      </p:sp>
      <p:sp>
        <p:nvSpPr>
          <p:cNvPr id="4" name="Tijdelijke aanduiding voor inhoud 3">
            <a:extLst>
              <a:ext uri="{FF2B5EF4-FFF2-40B4-BE49-F238E27FC236}">
                <a16:creationId xmlns:a16="http://schemas.microsoft.com/office/drawing/2014/main" id="{CA09668C-A297-EE1D-BE3A-F72401352B22}"/>
              </a:ext>
            </a:extLst>
          </p:cNvPr>
          <p:cNvSpPr>
            <a:spLocks noGrp="1"/>
          </p:cNvSpPr>
          <p:nvPr>
            <p:ph idx="1"/>
          </p:nvPr>
        </p:nvSpPr>
        <p:spPr>
          <a:xfrm>
            <a:off x="628650" y="1229032"/>
            <a:ext cx="7886700" cy="2900758"/>
          </a:xfrm>
        </p:spPr>
        <p:txBody>
          <a:bodyPr numCol="2"/>
          <a:lstStyle/>
          <a:p>
            <a:pPr marL="0" indent="0">
              <a:buNone/>
            </a:pPr>
            <a:r>
              <a:rPr lang="nl-NL" sz="1600" b="1" i="0" u="none" strike="noStrike" dirty="0" err="1">
                <a:solidFill>
                  <a:schemeClr val="accent1">
                    <a:lumMod val="50000"/>
                  </a:schemeClr>
                </a:solidFill>
                <a:effectLst/>
                <a:latin typeface="Source Sans Pro" panose="020B0503030403020204" pitchFamily="34" charset="0"/>
              </a:rPr>
              <a:t>TensorFlow</a:t>
            </a:r>
            <a:endParaRPr lang="nl-NL" sz="1600" b="1" i="0" u="none" strike="noStrike" dirty="0">
              <a:solidFill>
                <a:schemeClr val="accent1">
                  <a:lumMod val="50000"/>
                </a:schemeClr>
              </a:solidFill>
              <a:effectLst/>
              <a:latin typeface="Source Sans Pro" panose="020B0503030403020204" pitchFamily="34" charset="0"/>
            </a:endParaRPr>
          </a:p>
          <a:p>
            <a:pPr>
              <a:buFontTx/>
              <a:buChar char="-"/>
            </a:pPr>
            <a:r>
              <a:rPr lang="nl-NL" sz="1600" dirty="0">
                <a:solidFill>
                  <a:srgbClr val="222222"/>
                </a:solidFill>
                <a:latin typeface="Source Sans Pro" panose="020B0503030403020204" pitchFamily="34" charset="0"/>
              </a:rPr>
              <a:t>Open source </a:t>
            </a:r>
            <a:r>
              <a:rPr lang="nl-NL" sz="1600" dirty="0" err="1">
                <a:solidFill>
                  <a:srgbClr val="222222"/>
                </a:solidFill>
                <a:latin typeface="Source Sans Pro" panose="020B0503030403020204" pitchFamily="34" charset="0"/>
              </a:rPr>
              <a:t>deep</a:t>
            </a:r>
            <a:r>
              <a:rPr lang="nl-NL" sz="1600" dirty="0">
                <a:solidFill>
                  <a:srgbClr val="222222"/>
                </a:solidFill>
                <a:latin typeface="Source Sans Pro" panose="020B0503030403020204" pitchFamily="34" charset="0"/>
              </a:rPr>
              <a:t> </a:t>
            </a:r>
            <a:r>
              <a:rPr lang="nl-NL" sz="1600" dirty="0" err="1">
                <a:solidFill>
                  <a:srgbClr val="222222"/>
                </a:solidFill>
                <a:latin typeface="Source Sans Pro" panose="020B0503030403020204" pitchFamily="34" charset="0"/>
              </a:rPr>
              <a:t>learning</a:t>
            </a:r>
            <a:r>
              <a:rPr lang="nl-NL" sz="1600" dirty="0">
                <a:solidFill>
                  <a:srgbClr val="222222"/>
                </a:solidFill>
                <a:latin typeface="Source Sans Pro" panose="020B0503030403020204" pitchFamily="34" charset="0"/>
              </a:rPr>
              <a:t> </a:t>
            </a:r>
            <a:r>
              <a:rPr lang="nl-NL" sz="1600" dirty="0" err="1">
                <a:solidFill>
                  <a:srgbClr val="222222"/>
                </a:solidFill>
                <a:latin typeface="Source Sans Pro" panose="020B0503030403020204" pitchFamily="34" charset="0"/>
              </a:rPr>
              <a:t>from</a:t>
            </a:r>
            <a:r>
              <a:rPr lang="nl-NL" sz="1600" dirty="0">
                <a:solidFill>
                  <a:srgbClr val="222222"/>
                </a:solidFill>
                <a:latin typeface="Source Sans Pro" panose="020B0503030403020204" pitchFamily="34" charset="0"/>
              </a:rPr>
              <a:t> Google</a:t>
            </a:r>
          </a:p>
          <a:p>
            <a:pPr>
              <a:buFontTx/>
              <a:buChar char="-"/>
            </a:pPr>
            <a:r>
              <a:rPr lang="nl-NL" sz="1600" b="0" i="0" u="none" strike="noStrike" dirty="0">
                <a:solidFill>
                  <a:srgbClr val="222222"/>
                </a:solidFill>
                <a:effectLst/>
                <a:latin typeface="Source Sans Pro" panose="020B0503030403020204" pitchFamily="34" charset="0"/>
              </a:rPr>
              <a:t>Dataflow </a:t>
            </a:r>
            <a:r>
              <a:rPr lang="nl-NL" sz="1600" b="0" i="0" u="none" strike="noStrike" dirty="0" err="1">
                <a:solidFill>
                  <a:srgbClr val="222222"/>
                </a:solidFill>
                <a:effectLst/>
                <a:latin typeface="Source Sans Pro" panose="020B0503030403020204" pitchFamily="34" charset="0"/>
              </a:rPr>
              <a:t>programing</a:t>
            </a:r>
            <a:endParaRPr lang="nl-NL" sz="1600" b="0" i="0" u="none" strike="noStrike" dirty="0">
              <a:solidFill>
                <a:srgbClr val="222222"/>
              </a:solidFill>
              <a:effectLst/>
              <a:latin typeface="Source Sans Pro" panose="020B0503030403020204" pitchFamily="34" charset="0"/>
            </a:endParaRPr>
          </a:p>
          <a:p>
            <a:pPr>
              <a:buFontTx/>
              <a:buChar char="-"/>
            </a:pPr>
            <a:r>
              <a:rPr lang="nl-NL" sz="1600" dirty="0">
                <a:solidFill>
                  <a:srgbClr val="222222"/>
                </a:solidFill>
                <a:latin typeface="Source Sans Pro" panose="020B0503030403020204" pitchFamily="34" charset="0"/>
              </a:rPr>
              <a:t>Built </a:t>
            </a:r>
            <a:r>
              <a:rPr lang="nl-NL" sz="1600" dirty="0" err="1">
                <a:solidFill>
                  <a:srgbClr val="222222"/>
                </a:solidFill>
                <a:latin typeface="Source Sans Pro" panose="020B0503030403020204" pitchFamily="34" charset="0"/>
              </a:rPr>
              <a:t>to</a:t>
            </a:r>
            <a:r>
              <a:rPr lang="nl-NL" sz="1600" dirty="0">
                <a:solidFill>
                  <a:srgbClr val="222222"/>
                </a:solidFill>
                <a:latin typeface="Source Sans Pro" panose="020B0503030403020204" pitchFamily="34" charset="0"/>
              </a:rPr>
              <a:t> run on (multiple) CPU/</a:t>
            </a:r>
            <a:r>
              <a:rPr lang="nl-NL" sz="1600" dirty="0" err="1">
                <a:solidFill>
                  <a:srgbClr val="222222"/>
                </a:solidFill>
                <a:latin typeface="Source Sans Pro" panose="020B0503030403020204" pitchFamily="34" charset="0"/>
              </a:rPr>
              <a:t>GPU’s</a:t>
            </a:r>
            <a:endParaRPr lang="nl-NL" sz="1600" dirty="0">
              <a:solidFill>
                <a:srgbClr val="222222"/>
              </a:solidFill>
              <a:latin typeface="Source Sans Pro" panose="020B0503030403020204" pitchFamily="34" charset="0"/>
            </a:endParaRPr>
          </a:p>
          <a:p>
            <a:pPr>
              <a:buFontTx/>
              <a:buChar char="-"/>
            </a:pPr>
            <a:r>
              <a:rPr lang="nl-NL" sz="1600" b="0" i="0" u="none" strike="noStrike" dirty="0" err="1">
                <a:solidFill>
                  <a:srgbClr val="222222"/>
                </a:solidFill>
                <a:effectLst/>
                <a:latin typeface="Source Sans Pro" panose="020B0503030403020204" pitchFamily="34" charset="0"/>
              </a:rPr>
              <a:t>Wrappers</a:t>
            </a:r>
            <a:r>
              <a:rPr lang="nl-NL" sz="1600" b="0" i="0" u="none" strike="noStrike" dirty="0">
                <a:solidFill>
                  <a:srgbClr val="222222"/>
                </a:solidFill>
                <a:effectLst/>
                <a:latin typeface="Source Sans Pro" panose="020B0503030403020204" pitchFamily="34" charset="0"/>
              </a:rPr>
              <a:t> in </a:t>
            </a:r>
            <a:r>
              <a:rPr lang="nl-NL" sz="1600" b="0" i="0" u="none" strike="noStrike" dirty="0" err="1">
                <a:solidFill>
                  <a:srgbClr val="222222"/>
                </a:solidFill>
                <a:effectLst/>
                <a:latin typeface="Source Sans Pro" panose="020B0503030403020204" pitchFamily="34" charset="0"/>
              </a:rPr>
              <a:t>several</a:t>
            </a:r>
            <a:r>
              <a:rPr lang="nl-NL" sz="1600" b="0" i="0" u="none" strike="noStrike" dirty="0">
                <a:solidFill>
                  <a:srgbClr val="222222"/>
                </a:solidFill>
                <a:effectLst/>
                <a:latin typeface="Source Sans Pro" panose="020B0503030403020204" pitchFamily="34" charset="0"/>
              </a:rPr>
              <a:t> </a:t>
            </a:r>
            <a:r>
              <a:rPr lang="nl-NL" sz="1600" b="0" i="0" u="none" strike="noStrike" dirty="0" err="1">
                <a:solidFill>
                  <a:srgbClr val="222222"/>
                </a:solidFill>
                <a:effectLst/>
                <a:latin typeface="Source Sans Pro" panose="020B0503030403020204" pitchFamily="34" charset="0"/>
              </a:rPr>
              <a:t>lan</a:t>
            </a:r>
            <a:r>
              <a:rPr lang="nl-NL" sz="1600" dirty="0" err="1">
                <a:solidFill>
                  <a:srgbClr val="222222"/>
                </a:solidFill>
                <a:latin typeface="Source Sans Pro" panose="020B0503030403020204" pitchFamily="34" charset="0"/>
              </a:rPr>
              <a:t>guages</a:t>
            </a:r>
            <a:r>
              <a:rPr lang="nl-NL" sz="1600" dirty="0">
                <a:solidFill>
                  <a:srgbClr val="222222"/>
                </a:solidFill>
                <a:latin typeface="Source Sans Pro" panose="020B0503030403020204" pitchFamily="34" charset="0"/>
              </a:rPr>
              <a:t> like Python, C++ </a:t>
            </a:r>
            <a:r>
              <a:rPr lang="nl-NL" sz="1600" dirty="0" err="1">
                <a:solidFill>
                  <a:srgbClr val="222222"/>
                </a:solidFill>
                <a:latin typeface="Source Sans Pro" panose="020B0503030403020204" pitchFamily="34" charset="0"/>
              </a:rPr>
              <a:t>and</a:t>
            </a:r>
            <a:r>
              <a:rPr lang="nl-NL" sz="1600" dirty="0">
                <a:solidFill>
                  <a:srgbClr val="222222"/>
                </a:solidFill>
                <a:latin typeface="Source Sans Pro" panose="020B0503030403020204" pitchFamily="34" charset="0"/>
              </a:rPr>
              <a:t> Java</a:t>
            </a:r>
            <a:endParaRPr lang="nl-NL" sz="1600" dirty="0"/>
          </a:p>
          <a:p>
            <a:pPr marL="0" indent="0">
              <a:buNone/>
            </a:pPr>
            <a:endParaRPr lang="nl-NL" sz="1600" b="1" i="0" u="none" strike="noStrike" dirty="0">
              <a:solidFill>
                <a:schemeClr val="accent1">
                  <a:lumMod val="50000"/>
                </a:schemeClr>
              </a:solidFill>
              <a:effectLst/>
              <a:latin typeface="Source Sans Pro" panose="020F0502020204030204" pitchFamily="34" charset="0"/>
            </a:endParaRPr>
          </a:p>
          <a:p>
            <a:pPr marL="0" indent="0">
              <a:buNone/>
            </a:pPr>
            <a:r>
              <a:rPr lang="nl-NL" sz="1600" b="1" i="0" u="none" strike="noStrike" dirty="0" err="1">
                <a:solidFill>
                  <a:schemeClr val="accent1">
                    <a:lumMod val="50000"/>
                  </a:schemeClr>
                </a:solidFill>
                <a:effectLst/>
                <a:latin typeface="Source Sans Pro" panose="020F0502020204030204" pitchFamily="34" charset="0"/>
              </a:rPr>
              <a:t>Keras</a:t>
            </a:r>
            <a:endParaRPr lang="nl-NL" sz="1600" b="1" i="0" u="none" strike="noStrike" dirty="0">
              <a:solidFill>
                <a:schemeClr val="accent1">
                  <a:lumMod val="50000"/>
                </a:schemeClr>
              </a:solidFill>
              <a:effectLst/>
              <a:latin typeface="Source Sans Pro" panose="020F0502020204030204" pitchFamily="34" charset="0"/>
            </a:endParaRPr>
          </a:p>
          <a:p>
            <a:pPr>
              <a:buFontTx/>
              <a:buChar char="-"/>
            </a:pPr>
            <a:r>
              <a:rPr lang="nl-NL" sz="1600" dirty="0">
                <a:latin typeface="Source Sans Pro" panose="020F0502020204030204" pitchFamily="34" charset="0"/>
              </a:rPr>
              <a:t>Open source </a:t>
            </a:r>
            <a:r>
              <a:rPr lang="nl-NL" sz="1600" dirty="0" err="1">
                <a:latin typeface="Source Sans Pro" panose="020F0502020204030204" pitchFamily="34" charset="0"/>
              </a:rPr>
              <a:t>deep</a:t>
            </a:r>
            <a:r>
              <a:rPr lang="nl-NL" sz="1600" dirty="0">
                <a:latin typeface="Source Sans Pro" panose="020F0502020204030204" pitchFamily="34" charset="0"/>
              </a:rPr>
              <a:t> </a:t>
            </a:r>
            <a:r>
              <a:rPr lang="nl-NL" sz="1600" dirty="0" err="1">
                <a:latin typeface="Source Sans Pro" panose="020F0502020204030204" pitchFamily="34" charset="0"/>
              </a:rPr>
              <a:t>learning</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that</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became</a:t>
            </a:r>
            <a:r>
              <a:rPr lang="nl-NL" sz="1600" b="0" i="0" u="none" strike="noStrike" dirty="0">
                <a:effectLst/>
                <a:latin typeface="Source Sans Pro" panose="020B0503030403020204" pitchFamily="34" charset="0"/>
              </a:rPr>
              <a:t> part of Tensorflow</a:t>
            </a:r>
          </a:p>
          <a:p>
            <a:pPr>
              <a:buFontTx/>
              <a:buChar char="-"/>
            </a:pPr>
            <a:r>
              <a:rPr lang="nl-NL" sz="1600" dirty="0">
                <a:latin typeface="Source Sans Pro" panose="020B0503030403020204" pitchFamily="34" charset="0"/>
              </a:rPr>
              <a:t>Modular, </a:t>
            </a:r>
            <a:r>
              <a:rPr lang="nl-NL" sz="1600" dirty="0" err="1">
                <a:latin typeface="Source Sans Pro" panose="020B0503030403020204" pitchFamily="34" charset="0"/>
              </a:rPr>
              <a:t>fast</a:t>
            </a:r>
            <a:r>
              <a:rPr lang="nl-NL" sz="1600" dirty="0">
                <a:latin typeface="Source Sans Pro" panose="020B0503030403020204" pitchFamily="34" charset="0"/>
              </a:rPr>
              <a:t> </a:t>
            </a:r>
            <a:r>
              <a:rPr lang="nl-NL" sz="1600" dirty="0" err="1">
                <a:latin typeface="Source Sans Pro" panose="020B0503030403020204" pitchFamily="34" charset="0"/>
              </a:rPr>
              <a:t>and</a:t>
            </a:r>
            <a:r>
              <a:rPr lang="nl-NL" sz="1600" dirty="0">
                <a:latin typeface="Source Sans Pro" panose="020B0503030403020204" pitchFamily="34" charset="0"/>
              </a:rPr>
              <a:t> easy </a:t>
            </a:r>
            <a:r>
              <a:rPr lang="nl-NL" sz="1600" dirty="0" err="1">
                <a:latin typeface="Source Sans Pro" panose="020B0503030403020204" pitchFamily="34" charset="0"/>
              </a:rPr>
              <a:t>to</a:t>
            </a:r>
            <a:r>
              <a:rPr lang="nl-NL" sz="1600" dirty="0">
                <a:latin typeface="Source Sans Pro" panose="020B0503030403020204" pitchFamily="34" charset="0"/>
              </a:rPr>
              <a:t> </a:t>
            </a:r>
            <a:r>
              <a:rPr lang="nl-NL" sz="1600" dirty="0" err="1">
                <a:latin typeface="Source Sans Pro" panose="020B0503030403020204" pitchFamily="34" charset="0"/>
              </a:rPr>
              <a:t>use</a:t>
            </a:r>
            <a:endParaRPr lang="nl-NL" sz="1600" dirty="0">
              <a:latin typeface="Source Sans Pro" panose="020B0503030403020204" pitchFamily="34" charset="0"/>
            </a:endParaRPr>
          </a:p>
          <a:p>
            <a:pPr>
              <a:buFontTx/>
              <a:buChar char="-"/>
            </a:pPr>
            <a:r>
              <a:rPr lang="nl-NL" sz="1600" b="0" i="0" u="none" strike="noStrike" dirty="0" err="1">
                <a:effectLst/>
                <a:latin typeface="Source Sans Pro" panose="020B0503030403020204" pitchFamily="34" charset="0"/>
              </a:rPr>
              <a:t>Developed</a:t>
            </a:r>
            <a:r>
              <a:rPr lang="nl-NL" sz="1600" b="0" i="0" u="none" strike="noStrike" dirty="0">
                <a:effectLst/>
                <a:latin typeface="Source Sans Pro" panose="020B0503030403020204" pitchFamily="34" charset="0"/>
              </a:rPr>
              <a:t> </a:t>
            </a:r>
            <a:r>
              <a:rPr lang="nl-NL" sz="1600" b="0" i="0" u="none" strike="noStrike" dirty="0" err="1">
                <a:effectLst/>
                <a:latin typeface="Source Sans Pro" panose="020B0503030403020204" pitchFamily="34" charset="0"/>
              </a:rPr>
              <a:t>by</a:t>
            </a:r>
            <a:r>
              <a:rPr lang="nl-NL" sz="1600" b="0" i="0" u="none" strike="noStrike" dirty="0">
                <a:effectLst/>
                <a:latin typeface="Source Sans Pro" panose="020B0503030403020204" pitchFamily="34" charset="0"/>
              </a:rPr>
              <a:t> Google Engineer François </a:t>
            </a:r>
            <a:r>
              <a:rPr lang="nl-NL" sz="1600" b="0" i="0" u="none" strike="noStrike" dirty="0" err="1">
                <a:effectLst/>
                <a:latin typeface="Source Sans Pro" panose="020B0503030403020204" pitchFamily="34" charset="0"/>
              </a:rPr>
              <a:t>Chollet</a:t>
            </a:r>
            <a:endParaRPr lang="nl-NL" sz="1600" b="0" i="0" u="none" strike="noStrike" dirty="0">
              <a:effectLst/>
              <a:latin typeface="Source Sans Pro" panose="020B0503030403020204" pitchFamily="34" charset="0"/>
            </a:endParaRPr>
          </a:p>
          <a:p>
            <a:pPr>
              <a:buFontTx/>
              <a:buChar char="-"/>
            </a:pPr>
            <a:endParaRPr lang="nl-NL" sz="1600" b="0" i="0" u="none" strike="noStrike" dirty="0">
              <a:effectLst/>
              <a:latin typeface="Source Sans Pro" panose="020B0503030403020204" pitchFamily="34" charset="0"/>
            </a:endParaRPr>
          </a:p>
        </p:txBody>
      </p:sp>
      <p:sp>
        <p:nvSpPr>
          <p:cNvPr id="6" name="Tijdelijke aanduiding voor voettekst 5">
            <a:extLst>
              <a:ext uri="{FF2B5EF4-FFF2-40B4-BE49-F238E27FC236}">
                <a16:creationId xmlns:a16="http://schemas.microsoft.com/office/drawing/2014/main" id="{553E23A1-BBB1-A26B-10B8-70BB381D674E}"/>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5398D3A-19A8-42D6-F333-DC5158A0293B}"/>
              </a:ext>
            </a:extLst>
          </p:cNvPr>
          <p:cNvSpPr>
            <a:spLocks noGrp="1"/>
          </p:cNvSpPr>
          <p:nvPr>
            <p:ph type="sldNum" sz="quarter" idx="11"/>
          </p:nvPr>
        </p:nvSpPr>
        <p:spPr/>
        <p:txBody>
          <a:bodyPr/>
          <a:lstStyle/>
          <a:p>
            <a:fld id="{4A9FEBF3-15B5-1B45-A2C4-90B74AC3EAE7}" type="slidenum">
              <a:rPr lang="nl-NL"/>
              <a:t>118</a:t>
            </a:fld>
            <a:endParaRPr lang="nl-NL"/>
          </a:p>
        </p:txBody>
      </p:sp>
      <p:pic>
        <p:nvPicPr>
          <p:cNvPr id="5122" name="Picture 2" descr="TensorFlow 1.0 vs 2.0, Part 3: tf.keras | by Yusup | AI³ | Theory,  Practice, Business | Medium">
            <a:extLst>
              <a:ext uri="{FF2B5EF4-FFF2-40B4-BE49-F238E27FC236}">
                <a16:creationId xmlns:a16="http://schemas.microsoft.com/office/drawing/2014/main" id="{49F8885E-B463-13A6-4113-7747124EE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86" t="15673" r="17905" b="14727"/>
          <a:stretch/>
        </p:blipFill>
        <p:spPr bwMode="auto">
          <a:xfrm>
            <a:off x="2765685" y="4069830"/>
            <a:ext cx="3723605" cy="218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726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A020C-882B-0F4C-807A-DC5166D28FB2}"/>
              </a:ext>
            </a:extLst>
          </p:cNvPr>
          <p:cNvSpPr>
            <a:spLocks noGrp="1"/>
          </p:cNvSpPr>
          <p:nvPr>
            <p:ph type="title"/>
          </p:nvPr>
        </p:nvSpPr>
        <p:spPr/>
        <p:txBody>
          <a:bodyPr>
            <a:normAutofit fontScale="90000"/>
          </a:bodyPr>
          <a:lstStyle/>
          <a:p>
            <a:r>
              <a:rPr lang="nl-NL"/>
              <a:t>PyTorch</a:t>
            </a:r>
          </a:p>
        </p:txBody>
      </p:sp>
      <p:sp>
        <p:nvSpPr>
          <p:cNvPr id="3" name="Tijdelijke aanduiding voor inhoud 2">
            <a:extLst>
              <a:ext uri="{FF2B5EF4-FFF2-40B4-BE49-F238E27FC236}">
                <a16:creationId xmlns:a16="http://schemas.microsoft.com/office/drawing/2014/main" id="{CE6D2BBD-41F2-224E-8C05-4EB5B3DDD1A6}"/>
              </a:ext>
            </a:extLst>
          </p:cNvPr>
          <p:cNvSpPr>
            <a:spLocks noGrp="1"/>
          </p:cNvSpPr>
          <p:nvPr>
            <p:ph idx="1"/>
          </p:nvPr>
        </p:nvSpPr>
        <p:spPr/>
        <p:txBody>
          <a:bodyPr/>
          <a:lstStyle/>
          <a:p>
            <a:pPr marL="0" indent="0">
              <a:buNone/>
            </a:pPr>
            <a:r>
              <a:rPr lang="nl-NL" b="1" dirty="0" err="1"/>
              <a:t>PyTorch</a:t>
            </a:r>
            <a:r>
              <a:rPr lang="nl-NL" dirty="0"/>
              <a:t> </a:t>
            </a:r>
          </a:p>
          <a:p>
            <a:pPr>
              <a:buFontTx/>
              <a:buChar char="-"/>
            </a:pPr>
            <a:r>
              <a:rPr lang="nl-NL" dirty="0"/>
              <a:t>Open source machine </a:t>
            </a:r>
            <a:r>
              <a:rPr lang="nl-NL" dirty="0" err="1"/>
              <a:t>learning</a:t>
            </a:r>
            <a:r>
              <a:rPr lang="nl-NL" dirty="0"/>
              <a:t> </a:t>
            </a:r>
            <a:r>
              <a:rPr lang="nl-NL" dirty="0" err="1"/>
              <a:t>framework</a:t>
            </a:r>
            <a:r>
              <a:rPr lang="nl-NL" dirty="0"/>
              <a:t> </a:t>
            </a:r>
          </a:p>
          <a:p>
            <a:pPr>
              <a:buFontTx/>
              <a:buChar char="-"/>
            </a:pPr>
            <a:r>
              <a:rPr lang="nl-NL" dirty="0" err="1"/>
              <a:t>Based</a:t>
            </a:r>
            <a:r>
              <a:rPr lang="nl-NL" dirty="0"/>
              <a:t> on </a:t>
            </a:r>
            <a:r>
              <a:rPr lang="nl-NL" dirty="0" err="1"/>
              <a:t>the</a:t>
            </a:r>
            <a:r>
              <a:rPr lang="nl-NL" dirty="0"/>
              <a:t> </a:t>
            </a:r>
            <a:r>
              <a:rPr lang="nl-NL" dirty="0" err="1"/>
              <a:t>Torch</a:t>
            </a:r>
            <a:r>
              <a:rPr lang="nl-NL" dirty="0"/>
              <a:t> </a:t>
            </a:r>
            <a:r>
              <a:rPr lang="nl-NL" dirty="0" err="1"/>
              <a:t>library</a:t>
            </a:r>
            <a:endParaRPr lang="nl-NL" dirty="0"/>
          </a:p>
          <a:p>
            <a:pPr>
              <a:buFontTx/>
              <a:buChar char="-"/>
            </a:pPr>
            <a:r>
              <a:rPr lang="nl-NL" dirty="0" err="1"/>
              <a:t>Used</a:t>
            </a:r>
            <a:r>
              <a:rPr lang="nl-NL" dirty="0"/>
              <a:t> </a:t>
            </a:r>
            <a:r>
              <a:rPr lang="nl-NL" dirty="0" err="1"/>
              <a:t>for</a:t>
            </a:r>
            <a:r>
              <a:rPr lang="nl-NL" dirty="0"/>
              <a:t> </a:t>
            </a:r>
            <a:r>
              <a:rPr lang="nl-NL" dirty="0" err="1"/>
              <a:t>applications</a:t>
            </a:r>
            <a:r>
              <a:rPr lang="nl-NL" dirty="0"/>
              <a:t> </a:t>
            </a:r>
            <a:r>
              <a:rPr lang="nl-NL" dirty="0" err="1"/>
              <a:t>such</a:t>
            </a:r>
            <a:r>
              <a:rPr lang="nl-NL" dirty="0"/>
              <a:t> as computer </a:t>
            </a:r>
            <a:r>
              <a:rPr lang="nl-NL" dirty="0" err="1"/>
              <a:t>vision</a:t>
            </a:r>
            <a:r>
              <a:rPr lang="nl-NL" dirty="0"/>
              <a:t> </a:t>
            </a:r>
            <a:r>
              <a:rPr lang="nl-NL" dirty="0" err="1"/>
              <a:t>and</a:t>
            </a:r>
            <a:r>
              <a:rPr lang="nl-NL" dirty="0"/>
              <a:t> </a:t>
            </a:r>
            <a:r>
              <a:rPr lang="nl-NL" dirty="0" err="1"/>
              <a:t>natural</a:t>
            </a:r>
            <a:r>
              <a:rPr lang="nl-NL" dirty="0"/>
              <a:t> </a:t>
            </a:r>
            <a:r>
              <a:rPr lang="nl-NL" dirty="0" err="1"/>
              <a:t>language</a:t>
            </a:r>
            <a:r>
              <a:rPr lang="nl-NL" dirty="0"/>
              <a:t> processing</a:t>
            </a:r>
          </a:p>
          <a:p>
            <a:pPr>
              <a:buFontTx/>
              <a:buChar char="-"/>
            </a:pPr>
            <a:r>
              <a:rPr lang="nl-NL" dirty="0" err="1"/>
              <a:t>Primarily</a:t>
            </a:r>
            <a:r>
              <a:rPr lang="nl-NL" dirty="0"/>
              <a:t> </a:t>
            </a:r>
            <a:r>
              <a:rPr lang="nl-NL" dirty="0" err="1"/>
              <a:t>developed</a:t>
            </a:r>
            <a:r>
              <a:rPr lang="nl-NL" dirty="0"/>
              <a:t> </a:t>
            </a:r>
            <a:r>
              <a:rPr lang="nl-NL" dirty="0" err="1"/>
              <a:t>by</a:t>
            </a:r>
            <a:r>
              <a:rPr lang="nl-NL" dirty="0"/>
              <a:t> </a:t>
            </a:r>
            <a:r>
              <a:rPr lang="nl-NL" dirty="0" err="1"/>
              <a:t>Facebook's</a:t>
            </a:r>
            <a:r>
              <a:rPr lang="nl-NL" dirty="0"/>
              <a:t> AI Research lab (FAIR)</a:t>
            </a:r>
          </a:p>
        </p:txBody>
      </p:sp>
      <p:sp>
        <p:nvSpPr>
          <p:cNvPr id="6" name="Tijdelijke aanduiding voor voettekst 5">
            <a:extLst>
              <a:ext uri="{FF2B5EF4-FFF2-40B4-BE49-F238E27FC236}">
                <a16:creationId xmlns:a16="http://schemas.microsoft.com/office/drawing/2014/main" id="{ED21B1F6-89D3-1730-683D-24350925144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C5F87DB8-7ECB-A640-0579-C6C4A0D866D6}"/>
              </a:ext>
            </a:extLst>
          </p:cNvPr>
          <p:cNvSpPr>
            <a:spLocks noGrp="1"/>
          </p:cNvSpPr>
          <p:nvPr>
            <p:ph type="sldNum" sz="quarter" idx="11"/>
          </p:nvPr>
        </p:nvSpPr>
        <p:spPr/>
        <p:txBody>
          <a:bodyPr/>
          <a:lstStyle/>
          <a:p>
            <a:fld id="{4A9FEBF3-15B5-1B45-A2C4-90B74AC3EAE7}" type="slidenum">
              <a:rPr lang="nl-NL"/>
              <a:t>119</a:t>
            </a:fld>
            <a:endParaRPr lang="nl-NL"/>
          </a:p>
        </p:txBody>
      </p:sp>
      <p:pic>
        <p:nvPicPr>
          <p:cNvPr id="4" name="Afbeelding 3">
            <a:extLst>
              <a:ext uri="{FF2B5EF4-FFF2-40B4-BE49-F238E27FC236}">
                <a16:creationId xmlns:a16="http://schemas.microsoft.com/office/drawing/2014/main" id="{1A73DF93-10BA-EFB5-AB6A-5330A9CB3C5D}"/>
              </a:ext>
            </a:extLst>
          </p:cNvPr>
          <p:cNvPicPr>
            <a:picLocks noChangeAspect="1"/>
          </p:cNvPicPr>
          <p:nvPr/>
        </p:nvPicPr>
        <p:blipFill>
          <a:blip r:embed="rId2"/>
          <a:stretch>
            <a:fillRect/>
          </a:stretch>
        </p:blipFill>
        <p:spPr>
          <a:xfrm>
            <a:off x="3175000" y="5273368"/>
            <a:ext cx="2794000" cy="711200"/>
          </a:xfrm>
          <a:prstGeom prst="rect">
            <a:avLst/>
          </a:prstGeom>
        </p:spPr>
      </p:pic>
    </p:spTree>
    <p:extLst>
      <p:ext uri="{BB962C8B-B14F-4D97-AF65-F5344CB8AC3E}">
        <p14:creationId xmlns:p14="http://schemas.microsoft.com/office/powerpoint/2010/main" val="163428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D4BD6-619A-EC40-AE5A-43CCCC3DB783}"/>
              </a:ext>
            </a:extLst>
          </p:cNvPr>
          <p:cNvSpPr>
            <a:spLocks noGrp="1"/>
          </p:cNvSpPr>
          <p:nvPr>
            <p:ph type="title"/>
          </p:nvPr>
        </p:nvSpPr>
        <p:spPr/>
        <p:txBody>
          <a:bodyPr>
            <a:normAutofit fontScale="90000"/>
          </a:bodyPr>
          <a:lstStyle/>
          <a:p>
            <a:r>
              <a:rPr lang="nl-NL" dirty="0"/>
              <a:t>Machine Learning Checklist</a:t>
            </a:r>
          </a:p>
        </p:txBody>
      </p:sp>
      <p:sp>
        <p:nvSpPr>
          <p:cNvPr id="3" name="Tijdelijke aanduiding voor inhoud 2">
            <a:extLst>
              <a:ext uri="{FF2B5EF4-FFF2-40B4-BE49-F238E27FC236}">
                <a16:creationId xmlns:a16="http://schemas.microsoft.com/office/drawing/2014/main" id="{13618C23-F8F7-B844-A2E2-06669EAA44D9}"/>
              </a:ext>
            </a:extLst>
          </p:cNvPr>
          <p:cNvSpPr>
            <a:spLocks noGrp="1"/>
          </p:cNvSpPr>
          <p:nvPr>
            <p:ph idx="1"/>
          </p:nvPr>
        </p:nvSpPr>
        <p:spPr/>
        <p:txBody>
          <a:bodyPr/>
          <a:lstStyle/>
          <a:p>
            <a:r>
              <a:rPr lang="nl-NL" dirty="0"/>
              <a:t>Frame </a:t>
            </a:r>
            <a:r>
              <a:rPr lang="nl-NL" dirty="0" err="1"/>
              <a:t>the</a:t>
            </a:r>
            <a:r>
              <a:rPr lang="nl-NL" dirty="0"/>
              <a:t> </a:t>
            </a:r>
            <a:r>
              <a:rPr lang="nl-NL" dirty="0" err="1"/>
              <a:t>problem</a:t>
            </a:r>
            <a:r>
              <a:rPr lang="nl-NL" dirty="0"/>
              <a:t> -&gt; big picture</a:t>
            </a:r>
          </a:p>
          <a:p>
            <a:r>
              <a:rPr lang="nl-NL" dirty="0" err="1"/>
              <a:t>Obtain</a:t>
            </a:r>
            <a:r>
              <a:rPr lang="nl-NL" dirty="0"/>
              <a:t>/</a:t>
            </a:r>
            <a:r>
              <a:rPr lang="nl-NL" dirty="0" err="1"/>
              <a:t>gather</a:t>
            </a:r>
            <a:r>
              <a:rPr lang="nl-NL" dirty="0"/>
              <a:t> data</a:t>
            </a:r>
          </a:p>
          <a:p>
            <a:r>
              <a:rPr lang="nl-NL" dirty="0" err="1"/>
              <a:t>Explore</a:t>
            </a:r>
            <a:r>
              <a:rPr lang="nl-NL" dirty="0"/>
              <a:t> </a:t>
            </a:r>
            <a:r>
              <a:rPr lang="nl-NL" dirty="0" err="1"/>
              <a:t>the</a:t>
            </a:r>
            <a:r>
              <a:rPr lang="nl-NL" dirty="0"/>
              <a:t> data </a:t>
            </a:r>
            <a:r>
              <a:rPr lang="nl-NL" dirty="0" err="1"/>
              <a:t>to</a:t>
            </a:r>
            <a:r>
              <a:rPr lang="nl-NL" dirty="0"/>
              <a:t> </a:t>
            </a:r>
            <a:r>
              <a:rPr lang="nl-NL" dirty="0" err="1"/>
              <a:t>gain</a:t>
            </a:r>
            <a:r>
              <a:rPr lang="nl-NL" dirty="0"/>
              <a:t> </a:t>
            </a:r>
            <a:r>
              <a:rPr lang="nl-NL" dirty="0" err="1"/>
              <a:t>insights</a:t>
            </a:r>
            <a:endParaRPr lang="nl-NL" dirty="0"/>
          </a:p>
          <a:p>
            <a:r>
              <a:rPr lang="nl-NL" dirty="0" err="1"/>
              <a:t>Prepare</a:t>
            </a:r>
            <a:r>
              <a:rPr lang="nl-NL" dirty="0"/>
              <a:t> </a:t>
            </a:r>
            <a:r>
              <a:rPr lang="nl-NL" dirty="0" err="1"/>
              <a:t>the</a:t>
            </a:r>
            <a:r>
              <a:rPr lang="nl-NL" dirty="0"/>
              <a:t> data</a:t>
            </a:r>
          </a:p>
          <a:p>
            <a:r>
              <a:rPr lang="nl-NL" dirty="0" err="1"/>
              <a:t>Explore</a:t>
            </a:r>
            <a:r>
              <a:rPr lang="nl-NL" dirty="0"/>
              <a:t> different </a:t>
            </a:r>
            <a:r>
              <a:rPr lang="nl-NL" dirty="0" err="1"/>
              <a:t>models</a:t>
            </a:r>
            <a:endParaRPr lang="nl-NL" dirty="0"/>
          </a:p>
          <a:p>
            <a:r>
              <a:rPr lang="nl-NL" dirty="0" err="1"/>
              <a:t>Fine-tune</a:t>
            </a:r>
            <a:r>
              <a:rPr lang="nl-NL" dirty="0"/>
              <a:t> </a:t>
            </a:r>
            <a:r>
              <a:rPr lang="nl-NL" dirty="0" err="1"/>
              <a:t>your</a:t>
            </a:r>
            <a:r>
              <a:rPr lang="nl-NL" dirty="0"/>
              <a:t> </a:t>
            </a:r>
            <a:r>
              <a:rPr lang="nl-NL" dirty="0" err="1"/>
              <a:t>models</a:t>
            </a:r>
            <a:endParaRPr lang="nl-NL" dirty="0"/>
          </a:p>
          <a:p>
            <a:r>
              <a:rPr lang="nl-NL" dirty="0"/>
              <a:t>Present </a:t>
            </a:r>
            <a:r>
              <a:rPr lang="nl-NL" dirty="0" err="1"/>
              <a:t>your</a:t>
            </a:r>
            <a:r>
              <a:rPr lang="nl-NL" dirty="0"/>
              <a:t> solution</a:t>
            </a:r>
          </a:p>
          <a:p>
            <a:r>
              <a:rPr lang="nl-NL" dirty="0" err="1"/>
              <a:t>Launch</a:t>
            </a:r>
            <a:r>
              <a:rPr lang="nl-NL" dirty="0"/>
              <a:t>, monitor </a:t>
            </a:r>
            <a:r>
              <a:rPr lang="nl-NL" dirty="0" err="1"/>
              <a:t>and</a:t>
            </a:r>
            <a:r>
              <a:rPr lang="nl-NL" dirty="0"/>
              <a:t> </a:t>
            </a:r>
            <a:r>
              <a:rPr lang="nl-NL" dirty="0" err="1"/>
              <a:t>maintain</a:t>
            </a:r>
            <a:r>
              <a:rPr lang="nl-NL" dirty="0"/>
              <a:t> </a:t>
            </a:r>
            <a:r>
              <a:rPr lang="nl-NL" dirty="0" err="1"/>
              <a:t>your</a:t>
            </a:r>
            <a:r>
              <a:rPr lang="nl-NL" dirty="0"/>
              <a:t> system</a:t>
            </a:r>
          </a:p>
        </p:txBody>
      </p:sp>
      <p:sp>
        <p:nvSpPr>
          <p:cNvPr id="7" name="Tijdelijke aanduiding voor voettekst 6">
            <a:extLst>
              <a:ext uri="{FF2B5EF4-FFF2-40B4-BE49-F238E27FC236}">
                <a16:creationId xmlns:a16="http://schemas.microsoft.com/office/drawing/2014/main" id="{3C563CB8-A617-AE71-1C92-2FECE02DE55A}"/>
              </a:ext>
            </a:extLst>
          </p:cNvPr>
          <p:cNvSpPr>
            <a:spLocks noGrp="1"/>
          </p:cNvSpPr>
          <p:nvPr>
            <p:ph type="ftr" sz="quarter" idx="10"/>
          </p:nvPr>
        </p:nvSpPr>
        <p:spPr/>
        <p:txBody>
          <a:bodyPr/>
          <a:lstStyle/>
          <a:p>
            <a:endParaRPr lang="nl-NL" sz="1200" dirty="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8887A27A-2F8F-59E9-161F-A5128DAFE5F5}"/>
              </a:ext>
            </a:extLst>
          </p:cNvPr>
          <p:cNvSpPr>
            <a:spLocks noGrp="1"/>
          </p:cNvSpPr>
          <p:nvPr>
            <p:ph type="sldNum" sz="quarter" idx="11"/>
          </p:nvPr>
        </p:nvSpPr>
        <p:spPr/>
        <p:txBody>
          <a:bodyPr/>
          <a:lstStyle/>
          <a:p>
            <a:fld id="{4A9FEBF3-15B5-1B45-A2C4-90B74AC3EAE7}" type="slidenum">
              <a:rPr lang="nl-NL"/>
              <a:t>12</a:t>
            </a:fld>
            <a:endParaRPr lang="nl-NL"/>
          </a:p>
        </p:txBody>
      </p:sp>
      <p:sp>
        <p:nvSpPr>
          <p:cNvPr id="4" name="AutoShape 2" descr="What is Machine Learning? - GeeksforGeeks">
            <a:extLst>
              <a:ext uri="{FF2B5EF4-FFF2-40B4-BE49-F238E27FC236}">
                <a16:creationId xmlns:a16="http://schemas.microsoft.com/office/drawing/2014/main" id="{07F42D53-48D7-D04A-722F-F3AF864B6F4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5" name="AutoShape 4" descr="What is Machine Learning? - GeeksforGeeks">
            <a:extLst>
              <a:ext uri="{FF2B5EF4-FFF2-40B4-BE49-F238E27FC236}">
                <a16:creationId xmlns:a16="http://schemas.microsoft.com/office/drawing/2014/main" id="{45234320-2B38-09B0-1AC0-861D0FD7E6F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What is Machine Learning? - GeeksforGeeks">
            <a:extLst>
              <a:ext uri="{FF2B5EF4-FFF2-40B4-BE49-F238E27FC236}">
                <a16:creationId xmlns:a16="http://schemas.microsoft.com/office/drawing/2014/main" id="{C1F6AC05-3242-054B-916C-25BF26C63A8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9" name="AutoShape 8" descr="Machine Learning -Geeksforgeeks">
            <a:extLst>
              <a:ext uri="{FF2B5EF4-FFF2-40B4-BE49-F238E27FC236}">
                <a16:creationId xmlns:a16="http://schemas.microsoft.com/office/drawing/2014/main" id="{F646C4A2-3655-2BFD-F4B9-AD0208FB9ABD}"/>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1" name="Afbeelding 10" descr="Afbeelding met tekst, cirkel, Lettertype, diagram&#10;&#10;Automatisch gegenereerde beschrijving">
            <a:extLst>
              <a:ext uri="{FF2B5EF4-FFF2-40B4-BE49-F238E27FC236}">
                <a16:creationId xmlns:a16="http://schemas.microsoft.com/office/drawing/2014/main" id="{F8CA2E1C-1A53-8441-A4CC-547B53AA1656}"/>
              </a:ext>
            </a:extLst>
          </p:cNvPr>
          <p:cNvPicPr>
            <a:picLocks noChangeAspect="1"/>
          </p:cNvPicPr>
          <p:nvPr/>
        </p:nvPicPr>
        <p:blipFill>
          <a:blip r:embed="rId3"/>
          <a:stretch>
            <a:fillRect/>
          </a:stretch>
        </p:blipFill>
        <p:spPr>
          <a:xfrm>
            <a:off x="5029200" y="3733800"/>
            <a:ext cx="3897443" cy="2491971"/>
          </a:xfrm>
          <a:prstGeom prst="rect">
            <a:avLst/>
          </a:prstGeom>
        </p:spPr>
      </p:pic>
    </p:spTree>
    <p:extLst>
      <p:ext uri="{BB962C8B-B14F-4D97-AF65-F5344CB8AC3E}">
        <p14:creationId xmlns:p14="http://schemas.microsoft.com/office/powerpoint/2010/main" val="2416623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D8BD7-6605-934A-B52E-6B770CE1C9DA}"/>
              </a:ext>
            </a:extLst>
          </p:cNvPr>
          <p:cNvSpPr>
            <a:spLocks noGrp="1"/>
          </p:cNvSpPr>
          <p:nvPr>
            <p:ph type="title"/>
          </p:nvPr>
        </p:nvSpPr>
        <p:spPr/>
        <p:txBody>
          <a:bodyPr>
            <a:normAutofit fontScale="90000"/>
          </a:bodyPr>
          <a:lstStyle/>
          <a:p>
            <a:r>
              <a:rPr lang="nl-NL"/>
              <a:t>Keras</a:t>
            </a:r>
          </a:p>
        </p:txBody>
      </p:sp>
      <p:sp>
        <p:nvSpPr>
          <p:cNvPr id="3" name="Tijdelijke aanduiding voor inhoud 2">
            <a:extLst>
              <a:ext uri="{FF2B5EF4-FFF2-40B4-BE49-F238E27FC236}">
                <a16:creationId xmlns:a16="http://schemas.microsoft.com/office/drawing/2014/main" id="{429DB627-4DD2-B944-8A87-5F7FABACB470}"/>
              </a:ext>
            </a:extLst>
          </p:cNvPr>
          <p:cNvSpPr>
            <a:spLocks noGrp="1"/>
          </p:cNvSpPr>
          <p:nvPr>
            <p:ph idx="1"/>
          </p:nvPr>
        </p:nvSpPr>
        <p:spPr>
          <a:xfrm>
            <a:off x="628649" y="1229032"/>
            <a:ext cx="8238903" cy="4947931"/>
          </a:xfrm>
        </p:spPr>
        <p:txBody>
          <a:bodyPr/>
          <a:lstStyle/>
          <a:p>
            <a:pPr>
              <a:tabLst>
                <a:tab pos="2708275" algn="l"/>
                <a:tab pos="4306888" algn="l"/>
              </a:tabLst>
            </a:pPr>
            <a:r>
              <a:rPr lang="nl-NL" dirty="0" err="1"/>
              <a:t>Layers</a:t>
            </a:r>
            <a:endParaRPr lang="nl-NL" dirty="0"/>
          </a:p>
          <a:p>
            <a:pPr lvl="1">
              <a:tabLst>
                <a:tab pos="2708275" algn="l"/>
                <a:tab pos="4306888" algn="l"/>
              </a:tabLst>
            </a:pPr>
            <a:r>
              <a:rPr lang="nl-NL" dirty="0" err="1"/>
              <a:t>Core</a:t>
            </a:r>
            <a:r>
              <a:rPr lang="nl-NL" dirty="0"/>
              <a:t> </a:t>
            </a:r>
            <a:r>
              <a:rPr lang="nl-NL" dirty="0" err="1"/>
              <a:t>layers</a:t>
            </a:r>
            <a:r>
              <a:rPr lang="nl-NL" dirty="0"/>
              <a:t>	</a:t>
            </a:r>
            <a:r>
              <a:rPr lang="nl-NL" sz="1400" dirty="0" err="1"/>
              <a:t>Dense</a:t>
            </a:r>
            <a:r>
              <a:rPr lang="nl-NL" sz="1400" dirty="0"/>
              <a:t>	output = </a:t>
            </a:r>
            <a:r>
              <a:rPr lang="nl-NL" sz="1400" dirty="0" err="1"/>
              <a:t>activation</a:t>
            </a:r>
            <a:r>
              <a:rPr lang="nl-NL" sz="1400" dirty="0"/>
              <a:t>( dot(input, </a:t>
            </a:r>
            <a:r>
              <a:rPr lang="nl-NL" sz="1400" dirty="0" err="1"/>
              <a:t>kernel</a:t>
            </a:r>
            <a:r>
              <a:rPr lang="nl-NL" sz="1400" dirty="0"/>
              <a:t>) + bias )</a:t>
            </a:r>
          </a:p>
          <a:p>
            <a:pPr lvl="1">
              <a:tabLst>
                <a:tab pos="2708275" algn="l"/>
                <a:tab pos="4306888" algn="l"/>
              </a:tabLst>
            </a:pPr>
            <a:r>
              <a:rPr lang="nl-NL" dirty="0" err="1"/>
              <a:t>Convolution</a:t>
            </a:r>
            <a:r>
              <a:rPr lang="nl-NL" dirty="0"/>
              <a:t> </a:t>
            </a:r>
            <a:r>
              <a:rPr lang="nl-NL" dirty="0" err="1"/>
              <a:t>layers</a:t>
            </a:r>
            <a:r>
              <a:rPr lang="nl-NL" dirty="0"/>
              <a:t>	</a:t>
            </a:r>
            <a:r>
              <a:rPr lang="nl-NL" sz="1400" dirty="0"/>
              <a:t>Convolution2D	</a:t>
            </a:r>
            <a:r>
              <a:rPr lang="nl-NL" sz="1400" dirty="0" err="1"/>
              <a:t>spatial</a:t>
            </a:r>
            <a:r>
              <a:rPr lang="nl-NL" sz="1400" dirty="0"/>
              <a:t> </a:t>
            </a:r>
            <a:r>
              <a:rPr lang="nl-NL" sz="1400" dirty="0" err="1"/>
              <a:t>convolution</a:t>
            </a:r>
            <a:r>
              <a:rPr lang="nl-NL" sz="1400" dirty="0"/>
              <a:t> over images</a:t>
            </a:r>
          </a:p>
          <a:p>
            <a:pPr lvl="1">
              <a:tabLst>
                <a:tab pos="2708275" algn="l"/>
                <a:tab pos="4306888" algn="l"/>
              </a:tabLst>
            </a:pPr>
            <a:r>
              <a:rPr lang="nl-NL" dirty="0"/>
              <a:t>Pooling </a:t>
            </a:r>
            <a:r>
              <a:rPr lang="nl-NL" dirty="0" err="1"/>
              <a:t>layers</a:t>
            </a:r>
            <a:r>
              <a:rPr lang="nl-NL" dirty="0"/>
              <a:t>	</a:t>
            </a:r>
            <a:r>
              <a:rPr lang="nl-NL" sz="1400" dirty="0"/>
              <a:t>MaxPooling2D	takes </a:t>
            </a:r>
            <a:r>
              <a:rPr lang="nl-NL" sz="1400" dirty="0" err="1"/>
              <a:t>the</a:t>
            </a:r>
            <a:r>
              <a:rPr lang="nl-NL" sz="1400" dirty="0"/>
              <a:t> maximum </a:t>
            </a:r>
            <a:r>
              <a:rPr lang="nl-NL" sz="1400" dirty="0" err="1"/>
              <a:t>value</a:t>
            </a:r>
            <a:r>
              <a:rPr lang="nl-NL" sz="1400" dirty="0"/>
              <a:t> over </a:t>
            </a:r>
            <a:r>
              <a:rPr lang="nl-NL" sz="1400" dirty="0" err="1"/>
              <a:t>an</a:t>
            </a:r>
            <a:r>
              <a:rPr lang="nl-NL" sz="1400" dirty="0"/>
              <a:t> pool </a:t>
            </a:r>
            <a:r>
              <a:rPr lang="nl-NL" sz="1400" dirty="0" err="1"/>
              <a:t>window</a:t>
            </a:r>
            <a:endParaRPr lang="nl-NL" sz="1400" dirty="0"/>
          </a:p>
          <a:p>
            <a:pPr lvl="1">
              <a:tabLst>
                <a:tab pos="2708275" algn="l"/>
                <a:tab pos="4306888" algn="l"/>
              </a:tabLst>
            </a:pPr>
            <a:r>
              <a:rPr lang="nl-NL" dirty="0" err="1"/>
              <a:t>Recurrent</a:t>
            </a:r>
            <a:r>
              <a:rPr lang="nl-NL" dirty="0"/>
              <a:t> </a:t>
            </a:r>
            <a:r>
              <a:rPr lang="nl-NL" dirty="0" err="1"/>
              <a:t>layers</a:t>
            </a:r>
            <a:endParaRPr lang="nl-NL" dirty="0"/>
          </a:p>
          <a:p>
            <a:pPr lvl="1">
              <a:tabLst>
                <a:tab pos="2708275" algn="l"/>
                <a:tab pos="4306888" algn="l"/>
              </a:tabLst>
            </a:pPr>
            <a:r>
              <a:rPr lang="nl-NL" dirty="0"/>
              <a:t>Preprocessing </a:t>
            </a:r>
            <a:r>
              <a:rPr lang="nl-NL" dirty="0" err="1"/>
              <a:t>layers</a:t>
            </a:r>
            <a:endParaRPr lang="nl-NL" dirty="0"/>
          </a:p>
          <a:p>
            <a:pPr lvl="1">
              <a:tabLst>
                <a:tab pos="2708275" algn="l"/>
                <a:tab pos="4306888" algn="l"/>
              </a:tabLst>
            </a:pPr>
            <a:r>
              <a:rPr lang="nl-NL" dirty="0" err="1"/>
              <a:t>Normalization</a:t>
            </a:r>
            <a:r>
              <a:rPr lang="nl-NL" dirty="0"/>
              <a:t> </a:t>
            </a:r>
            <a:r>
              <a:rPr lang="nl-NL" dirty="0" err="1"/>
              <a:t>layers</a:t>
            </a:r>
            <a:endParaRPr lang="nl-NL" dirty="0"/>
          </a:p>
          <a:p>
            <a:pPr lvl="1">
              <a:tabLst>
                <a:tab pos="2708275" algn="l"/>
                <a:tab pos="4306888" algn="l"/>
              </a:tabLst>
            </a:pPr>
            <a:r>
              <a:rPr lang="nl-NL" dirty="0" err="1"/>
              <a:t>Regularization</a:t>
            </a:r>
            <a:r>
              <a:rPr lang="nl-NL" dirty="0"/>
              <a:t> </a:t>
            </a:r>
            <a:r>
              <a:rPr lang="nl-NL" dirty="0" err="1"/>
              <a:t>layers</a:t>
            </a:r>
            <a:endParaRPr lang="nl-NL" dirty="0"/>
          </a:p>
          <a:p>
            <a:pPr lvl="1">
              <a:tabLst>
                <a:tab pos="2708275" algn="l"/>
                <a:tab pos="4306888" algn="l"/>
              </a:tabLst>
            </a:pPr>
            <a:r>
              <a:rPr lang="nl-NL" dirty="0"/>
              <a:t>Attention </a:t>
            </a:r>
            <a:r>
              <a:rPr lang="nl-NL" dirty="0" err="1"/>
              <a:t>layers</a:t>
            </a:r>
            <a:endParaRPr lang="nl-NL" dirty="0"/>
          </a:p>
          <a:p>
            <a:pPr lvl="1">
              <a:tabLst>
                <a:tab pos="2708275" algn="l"/>
                <a:tab pos="4306888" algn="l"/>
              </a:tabLst>
            </a:pPr>
            <a:r>
              <a:rPr lang="nl-NL" dirty="0" err="1"/>
              <a:t>Reshaping</a:t>
            </a:r>
            <a:r>
              <a:rPr lang="nl-NL" dirty="0"/>
              <a:t> </a:t>
            </a:r>
            <a:r>
              <a:rPr lang="nl-NL" dirty="0" err="1"/>
              <a:t>layers</a:t>
            </a:r>
            <a:endParaRPr lang="nl-NL" dirty="0"/>
          </a:p>
          <a:p>
            <a:pPr lvl="1">
              <a:tabLst>
                <a:tab pos="2708275" algn="l"/>
                <a:tab pos="4306888" algn="l"/>
              </a:tabLst>
            </a:pPr>
            <a:r>
              <a:rPr lang="nl-NL" dirty="0" err="1"/>
              <a:t>Merging</a:t>
            </a:r>
            <a:r>
              <a:rPr lang="nl-NL" dirty="0"/>
              <a:t> </a:t>
            </a:r>
            <a:r>
              <a:rPr lang="nl-NL" dirty="0" err="1"/>
              <a:t>layers</a:t>
            </a:r>
            <a:endParaRPr lang="nl-NL" dirty="0"/>
          </a:p>
          <a:p>
            <a:pPr lvl="1">
              <a:tabLst>
                <a:tab pos="2708275" algn="l"/>
                <a:tab pos="4306888" algn="l"/>
              </a:tabLst>
            </a:pPr>
            <a:r>
              <a:rPr lang="nl-NL" dirty="0" err="1"/>
              <a:t>Locally-connected</a:t>
            </a:r>
            <a:r>
              <a:rPr lang="nl-NL" dirty="0"/>
              <a:t> </a:t>
            </a:r>
            <a:r>
              <a:rPr lang="nl-NL" dirty="0" err="1"/>
              <a:t>layers</a:t>
            </a:r>
            <a:endParaRPr lang="nl-NL" dirty="0"/>
          </a:p>
          <a:p>
            <a:pPr lvl="1">
              <a:tabLst>
                <a:tab pos="2708275" algn="l"/>
                <a:tab pos="4306888" algn="l"/>
              </a:tabLst>
            </a:pPr>
            <a:r>
              <a:rPr lang="nl-NL" dirty="0" err="1"/>
              <a:t>Activation</a:t>
            </a:r>
            <a:r>
              <a:rPr lang="nl-NL" dirty="0"/>
              <a:t> </a:t>
            </a:r>
            <a:r>
              <a:rPr lang="nl-NL" dirty="0" err="1"/>
              <a:t>layers</a:t>
            </a:r>
            <a:endParaRPr lang="nl-NL" dirty="0"/>
          </a:p>
        </p:txBody>
      </p:sp>
      <p:sp>
        <p:nvSpPr>
          <p:cNvPr id="6" name="Tijdelijke aanduiding voor voettekst 5">
            <a:extLst>
              <a:ext uri="{FF2B5EF4-FFF2-40B4-BE49-F238E27FC236}">
                <a16:creationId xmlns:a16="http://schemas.microsoft.com/office/drawing/2014/main" id="{4CBD0006-273D-6C5A-BFE8-DB982A4AA88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B9A74F1F-4635-C565-2EC4-A6D1BFEF4678}"/>
              </a:ext>
            </a:extLst>
          </p:cNvPr>
          <p:cNvSpPr>
            <a:spLocks noGrp="1"/>
          </p:cNvSpPr>
          <p:nvPr>
            <p:ph type="sldNum" sz="quarter" idx="11"/>
          </p:nvPr>
        </p:nvSpPr>
        <p:spPr/>
        <p:txBody>
          <a:bodyPr/>
          <a:lstStyle/>
          <a:p>
            <a:fld id="{4A9FEBF3-15B5-1B45-A2C4-90B74AC3EAE7}" type="slidenum">
              <a:rPr lang="nl-NL"/>
              <a:t>120</a:t>
            </a:fld>
            <a:endParaRPr lang="nl-NL"/>
          </a:p>
        </p:txBody>
      </p:sp>
    </p:spTree>
    <p:extLst>
      <p:ext uri="{BB962C8B-B14F-4D97-AF65-F5344CB8AC3E}">
        <p14:creationId xmlns:p14="http://schemas.microsoft.com/office/powerpoint/2010/main" val="3815706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FC453-8B6A-F741-853F-7E9C6F0A2F9A}"/>
              </a:ext>
            </a:extLst>
          </p:cNvPr>
          <p:cNvSpPr>
            <a:spLocks noGrp="1"/>
          </p:cNvSpPr>
          <p:nvPr>
            <p:ph type="title"/>
          </p:nvPr>
        </p:nvSpPr>
        <p:spPr/>
        <p:txBody>
          <a:bodyPr>
            <a:normAutofit fontScale="90000"/>
          </a:bodyPr>
          <a:lstStyle/>
          <a:p>
            <a:r>
              <a:rPr lang="nl-NL" dirty="0"/>
              <a:t>LeNet5</a:t>
            </a:r>
          </a:p>
        </p:txBody>
      </p:sp>
      <p:sp>
        <p:nvSpPr>
          <p:cNvPr id="6" name="Tijdelijke aanduiding voor voettekst 5">
            <a:extLst>
              <a:ext uri="{FF2B5EF4-FFF2-40B4-BE49-F238E27FC236}">
                <a16:creationId xmlns:a16="http://schemas.microsoft.com/office/drawing/2014/main" id="{D2513D03-CC6A-91E7-D57B-2905B7B83FF7}"/>
              </a:ext>
            </a:extLst>
          </p:cNvPr>
          <p:cNvSpPr>
            <a:spLocks noGrp="1"/>
          </p:cNvSpPr>
          <p:nvPr>
            <p:ph type="ftr" sz="quarter" idx="10"/>
          </p:nvPr>
        </p:nvSpPr>
        <p:spPr/>
        <p:txBody>
          <a:bodyPr/>
          <a:lstStyle/>
          <a:p>
            <a:endParaRPr lang="nl-NL" sz="1200"/>
          </a:p>
        </p:txBody>
      </p:sp>
      <p:sp>
        <p:nvSpPr>
          <p:cNvPr id="7" name="Tijdelijke aanduiding voor dianummer 6">
            <a:extLst>
              <a:ext uri="{FF2B5EF4-FFF2-40B4-BE49-F238E27FC236}">
                <a16:creationId xmlns:a16="http://schemas.microsoft.com/office/drawing/2014/main" id="{286A4034-50F0-8A22-06A0-164A73FF0B51}"/>
              </a:ext>
            </a:extLst>
          </p:cNvPr>
          <p:cNvSpPr>
            <a:spLocks noGrp="1"/>
          </p:cNvSpPr>
          <p:nvPr>
            <p:ph type="sldNum" sz="quarter" idx="11"/>
          </p:nvPr>
        </p:nvSpPr>
        <p:spPr/>
        <p:txBody>
          <a:bodyPr/>
          <a:lstStyle/>
          <a:p>
            <a:fld id="{4A9FEBF3-15B5-1B45-A2C4-90B74AC3EAE7}" type="slidenum">
              <a:rPr lang="nl-NL"/>
              <a:t>121</a:t>
            </a:fld>
            <a:endParaRPr lang="nl-NL"/>
          </a:p>
        </p:txBody>
      </p:sp>
      <p:pic>
        <p:nvPicPr>
          <p:cNvPr id="4" name="Afbeelding 3">
            <a:extLst>
              <a:ext uri="{FF2B5EF4-FFF2-40B4-BE49-F238E27FC236}">
                <a16:creationId xmlns:a16="http://schemas.microsoft.com/office/drawing/2014/main" id="{75728803-9830-95D5-458A-3881213B9532}"/>
              </a:ext>
            </a:extLst>
          </p:cNvPr>
          <p:cNvPicPr>
            <a:picLocks noChangeAspect="1"/>
          </p:cNvPicPr>
          <p:nvPr/>
        </p:nvPicPr>
        <p:blipFill>
          <a:blip r:embed="rId3"/>
          <a:stretch>
            <a:fillRect/>
          </a:stretch>
        </p:blipFill>
        <p:spPr>
          <a:xfrm>
            <a:off x="1268109" y="2650199"/>
            <a:ext cx="7035800" cy="1943100"/>
          </a:xfrm>
          <a:prstGeom prst="rect">
            <a:avLst/>
          </a:prstGeom>
        </p:spPr>
      </p:pic>
    </p:spTree>
    <p:extLst>
      <p:ext uri="{BB962C8B-B14F-4D97-AF65-F5344CB8AC3E}">
        <p14:creationId xmlns:p14="http://schemas.microsoft.com/office/powerpoint/2010/main" val="32558635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D40D-0A1C-1247-7341-B713845990A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4DF9ECF-0A81-9EAC-9E1B-B966E0CDDABA}"/>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5897F8B5-8781-699A-0BF4-93A2749B097B}"/>
              </a:ext>
            </a:extLst>
          </p:cNvPr>
          <p:cNvSpPr>
            <a:spLocks noGrp="1"/>
          </p:cNvSpPr>
          <p:nvPr>
            <p:ph idx="1"/>
          </p:nvPr>
        </p:nvSpPr>
        <p:spPr>
          <a:xfrm>
            <a:off x="628650" y="2092751"/>
            <a:ext cx="7886700" cy="4084212"/>
          </a:xfrm>
        </p:spPr>
        <p:txBody>
          <a:bodyPr/>
          <a:lstStyle/>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Load the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FashionMNIST</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daatset</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Explore the dataset - EDA</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Split in Training and Test dataset</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Build a neural network with </a:t>
            </a:r>
            <a:r>
              <a:rPr lang="en-US" sz="1800" kern="0" dirty="0" err="1">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Keras</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 with correct output layer</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Evaluate the results</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jdelijke aanduiding voor voettekst 5">
            <a:extLst>
              <a:ext uri="{FF2B5EF4-FFF2-40B4-BE49-F238E27FC236}">
                <a16:creationId xmlns:a16="http://schemas.microsoft.com/office/drawing/2014/main" id="{BC38B52E-289D-AFA5-839C-768523F9D2E5}"/>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0CEF6CD-06CA-1485-35AE-A6BA7F36DE27}"/>
              </a:ext>
            </a:extLst>
          </p:cNvPr>
          <p:cNvSpPr>
            <a:spLocks noGrp="1"/>
          </p:cNvSpPr>
          <p:nvPr>
            <p:ph type="sldNum" sz="quarter" idx="11"/>
          </p:nvPr>
        </p:nvSpPr>
        <p:spPr/>
        <p:txBody>
          <a:bodyPr/>
          <a:lstStyle/>
          <a:p>
            <a:fld id="{1181F1E3-57B7-48A5-BF9B-ED6E736CC525}" type="slidenum">
              <a:rPr lang="nl-NL" smtClean="0"/>
              <a:pPr/>
              <a:t>122</a:t>
            </a:fld>
            <a:endParaRPr lang="nl-NL"/>
          </a:p>
        </p:txBody>
      </p:sp>
      <p:sp>
        <p:nvSpPr>
          <p:cNvPr id="5" name="Tekstvak 4">
            <a:extLst>
              <a:ext uri="{FF2B5EF4-FFF2-40B4-BE49-F238E27FC236}">
                <a16:creationId xmlns:a16="http://schemas.microsoft.com/office/drawing/2014/main" id="{385BFF5E-BEC3-F69F-07F8-08473517A917}"/>
              </a:ext>
            </a:extLst>
          </p:cNvPr>
          <p:cNvSpPr txBox="1"/>
          <p:nvPr/>
        </p:nvSpPr>
        <p:spPr>
          <a:xfrm>
            <a:off x="707010" y="1066535"/>
            <a:ext cx="6702458" cy="830997"/>
          </a:xfrm>
          <a:prstGeom prst="rect">
            <a:avLst/>
          </a:prstGeom>
          <a:noFill/>
        </p:spPr>
        <p:txBody>
          <a:bodyPr wrap="square">
            <a:spAutoFit/>
          </a:bodyPr>
          <a:lstStyle/>
          <a:p>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Build a Neural Network with </a:t>
            </a:r>
            <a:r>
              <a:rPr lang="en-US" sz="2400" kern="100" dirty="0" err="1">
                <a:effectLst/>
                <a:latin typeface="Calibri Light" panose="020F0302020204030204" pitchFamily="34" charset="0"/>
                <a:ea typeface="Calibri" panose="020F0502020204030204" pitchFamily="34" charset="0"/>
                <a:cs typeface="Times New Roman" panose="02020603050405020304" pitchFamily="18" charset="0"/>
              </a:rPr>
              <a:t>Keras</a:t>
            </a:r>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 to predict the category of the Fashion MNIST dataset.</a:t>
            </a:r>
            <a:endParaRPr lang="nl-N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kstvak 7">
            <a:extLst>
              <a:ext uri="{FF2B5EF4-FFF2-40B4-BE49-F238E27FC236}">
                <a16:creationId xmlns:a16="http://schemas.microsoft.com/office/drawing/2014/main" id="{2F24A218-A39C-0ED3-283B-1F082D987152}"/>
              </a:ext>
            </a:extLst>
          </p:cNvPr>
          <p:cNvSpPr txBox="1"/>
          <p:nvPr/>
        </p:nvSpPr>
        <p:spPr>
          <a:xfrm>
            <a:off x="2522763" y="5492234"/>
            <a:ext cx="4599214" cy="369332"/>
          </a:xfrm>
          <a:prstGeom prst="rect">
            <a:avLst/>
          </a:prstGeom>
          <a:noFill/>
        </p:spPr>
        <p:txBody>
          <a:bodyPr wrap="square">
            <a:spAutoFit/>
          </a:bodyPr>
          <a:lstStyle/>
          <a:p>
            <a:r>
              <a:rPr lang="nl-NL" dirty="0"/>
              <a:t>https://playground.tensorflow.org/</a:t>
            </a:r>
          </a:p>
        </p:txBody>
      </p:sp>
    </p:spTree>
    <p:extLst>
      <p:ext uri="{BB962C8B-B14F-4D97-AF65-F5344CB8AC3E}">
        <p14:creationId xmlns:p14="http://schemas.microsoft.com/office/powerpoint/2010/main" val="1567293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3A57A-4654-4701-DB37-257B967F3C58}"/>
              </a:ext>
            </a:extLst>
          </p:cNvPr>
          <p:cNvSpPr>
            <a:spLocks noGrp="1"/>
          </p:cNvSpPr>
          <p:nvPr>
            <p:ph type="title"/>
          </p:nvPr>
        </p:nvSpPr>
        <p:spPr/>
        <p:txBody>
          <a:bodyPr>
            <a:normAutofit fontScale="90000"/>
          </a:bodyPr>
          <a:lstStyle/>
          <a:p>
            <a:r>
              <a:rPr lang="nl-NL"/>
              <a:t>Other Python Libraries</a:t>
            </a:r>
          </a:p>
        </p:txBody>
      </p:sp>
      <p:sp>
        <p:nvSpPr>
          <p:cNvPr id="5" name="Tijdelijke aanduiding voor inhoud 4">
            <a:extLst>
              <a:ext uri="{FF2B5EF4-FFF2-40B4-BE49-F238E27FC236}">
                <a16:creationId xmlns:a16="http://schemas.microsoft.com/office/drawing/2014/main" id="{EC2354CF-E18D-C233-73E4-0F2BFEB1083A}"/>
              </a:ext>
            </a:extLst>
          </p:cNvPr>
          <p:cNvSpPr>
            <a:spLocks noGrp="1"/>
          </p:cNvSpPr>
          <p:nvPr>
            <p:ph idx="1"/>
          </p:nvPr>
        </p:nvSpPr>
        <p:spPr>
          <a:xfrm>
            <a:off x="628650" y="1229032"/>
            <a:ext cx="7886700" cy="1371761"/>
          </a:xfrm>
        </p:spPr>
        <p:txBody>
          <a:bodyPr/>
          <a:lstStyle/>
          <a:p>
            <a:r>
              <a:rPr lang="nl-NL" dirty="0" err="1"/>
              <a:t>PyCaret</a:t>
            </a:r>
            <a:endParaRPr lang="nl-NL" dirty="0"/>
          </a:p>
          <a:p>
            <a:r>
              <a:rPr lang="nl-NL" dirty="0" err="1"/>
              <a:t>Statsmodels</a:t>
            </a:r>
            <a:endParaRPr lang="nl-NL" dirty="0"/>
          </a:p>
          <a:p>
            <a:endParaRPr lang="nl-NL" dirty="0"/>
          </a:p>
        </p:txBody>
      </p:sp>
      <p:sp>
        <p:nvSpPr>
          <p:cNvPr id="3" name="Tijdelijke aanduiding voor voettekst 2">
            <a:extLst>
              <a:ext uri="{FF2B5EF4-FFF2-40B4-BE49-F238E27FC236}">
                <a16:creationId xmlns:a16="http://schemas.microsoft.com/office/drawing/2014/main" id="{0CD1B428-ACBC-8860-CAC4-837FB53D34B4}"/>
              </a:ext>
            </a:extLst>
          </p:cNvPr>
          <p:cNvSpPr>
            <a:spLocks noGrp="1"/>
          </p:cNvSpPr>
          <p:nvPr>
            <p:ph type="ftr" sz="quarter" idx="10"/>
          </p:nvPr>
        </p:nvSpPr>
        <p:spPr/>
        <p:txBody>
          <a:bodyPr/>
          <a:lstStyle/>
          <a:p>
            <a:endParaRPr lang="nl-NL"/>
          </a:p>
        </p:txBody>
      </p:sp>
      <p:sp>
        <p:nvSpPr>
          <p:cNvPr id="4" name="Tijdelijke aanduiding voor dianummer 3">
            <a:extLst>
              <a:ext uri="{FF2B5EF4-FFF2-40B4-BE49-F238E27FC236}">
                <a16:creationId xmlns:a16="http://schemas.microsoft.com/office/drawing/2014/main" id="{AF1F6135-13E9-1D5C-6CBA-5A29EA4BC97D}"/>
              </a:ext>
            </a:extLst>
          </p:cNvPr>
          <p:cNvSpPr>
            <a:spLocks noGrp="1"/>
          </p:cNvSpPr>
          <p:nvPr>
            <p:ph type="sldNum" sz="quarter" idx="11"/>
          </p:nvPr>
        </p:nvSpPr>
        <p:spPr/>
        <p:txBody>
          <a:bodyPr/>
          <a:lstStyle/>
          <a:p>
            <a:fld id="{4A9FEBF3-15B5-1B45-A2C4-90B74AC3EAE7}" type="slidenum">
              <a:rPr lang="nl-NL"/>
              <a:t>123</a:t>
            </a:fld>
            <a:endParaRPr lang="nl-NL"/>
          </a:p>
        </p:txBody>
      </p:sp>
      <p:pic>
        <p:nvPicPr>
          <p:cNvPr id="6146" name="Picture 2" descr="Python: How to save statsmodels results as image file? - Stack Overflow">
            <a:extLst>
              <a:ext uri="{FF2B5EF4-FFF2-40B4-BE49-F238E27FC236}">
                <a16:creationId xmlns:a16="http://schemas.microsoft.com/office/drawing/2014/main" id="{23242FD1-31D7-4BF4-8E09-F864BDEBE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7" y="2788951"/>
            <a:ext cx="52673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96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04D32-06F6-FE4E-AF3A-A53DA189E5D5}"/>
              </a:ext>
            </a:extLst>
          </p:cNvPr>
          <p:cNvSpPr>
            <a:spLocks noGrp="1"/>
          </p:cNvSpPr>
          <p:nvPr>
            <p:ph type="title"/>
          </p:nvPr>
        </p:nvSpPr>
        <p:spPr/>
        <p:txBody>
          <a:bodyPr>
            <a:normAutofit fontScale="90000"/>
          </a:bodyPr>
          <a:lstStyle/>
          <a:p>
            <a:r>
              <a:rPr lang="nl-NL"/>
              <a:t>MLaaS</a:t>
            </a:r>
          </a:p>
        </p:txBody>
      </p:sp>
      <p:sp>
        <p:nvSpPr>
          <p:cNvPr id="3" name="Tijdelijke aanduiding voor inhoud 2">
            <a:extLst>
              <a:ext uri="{FF2B5EF4-FFF2-40B4-BE49-F238E27FC236}">
                <a16:creationId xmlns:a16="http://schemas.microsoft.com/office/drawing/2014/main" id="{31A557F4-C6C1-8C40-9288-6544DA2E51FD}"/>
              </a:ext>
            </a:extLst>
          </p:cNvPr>
          <p:cNvSpPr>
            <a:spLocks noGrp="1"/>
          </p:cNvSpPr>
          <p:nvPr>
            <p:ph idx="1"/>
          </p:nvPr>
        </p:nvSpPr>
        <p:spPr/>
        <p:txBody>
          <a:bodyPr/>
          <a:lstStyle/>
          <a:p>
            <a:r>
              <a:rPr lang="nl-NL" dirty="0"/>
              <a:t>Machine Learning as a Service</a:t>
            </a:r>
          </a:p>
          <a:p>
            <a:r>
              <a:rPr lang="nl-NL" dirty="0"/>
              <a:t>Microsoft </a:t>
            </a:r>
            <a:r>
              <a:rPr lang="nl-NL" dirty="0" err="1"/>
              <a:t>Azure</a:t>
            </a:r>
            <a:r>
              <a:rPr lang="nl-NL" dirty="0"/>
              <a:t> Machine Learning</a:t>
            </a:r>
          </a:p>
          <a:p>
            <a:r>
              <a:rPr lang="nl-NL" dirty="0"/>
              <a:t>Google Cloud Machine Learning Engine</a:t>
            </a:r>
          </a:p>
          <a:p>
            <a:r>
              <a:rPr lang="nl-NL" dirty="0"/>
              <a:t>AWS Machine Learning</a:t>
            </a:r>
          </a:p>
          <a:p>
            <a:r>
              <a:rPr lang="nl-NL" dirty="0"/>
              <a:t>IBM Watson Machine Learning</a:t>
            </a:r>
          </a:p>
          <a:p>
            <a:endParaRPr lang="nl-NL" dirty="0"/>
          </a:p>
          <a:p>
            <a:endParaRPr lang="nl-NL" dirty="0"/>
          </a:p>
          <a:p>
            <a:endParaRPr lang="nl-NL" dirty="0"/>
          </a:p>
        </p:txBody>
      </p:sp>
      <p:sp>
        <p:nvSpPr>
          <p:cNvPr id="6" name="Tijdelijke aanduiding voor voettekst 5">
            <a:extLst>
              <a:ext uri="{FF2B5EF4-FFF2-40B4-BE49-F238E27FC236}">
                <a16:creationId xmlns:a16="http://schemas.microsoft.com/office/drawing/2014/main" id="{FA8FD9B0-EA02-3F05-66FE-BDAA0AC6329F}"/>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0533F222-EF95-1D60-055C-6BBB83084499}"/>
              </a:ext>
            </a:extLst>
          </p:cNvPr>
          <p:cNvSpPr>
            <a:spLocks noGrp="1"/>
          </p:cNvSpPr>
          <p:nvPr>
            <p:ph type="sldNum" sz="quarter" idx="11"/>
          </p:nvPr>
        </p:nvSpPr>
        <p:spPr/>
        <p:txBody>
          <a:bodyPr/>
          <a:lstStyle/>
          <a:p>
            <a:fld id="{4A9FEBF3-15B5-1B45-A2C4-90B74AC3EAE7}" type="slidenum">
              <a:rPr lang="nl-NL"/>
              <a:t>124</a:t>
            </a:fld>
            <a:endParaRPr lang="nl-NL"/>
          </a:p>
        </p:txBody>
      </p:sp>
    </p:spTree>
    <p:extLst>
      <p:ext uri="{BB962C8B-B14F-4D97-AF65-F5344CB8AC3E}">
        <p14:creationId xmlns:p14="http://schemas.microsoft.com/office/powerpoint/2010/main" val="1741131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B96E2-6E04-CFE4-AFE6-043E7040205F}"/>
              </a:ext>
            </a:extLst>
          </p:cNvPr>
          <p:cNvSpPr>
            <a:spLocks noGrp="1"/>
          </p:cNvSpPr>
          <p:nvPr>
            <p:ph type="title"/>
          </p:nvPr>
        </p:nvSpPr>
        <p:spPr/>
        <p:txBody>
          <a:bodyPr>
            <a:normAutofit fontScale="90000"/>
          </a:bodyPr>
          <a:lstStyle/>
          <a:p>
            <a:r>
              <a:rPr lang="nl-NL"/>
              <a:t>No-code Machine Learning</a:t>
            </a:r>
          </a:p>
        </p:txBody>
      </p:sp>
      <p:sp>
        <p:nvSpPr>
          <p:cNvPr id="3" name="Tijdelijke aanduiding voor inhoud 2">
            <a:extLst>
              <a:ext uri="{FF2B5EF4-FFF2-40B4-BE49-F238E27FC236}">
                <a16:creationId xmlns:a16="http://schemas.microsoft.com/office/drawing/2014/main" id="{F96324A3-A7A2-532F-CC1C-6A64FEDAA13A}"/>
              </a:ext>
            </a:extLst>
          </p:cNvPr>
          <p:cNvSpPr>
            <a:spLocks noGrp="1"/>
          </p:cNvSpPr>
          <p:nvPr>
            <p:ph idx="1"/>
          </p:nvPr>
        </p:nvSpPr>
        <p:spPr/>
        <p:txBody>
          <a:bodyPr numCol="2"/>
          <a:lstStyle/>
          <a:p>
            <a:r>
              <a:rPr lang="nl-NL" sz="1600"/>
              <a:t>BigML</a:t>
            </a:r>
          </a:p>
          <a:p>
            <a:r>
              <a:rPr lang="nl-NL" sz="1600"/>
              <a:t>Create ML</a:t>
            </a:r>
          </a:p>
          <a:p>
            <a:r>
              <a:rPr lang="nl-NL" sz="1600"/>
              <a:t>Data Robot</a:t>
            </a:r>
          </a:p>
          <a:p>
            <a:r>
              <a:rPr lang="nl-NL" sz="1600"/>
              <a:t>Fritz AI</a:t>
            </a:r>
          </a:p>
          <a:p>
            <a:r>
              <a:rPr lang="nl-NL" sz="1600"/>
              <a:t>Google Cloud AutoML</a:t>
            </a:r>
          </a:p>
          <a:p>
            <a:r>
              <a:rPr lang="nl-NL" sz="1600"/>
              <a:t>Google ML Kit</a:t>
            </a:r>
          </a:p>
          <a:p>
            <a:r>
              <a:rPr lang="nl-NL" sz="1600"/>
              <a:t>MakeML</a:t>
            </a:r>
          </a:p>
          <a:p>
            <a:r>
              <a:rPr lang="nl-NL" sz="1600"/>
              <a:t>Microsoft Azure Automated Machine Learning</a:t>
            </a:r>
          </a:p>
          <a:p>
            <a:r>
              <a:rPr lang="nl-NL" sz="1600"/>
              <a:t>Obviously AI</a:t>
            </a:r>
          </a:p>
          <a:p>
            <a:r>
              <a:rPr lang="nl-NL" sz="1600"/>
              <a:t>RunawayML</a:t>
            </a:r>
          </a:p>
          <a:p>
            <a:r>
              <a:rPr lang="nl-NL" sz="1600"/>
              <a:t>SuperAnnotate</a:t>
            </a:r>
          </a:p>
          <a:p>
            <a:r>
              <a:rPr lang="nl-NL" sz="1600"/>
              <a:t>Teachable Machine</a:t>
            </a:r>
          </a:p>
          <a:p>
            <a:r>
              <a:rPr lang="nl-NL" sz="1600"/>
              <a:t>RapidMiner</a:t>
            </a:r>
          </a:p>
        </p:txBody>
      </p:sp>
      <p:sp>
        <p:nvSpPr>
          <p:cNvPr id="4" name="Tijdelijke aanduiding voor voettekst 3">
            <a:extLst>
              <a:ext uri="{FF2B5EF4-FFF2-40B4-BE49-F238E27FC236}">
                <a16:creationId xmlns:a16="http://schemas.microsoft.com/office/drawing/2014/main" id="{FF6A66D5-A4B7-087D-D175-0914440794A0}"/>
              </a:ext>
            </a:extLst>
          </p:cNvPr>
          <p:cNvSpPr>
            <a:spLocks noGrp="1"/>
          </p:cNvSpPr>
          <p:nvPr>
            <p:ph type="ftr" sz="quarter" idx="10"/>
          </p:nvPr>
        </p:nvSpPr>
        <p:spPr>
          <a:xfrm>
            <a:off x="628650" y="6444477"/>
            <a:ext cx="5860640" cy="276999"/>
          </a:xfrm>
        </p:spPr>
        <p:txBody>
          <a:bodyPr/>
          <a:lstStyle/>
          <a:p>
            <a:r>
              <a:rPr lang="nl-NL">
                <a:hlinkClick r:id="rId2"/>
              </a:rPr>
              <a:t>https://analyticsindiamag.com/top-12-no-code-machine-learning-platforms-in-2021/</a:t>
            </a:r>
            <a:endParaRPr lang="nl-NL"/>
          </a:p>
        </p:txBody>
      </p:sp>
      <p:sp>
        <p:nvSpPr>
          <p:cNvPr id="5" name="Tijdelijke aanduiding voor dianummer 4">
            <a:extLst>
              <a:ext uri="{FF2B5EF4-FFF2-40B4-BE49-F238E27FC236}">
                <a16:creationId xmlns:a16="http://schemas.microsoft.com/office/drawing/2014/main" id="{FB50C704-C466-B916-6FA1-27CCF8824E9B}"/>
              </a:ext>
            </a:extLst>
          </p:cNvPr>
          <p:cNvSpPr>
            <a:spLocks noGrp="1"/>
          </p:cNvSpPr>
          <p:nvPr>
            <p:ph type="sldNum" sz="quarter" idx="11"/>
          </p:nvPr>
        </p:nvSpPr>
        <p:spPr/>
        <p:txBody>
          <a:bodyPr/>
          <a:lstStyle/>
          <a:p>
            <a:fld id="{4A9FEBF3-15B5-1B45-A2C4-90B74AC3EAE7}" type="slidenum">
              <a:rPr lang="nl-NL"/>
              <a:t>125</a:t>
            </a:fld>
            <a:endParaRPr lang="nl-NL"/>
          </a:p>
        </p:txBody>
      </p:sp>
    </p:spTree>
    <p:extLst>
      <p:ext uri="{BB962C8B-B14F-4D97-AF65-F5344CB8AC3E}">
        <p14:creationId xmlns:p14="http://schemas.microsoft.com/office/powerpoint/2010/main" val="9235887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88BA1-116E-4245-8B8E-AAC7469C9D99}"/>
              </a:ext>
            </a:extLst>
          </p:cNvPr>
          <p:cNvSpPr>
            <a:spLocks noGrp="1"/>
          </p:cNvSpPr>
          <p:nvPr>
            <p:ph type="title"/>
          </p:nvPr>
        </p:nvSpPr>
        <p:spPr/>
        <p:txBody>
          <a:bodyPr>
            <a:normAutofit fontScale="90000"/>
          </a:bodyPr>
          <a:lstStyle/>
          <a:p>
            <a:r>
              <a:rPr lang="nl-NL"/>
              <a:t>Azure Machine Learning Studio</a:t>
            </a:r>
          </a:p>
        </p:txBody>
      </p:sp>
      <p:sp>
        <p:nvSpPr>
          <p:cNvPr id="6" name="Tijdelijke aanduiding voor inhoud 5">
            <a:extLst>
              <a:ext uri="{FF2B5EF4-FFF2-40B4-BE49-F238E27FC236}">
                <a16:creationId xmlns:a16="http://schemas.microsoft.com/office/drawing/2014/main" id="{389B196F-B978-B047-8C0A-375C718AE9A6}"/>
              </a:ext>
            </a:extLst>
          </p:cNvPr>
          <p:cNvSpPr>
            <a:spLocks noGrp="1"/>
          </p:cNvSpPr>
          <p:nvPr>
            <p:ph idx="1"/>
          </p:nvPr>
        </p:nvSpPr>
        <p:spPr/>
        <p:txBody>
          <a:bodyPr/>
          <a:lstStyle/>
          <a:p>
            <a:r>
              <a:rPr lang="nl-NL"/>
              <a:t>A service for end-to-end machine learning lifcycle</a:t>
            </a:r>
          </a:p>
        </p:txBody>
      </p:sp>
      <p:sp>
        <p:nvSpPr>
          <p:cNvPr id="5" name="Tijdelijke aanduiding voor voettekst 4">
            <a:extLst>
              <a:ext uri="{FF2B5EF4-FFF2-40B4-BE49-F238E27FC236}">
                <a16:creationId xmlns:a16="http://schemas.microsoft.com/office/drawing/2014/main" id="{097138D0-11A8-AD3C-EF05-465AD16A3F4B}"/>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2C145566-74D2-DB32-3FFC-AB9D1D6F551A}"/>
              </a:ext>
            </a:extLst>
          </p:cNvPr>
          <p:cNvSpPr>
            <a:spLocks noGrp="1"/>
          </p:cNvSpPr>
          <p:nvPr>
            <p:ph type="sldNum" sz="quarter" idx="11"/>
          </p:nvPr>
        </p:nvSpPr>
        <p:spPr/>
        <p:txBody>
          <a:bodyPr/>
          <a:lstStyle/>
          <a:p>
            <a:fld id="{4A9FEBF3-15B5-1B45-A2C4-90B74AC3EAE7}" type="slidenum">
              <a:rPr lang="nl-NL"/>
              <a:t>126</a:t>
            </a:fld>
            <a:endParaRPr lang="nl-NL"/>
          </a:p>
        </p:txBody>
      </p:sp>
      <p:pic>
        <p:nvPicPr>
          <p:cNvPr id="3" name="Afbeelding 2">
            <a:extLst>
              <a:ext uri="{FF2B5EF4-FFF2-40B4-BE49-F238E27FC236}">
                <a16:creationId xmlns:a16="http://schemas.microsoft.com/office/drawing/2014/main" id="{5C5D9B0A-5860-6A66-084F-C4F1E152230F}"/>
              </a:ext>
            </a:extLst>
          </p:cNvPr>
          <p:cNvPicPr>
            <a:picLocks noChangeAspect="1"/>
          </p:cNvPicPr>
          <p:nvPr/>
        </p:nvPicPr>
        <p:blipFill>
          <a:blip r:embed="rId3"/>
          <a:stretch>
            <a:fillRect/>
          </a:stretch>
        </p:blipFill>
        <p:spPr>
          <a:xfrm>
            <a:off x="742950" y="2030792"/>
            <a:ext cx="7772400" cy="3769182"/>
          </a:xfrm>
          <a:prstGeom prst="rect">
            <a:avLst/>
          </a:prstGeom>
        </p:spPr>
      </p:pic>
    </p:spTree>
    <p:extLst>
      <p:ext uri="{BB962C8B-B14F-4D97-AF65-F5344CB8AC3E}">
        <p14:creationId xmlns:p14="http://schemas.microsoft.com/office/powerpoint/2010/main" val="13755480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02CD-8B51-AAEF-C7A2-C7327B349483}"/>
              </a:ext>
            </a:extLst>
          </p:cNvPr>
          <p:cNvSpPr>
            <a:spLocks noGrp="1"/>
          </p:cNvSpPr>
          <p:nvPr>
            <p:ph type="title"/>
          </p:nvPr>
        </p:nvSpPr>
        <p:spPr/>
        <p:txBody>
          <a:bodyPr>
            <a:normAutofit fontScale="90000"/>
          </a:bodyPr>
          <a:lstStyle/>
          <a:p>
            <a:r>
              <a:rPr lang="nl-NL"/>
              <a:t>RapidMiner</a:t>
            </a:r>
          </a:p>
        </p:txBody>
      </p:sp>
      <p:sp>
        <p:nvSpPr>
          <p:cNvPr id="4" name="Tijdelijke aanduiding voor voettekst 3">
            <a:extLst>
              <a:ext uri="{FF2B5EF4-FFF2-40B4-BE49-F238E27FC236}">
                <a16:creationId xmlns:a16="http://schemas.microsoft.com/office/drawing/2014/main" id="{EF12022C-B289-7F04-E1EE-F8B359638205}"/>
              </a:ext>
            </a:extLst>
          </p:cNvPr>
          <p:cNvSpPr>
            <a:spLocks noGrp="1"/>
          </p:cNvSpPr>
          <p:nvPr>
            <p:ph type="ftr" sz="quarter" idx="10"/>
          </p:nvPr>
        </p:nvSpPr>
        <p:spPr>
          <a:xfrm>
            <a:off x="628650" y="6444477"/>
            <a:ext cx="5860640" cy="276999"/>
          </a:xfrm>
        </p:spPr>
        <p:txBody>
          <a:bodyPr/>
          <a:lstStyle/>
          <a:p>
            <a:r>
              <a:rPr lang="nl-NL">
                <a:hlinkClick r:id="rId2"/>
              </a:rPr>
              <a:t>https://rapidminer.com</a:t>
            </a:r>
            <a:endParaRPr lang="nl-NL"/>
          </a:p>
        </p:txBody>
      </p:sp>
      <p:sp>
        <p:nvSpPr>
          <p:cNvPr id="5" name="Tijdelijke aanduiding voor dianummer 4">
            <a:extLst>
              <a:ext uri="{FF2B5EF4-FFF2-40B4-BE49-F238E27FC236}">
                <a16:creationId xmlns:a16="http://schemas.microsoft.com/office/drawing/2014/main" id="{ADB91A5F-EFBD-4677-33F1-566E1CD90D9E}"/>
              </a:ext>
            </a:extLst>
          </p:cNvPr>
          <p:cNvSpPr>
            <a:spLocks noGrp="1"/>
          </p:cNvSpPr>
          <p:nvPr>
            <p:ph type="sldNum" sz="quarter" idx="11"/>
          </p:nvPr>
        </p:nvSpPr>
        <p:spPr/>
        <p:txBody>
          <a:bodyPr/>
          <a:lstStyle/>
          <a:p>
            <a:fld id="{4A9FEBF3-15B5-1B45-A2C4-90B74AC3EAE7}" type="slidenum">
              <a:rPr lang="nl-NL"/>
              <a:t>127</a:t>
            </a:fld>
            <a:endParaRPr lang="nl-NL"/>
          </a:p>
        </p:txBody>
      </p:sp>
      <p:pic>
        <p:nvPicPr>
          <p:cNvPr id="3" name="Afbeelding 2">
            <a:extLst>
              <a:ext uri="{FF2B5EF4-FFF2-40B4-BE49-F238E27FC236}">
                <a16:creationId xmlns:a16="http://schemas.microsoft.com/office/drawing/2014/main" id="{CC680761-6E34-F6AB-9D96-7C2F07C2C52A}"/>
              </a:ext>
            </a:extLst>
          </p:cNvPr>
          <p:cNvPicPr>
            <a:picLocks noChangeAspect="1"/>
          </p:cNvPicPr>
          <p:nvPr/>
        </p:nvPicPr>
        <p:blipFill>
          <a:blip r:embed="rId3"/>
          <a:stretch>
            <a:fillRect/>
          </a:stretch>
        </p:blipFill>
        <p:spPr>
          <a:xfrm>
            <a:off x="685800" y="1954493"/>
            <a:ext cx="7772400" cy="2949013"/>
          </a:xfrm>
          <a:prstGeom prst="rect">
            <a:avLst/>
          </a:prstGeom>
        </p:spPr>
      </p:pic>
    </p:spTree>
    <p:extLst>
      <p:ext uri="{BB962C8B-B14F-4D97-AF65-F5344CB8AC3E}">
        <p14:creationId xmlns:p14="http://schemas.microsoft.com/office/powerpoint/2010/main" val="3101324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632AA-F3CE-DCDB-89D4-89E26DA2CB89}"/>
              </a:ext>
            </a:extLst>
          </p:cNvPr>
          <p:cNvSpPr>
            <a:spLocks noGrp="1"/>
          </p:cNvSpPr>
          <p:nvPr>
            <p:ph type="title"/>
          </p:nvPr>
        </p:nvSpPr>
        <p:spPr/>
        <p:txBody>
          <a:bodyPr>
            <a:normAutofit fontScale="90000"/>
          </a:bodyPr>
          <a:lstStyle/>
          <a:p>
            <a:r>
              <a:rPr lang="nl-NL" dirty="0"/>
              <a:t>Online </a:t>
            </a:r>
            <a:r>
              <a:rPr lang="nl-NL" dirty="0" err="1"/>
              <a:t>learning</a:t>
            </a:r>
            <a:endParaRPr lang="nl-NL" dirty="0"/>
          </a:p>
        </p:txBody>
      </p:sp>
      <p:sp>
        <p:nvSpPr>
          <p:cNvPr id="4" name="Tijdelijke aanduiding voor voettekst 3">
            <a:extLst>
              <a:ext uri="{FF2B5EF4-FFF2-40B4-BE49-F238E27FC236}">
                <a16:creationId xmlns:a16="http://schemas.microsoft.com/office/drawing/2014/main" id="{E1590263-A94E-8FE4-8132-9E462BDAB445}"/>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3A09D807-5750-DD6C-AB9F-16F40F22D415}"/>
              </a:ext>
            </a:extLst>
          </p:cNvPr>
          <p:cNvSpPr>
            <a:spLocks noGrp="1"/>
          </p:cNvSpPr>
          <p:nvPr>
            <p:ph type="sldNum" sz="quarter" idx="11"/>
          </p:nvPr>
        </p:nvSpPr>
        <p:spPr/>
        <p:txBody>
          <a:bodyPr/>
          <a:lstStyle/>
          <a:p>
            <a:fld id="{4A9FEBF3-15B5-1B45-A2C4-90B74AC3EAE7}" type="slidenum">
              <a:rPr lang="nl-NL" smtClean="0"/>
              <a:t>128</a:t>
            </a:fld>
            <a:endParaRPr lang="nl-NL"/>
          </a:p>
        </p:txBody>
      </p:sp>
      <p:pic>
        <p:nvPicPr>
          <p:cNvPr id="8194" name="Picture 2" descr="What is Online Learning?. [ML0to100] — S1E9 | by Sanidhya Agrawal | Medium">
            <a:extLst>
              <a:ext uri="{FF2B5EF4-FFF2-40B4-BE49-F238E27FC236}">
                <a16:creationId xmlns:a16="http://schemas.microsoft.com/office/drawing/2014/main" id="{9E60562F-3C2F-D205-A99E-9A7A69CBC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323975"/>
            <a:ext cx="749617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24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a:t>
            </a:r>
            <a:r>
              <a:rPr lang="nl-NL"/>
              <a:t> 6 - </a:t>
            </a:r>
            <a:r>
              <a:rPr lang="nl-NL" dirty="0" err="1"/>
              <a:t>Reinforcement</a:t>
            </a:r>
            <a:r>
              <a:rPr lang="nl-NL" dirty="0"/>
              <a:t> Learning</a:t>
            </a:r>
            <a:endParaRPr lang="nl-NL"/>
          </a:p>
        </p:txBody>
      </p:sp>
      <p:sp>
        <p:nvSpPr>
          <p:cNvPr id="6" name="Tijdelijke aanduiding voor voettekst 5">
            <a:extLst>
              <a:ext uri="{FF2B5EF4-FFF2-40B4-BE49-F238E27FC236}">
                <a16:creationId xmlns:a16="http://schemas.microsoft.com/office/drawing/2014/main" id="{8F300E1A-68AC-D845-4C71-A27D89E04FE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1BF9D84-5C44-7CD1-FA17-89BB00DCBABD}"/>
              </a:ext>
            </a:extLst>
          </p:cNvPr>
          <p:cNvSpPr>
            <a:spLocks noGrp="1"/>
          </p:cNvSpPr>
          <p:nvPr>
            <p:ph type="sldNum" sz="quarter" idx="11"/>
          </p:nvPr>
        </p:nvSpPr>
        <p:spPr/>
        <p:txBody>
          <a:bodyPr/>
          <a:lstStyle/>
          <a:p>
            <a:fld id="{1181F1E3-57B7-48A5-BF9B-ED6E736CC525}" type="slidenum">
              <a:rPr lang="nl-NL" smtClean="0"/>
              <a:pPr/>
              <a:t>129</a:t>
            </a:fld>
            <a:endParaRPr lang="nl-NL"/>
          </a:p>
        </p:txBody>
      </p:sp>
      <p:pic>
        <p:nvPicPr>
          <p:cNvPr id="5" name="Afbeelding 4">
            <a:extLst>
              <a:ext uri="{FF2B5EF4-FFF2-40B4-BE49-F238E27FC236}">
                <a16:creationId xmlns:a16="http://schemas.microsoft.com/office/drawing/2014/main" id="{37BC6A12-B334-092C-A1F7-56F9B2F2548F}"/>
              </a:ext>
            </a:extLst>
          </p:cNvPr>
          <p:cNvPicPr>
            <a:picLocks noChangeAspect="1"/>
          </p:cNvPicPr>
          <p:nvPr/>
        </p:nvPicPr>
        <p:blipFill>
          <a:blip r:embed="rId2"/>
          <a:stretch>
            <a:fillRect/>
          </a:stretch>
        </p:blipFill>
        <p:spPr>
          <a:xfrm>
            <a:off x="2302720" y="1750185"/>
            <a:ext cx="4097236" cy="3962048"/>
          </a:xfrm>
          <a:prstGeom prst="rect">
            <a:avLst/>
          </a:prstGeom>
        </p:spPr>
      </p:pic>
    </p:spTree>
    <p:extLst>
      <p:ext uri="{BB962C8B-B14F-4D97-AF65-F5344CB8AC3E}">
        <p14:creationId xmlns:p14="http://schemas.microsoft.com/office/powerpoint/2010/main" val="2622839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77362-BC73-3863-F237-B9239BC20C41}"/>
              </a:ext>
            </a:extLst>
          </p:cNvPr>
          <p:cNvSpPr>
            <a:spLocks noGrp="1"/>
          </p:cNvSpPr>
          <p:nvPr>
            <p:ph type="title"/>
          </p:nvPr>
        </p:nvSpPr>
        <p:spPr/>
        <p:txBody>
          <a:bodyPr>
            <a:normAutofit/>
          </a:bodyPr>
          <a:lstStyle/>
          <a:p>
            <a:r>
              <a:rPr lang="nl-NL" sz="3600" dirty="0" err="1"/>
              <a:t>What</a:t>
            </a:r>
            <a:r>
              <a:rPr lang="nl-NL" sz="3600" dirty="0"/>
              <a:t> are machine </a:t>
            </a:r>
            <a:r>
              <a:rPr lang="nl-NL" sz="3600" dirty="0" err="1"/>
              <a:t>learning</a:t>
            </a:r>
            <a:r>
              <a:rPr lang="nl-NL" sz="3600" dirty="0"/>
              <a:t> </a:t>
            </a:r>
            <a:r>
              <a:rPr lang="nl-NL" sz="3600" dirty="0" err="1"/>
              <a:t>algorithms</a:t>
            </a:r>
            <a:r>
              <a:rPr lang="nl-NL" sz="3600" dirty="0"/>
              <a:t>?</a:t>
            </a:r>
          </a:p>
        </p:txBody>
      </p:sp>
      <p:sp>
        <p:nvSpPr>
          <p:cNvPr id="4" name="Tijdelijke aanduiding voor voettekst 3">
            <a:extLst>
              <a:ext uri="{FF2B5EF4-FFF2-40B4-BE49-F238E27FC236}">
                <a16:creationId xmlns:a16="http://schemas.microsoft.com/office/drawing/2014/main" id="{605D8A58-A56C-789C-A6BD-A26E53C38D47}"/>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25FB7A07-1788-8D7A-6120-45938B919232}"/>
              </a:ext>
            </a:extLst>
          </p:cNvPr>
          <p:cNvSpPr>
            <a:spLocks noGrp="1"/>
          </p:cNvSpPr>
          <p:nvPr>
            <p:ph type="sldNum" sz="quarter" idx="11"/>
          </p:nvPr>
        </p:nvSpPr>
        <p:spPr/>
        <p:txBody>
          <a:bodyPr/>
          <a:lstStyle/>
          <a:p>
            <a:fld id="{4A9FEBF3-15B5-1B45-A2C4-90B74AC3EAE7}" type="slidenum">
              <a:rPr lang="nl-NL" smtClean="0"/>
              <a:t>13</a:t>
            </a:fld>
            <a:endParaRPr lang="nl-NL"/>
          </a:p>
        </p:txBody>
      </p:sp>
      <p:pic>
        <p:nvPicPr>
          <p:cNvPr id="13314" name="Picture 2" descr="Artificial Neural Networks and its Applications - GeeksforGeeks">
            <a:extLst>
              <a:ext uri="{FF2B5EF4-FFF2-40B4-BE49-F238E27FC236}">
                <a16:creationId xmlns:a16="http://schemas.microsoft.com/office/drawing/2014/main" id="{1988CC5E-A350-2FEE-BCF2-E39BA8A7FF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6347" y="3192293"/>
            <a:ext cx="5631305" cy="3547722"/>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inhoud 2">
            <a:extLst>
              <a:ext uri="{FF2B5EF4-FFF2-40B4-BE49-F238E27FC236}">
                <a16:creationId xmlns:a16="http://schemas.microsoft.com/office/drawing/2014/main" id="{646AA5BB-8732-2020-188D-39B074425A78}"/>
              </a:ext>
            </a:extLst>
          </p:cNvPr>
          <p:cNvSpPr txBox="1">
            <a:spLocks/>
          </p:cNvSpPr>
          <p:nvPr/>
        </p:nvSpPr>
        <p:spPr>
          <a:xfrm>
            <a:off x="628650" y="1229032"/>
            <a:ext cx="7886700" cy="49479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Tom Mitchell: “A computer program is said to learn from experience E with respect to some class of tasks T and performance measure P, if its performance at tasks in T, as measured by P, improves with experience E.”</a:t>
            </a:r>
          </a:p>
          <a:p>
            <a:r>
              <a:rPr lang="en-US" dirty="0"/>
              <a:t>In essence: learning from experience</a:t>
            </a:r>
          </a:p>
          <a:p>
            <a:r>
              <a:rPr lang="en-US" dirty="0"/>
              <a:t>Usually includes a hard to interpret ‘black box’</a:t>
            </a:r>
          </a:p>
        </p:txBody>
      </p:sp>
    </p:spTree>
    <p:extLst>
      <p:ext uri="{BB962C8B-B14F-4D97-AF65-F5344CB8AC3E}">
        <p14:creationId xmlns:p14="http://schemas.microsoft.com/office/powerpoint/2010/main" val="7302062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F49A5-DC4B-AD3A-43C5-96E28A19DBA9}"/>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53FFC3D-0B06-1094-542A-E47F0405278B}"/>
              </a:ext>
            </a:extLst>
          </p:cNvPr>
          <p:cNvSpPr>
            <a:spLocks noGrp="1"/>
          </p:cNvSpPr>
          <p:nvPr>
            <p:ph type="title"/>
          </p:nvPr>
        </p:nvSpPr>
        <p:spPr/>
        <p:txBody>
          <a:bodyPr>
            <a:normAutofit fontScale="90000"/>
          </a:bodyPr>
          <a:lstStyle/>
          <a:p>
            <a:r>
              <a:rPr lang="nl-NL" dirty="0"/>
              <a:t>Tic </a:t>
            </a:r>
            <a:r>
              <a:rPr lang="nl-NL" dirty="0" err="1"/>
              <a:t>Tac</a:t>
            </a:r>
            <a:r>
              <a:rPr lang="nl-NL" dirty="0"/>
              <a:t> Toe</a:t>
            </a:r>
          </a:p>
        </p:txBody>
      </p:sp>
      <p:sp>
        <p:nvSpPr>
          <p:cNvPr id="6" name="Tijdelijke aanduiding voor voettekst 5">
            <a:extLst>
              <a:ext uri="{FF2B5EF4-FFF2-40B4-BE49-F238E27FC236}">
                <a16:creationId xmlns:a16="http://schemas.microsoft.com/office/drawing/2014/main" id="{87C4840E-33A6-0A78-89EB-58FD4257340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04D77C6-8800-7630-3925-F1E69FB0D7E9}"/>
              </a:ext>
            </a:extLst>
          </p:cNvPr>
          <p:cNvSpPr>
            <a:spLocks noGrp="1"/>
          </p:cNvSpPr>
          <p:nvPr>
            <p:ph type="sldNum" sz="quarter" idx="11"/>
          </p:nvPr>
        </p:nvSpPr>
        <p:spPr/>
        <p:txBody>
          <a:bodyPr/>
          <a:lstStyle/>
          <a:p>
            <a:fld id="{1181F1E3-57B7-48A5-BF9B-ED6E736CC525}" type="slidenum">
              <a:rPr lang="nl-NL" smtClean="0"/>
              <a:pPr/>
              <a:t>130</a:t>
            </a:fld>
            <a:endParaRPr lang="nl-NL"/>
          </a:p>
        </p:txBody>
      </p:sp>
      <p:sp>
        <p:nvSpPr>
          <p:cNvPr id="8" name="Tijdelijke aanduiding voor inhoud 7">
            <a:extLst>
              <a:ext uri="{FF2B5EF4-FFF2-40B4-BE49-F238E27FC236}">
                <a16:creationId xmlns:a16="http://schemas.microsoft.com/office/drawing/2014/main" id="{1A687E64-6491-478A-4D6E-49D385EA5901}"/>
              </a:ext>
            </a:extLst>
          </p:cNvPr>
          <p:cNvSpPr>
            <a:spLocks noGrp="1"/>
          </p:cNvSpPr>
          <p:nvPr>
            <p:ph idx="1"/>
          </p:nvPr>
        </p:nvSpPr>
        <p:spPr/>
        <p:txBody>
          <a:bodyPr/>
          <a:lstStyle/>
          <a:p>
            <a:endParaRPr lang="nl-NL"/>
          </a:p>
        </p:txBody>
      </p:sp>
      <p:pic>
        <p:nvPicPr>
          <p:cNvPr id="2052" name="Picture 4" descr="GitHub - meraccos/tictactoe-reinforcement-learning: Using Tabular RL, Value  Iteration to train a tic-tac-toe agent">
            <a:extLst>
              <a:ext uri="{FF2B5EF4-FFF2-40B4-BE49-F238E27FC236}">
                <a16:creationId xmlns:a16="http://schemas.microsoft.com/office/drawing/2014/main" id="{D16E8C22-CD74-C359-AF7D-A62C5418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6" y="1174033"/>
            <a:ext cx="4262943" cy="505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080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B37C67-2497-7C47-9898-0A395FE81AC4}"/>
              </a:ext>
            </a:extLst>
          </p:cNvPr>
          <p:cNvSpPr>
            <a:spLocks noGrp="1"/>
          </p:cNvSpPr>
          <p:nvPr>
            <p:ph type="title"/>
          </p:nvPr>
        </p:nvSpPr>
        <p:spPr/>
        <p:txBody>
          <a:bodyPr>
            <a:normAutofit fontScale="90000"/>
          </a:bodyPr>
          <a:lstStyle/>
          <a:p>
            <a:r>
              <a:rPr lang="nl-NL" dirty="0"/>
              <a:t>Policy</a:t>
            </a:r>
          </a:p>
        </p:txBody>
      </p:sp>
      <p:sp>
        <p:nvSpPr>
          <p:cNvPr id="3" name="Tijdelijke aanduiding voor inhoud 2">
            <a:extLst>
              <a:ext uri="{FF2B5EF4-FFF2-40B4-BE49-F238E27FC236}">
                <a16:creationId xmlns:a16="http://schemas.microsoft.com/office/drawing/2014/main" id="{CCCCEE62-CC6C-79DF-C9AF-E970BF513155}"/>
              </a:ext>
            </a:extLst>
          </p:cNvPr>
          <p:cNvSpPr>
            <a:spLocks noGrp="1"/>
          </p:cNvSpPr>
          <p:nvPr>
            <p:ph idx="1"/>
          </p:nvPr>
        </p:nvSpPr>
        <p:spPr/>
        <p:txBody>
          <a:bodyPr/>
          <a:lstStyle/>
          <a:p>
            <a:r>
              <a:rPr lang="nl-NL" dirty="0"/>
              <a:t>Welke actie is het beste voor elke state?</a:t>
            </a:r>
          </a:p>
          <a:p>
            <a:pPr lvl="1"/>
            <a:r>
              <a:rPr lang="nl-NL" dirty="0" err="1"/>
              <a:t>Markov</a:t>
            </a:r>
            <a:r>
              <a:rPr lang="nl-NL" dirty="0"/>
              <a:t> </a:t>
            </a:r>
            <a:r>
              <a:rPr lang="nl-NL" dirty="0" err="1"/>
              <a:t>chains</a:t>
            </a:r>
            <a:endParaRPr lang="nl-NL" dirty="0"/>
          </a:p>
        </p:txBody>
      </p:sp>
      <p:sp>
        <p:nvSpPr>
          <p:cNvPr id="4" name="Tijdelijke aanduiding voor voettekst 3">
            <a:extLst>
              <a:ext uri="{FF2B5EF4-FFF2-40B4-BE49-F238E27FC236}">
                <a16:creationId xmlns:a16="http://schemas.microsoft.com/office/drawing/2014/main" id="{697CB44B-6ED9-7529-E1B4-A7D4D671ED7E}"/>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3CA0F28-1E7C-BE1B-3238-6390161A4AAD}"/>
              </a:ext>
            </a:extLst>
          </p:cNvPr>
          <p:cNvSpPr>
            <a:spLocks noGrp="1"/>
          </p:cNvSpPr>
          <p:nvPr>
            <p:ph type="sldNum" sz="quarter" idx="11"/>
          </p:nvPr>
        </p:nvSpPr>
        <p:spPr/>
        <p:txBody>
          <a:bodyPr/>
          <a:lstStyle/>
          <a:p>
            <a:fld id="{4A9FEBF3-15B5-1B45-A2C4-90B74AC3EAE7}" type="slidenum">
              <a:rPr lang="nl-NL" smtClean="0"/>
              <a:t>131</a:t>
            </a:fld>
            <a:endParaRPr lang="nl-NL"/>
          </a:p>
        </p:txBody>
      </p:sp>
      <p:pic>
        <p:nvPicPr>
          <p:cNvPr id="7" name="Afbeelding 6">
            <a:extLst>
              <a:ext uri="{FF2B5EF4-FFF2-40B4-BE49-F238E27FC236}">
                <a16:creationId xmlns:a16="http://schemas.microsoft.com/office/drawing/2014/main" id="{8E7C388C-37A3-AC48-615D-E4672D90AD26}"/>
              </a:ext>
            </a:extLst>
          </p:cNvPr>
          <p:cNvPicPr>
            <a:picLocks noChangeAspect="1"/>
          </p:cNvPicPr>
          <p:nvPr/>
        </p:nvPicPr>
        <p:blipFill>
          <a:blip r:embed="rId2"/>
          <a:stretch>
            <a:fillRect/>
          </a:stretch>
        </p:blipFill>
        <p:spPr>
          <a:xfrm>
            <a:off x="1490663" y="2191685"/>
            <a:ext cx="6045897" cy="3985278"/>
          </a:xfrm>
          <a:prstGeom prst="rect">
            <a:avLst/>
          </a:prstGeom>
        </p:spPr>
      </p:pic>
    </p:spTree>
    <p:extLst>
      <p:ext uri="{BB962C8B-B14F-4D97-AF65-F5344CB8AC3E}">
        <p14:creationId xmlns:p14="http://schemas.microsoft.com/office/powerpoint/2010/main" val="5493188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9778CD-D66B-B264-DB45-8F4F6B2CEC57}"/>
              </a:ext>
            </a:extLst>
          </p:cNvPr>
          <p:cNvSpPr>
            <a:spLocks noGrp="1"/>
          </p:cNvSpPr>
          <p:nvPr>
            <p:ph type="title"/>
          </p:nvPr>
        </p:nvSpPr>
        <p:spPr/>
        <p:txBody>
          <a:bodyPr>
            <a:normAutofit fontScale="90000"/>
          </a:bodyPr>
          <a:lstStyle/>
          <a:p>
            <a:r>
              <a:rPr lang="nl-NL" dirty="0"/>
              <a:t>Policy</a:t>
            </a:r>
          </a:p>
        </p:txBody>
      </p:sp>
      <p:sp>
        <p:nvSpPr>
          <p:cNvPr id="3" name="Tijdelijke aanduiding voor inhoud 2">
            <a:extLst>
              <a:ext uri="{FF2B5EF4-FFF2-40B4-BE49-F238E27FC236}">
                <a16:creationId xmlns:a16="http://schemas.microsoft.com/office/drawing/2014/main" id="{84DC7A5D-0308-1FC9-81E3-3ACD05746435}"/>
              </a:ext>
            </a:extLst>
          </p:cNvPr>
          <p:cNvSpPr>
            <a:spLocks noGrp="1"/>
          </p:cNvSpPr>
          <p:nvPr>
            <p:ph idx="1"/>
          </p:nvPr>
        </p:nvSpPr>
        <p:spPr/>
        <p:txBody>
          <a:bodyPr/>
          <a:lstStyle/>
          <a:p>
            <a:r>
              <a:rPr lang="nl-NL" dirty="0"/>
              <a:t>Exploration </a:t>
            </a:r>
            <a:r>
              <a:rPr lang="nl-NL" dirty="0" err="1"/>
              <a:t>vs</a:t>
            </a:r>
            <a:r>
              <a:rPr lang="nl-NL" dirty="0"/>
              <a:t> </a:t>
            </a:r>
            <a:r>
              <a:rPr lang="nl-NL" dirty="0" err="1"/>
              <a:t>Exploitation</a:t>
            </a:r>
            <a:endParaRPr lang="nl-NL" dirty="0"/>
          </a:p>
        </p:txBody>
      </p:sp>
      <p:sp>
        <p:nvSpPr>
          <p:cNvPr id="4" name="Tijdelijke aanduiding voor voettekst 3">
            <a:extLst>
              <a:ext uri="{FF2B5EF4-FFF2-40B4-BE49-F238E27FC236}">
                <a16:creationId xmlns:a16="http://schemas.microsoft.com/office/drawing/2014/main" id="{4D1273D2-5A48-AE1C-22C6-73AF9A86134C}"/>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7BA25B61-7E86-96EE-C43E-4C5FB4F624E8}"/>
              </a:ext>
            </a:extLst>
          </p:cNvPr>
          <p:cNvSpPr>
            <a:spLocks noGrp="1"/>
          </p:cNvSpPr>
          <p:nvPr>
            <p:ph type="sldNum" sz="quarter" idx="11"/>
          </p:nvPr>
        </p:nvSpPr>
        <p:spPr/>
        <p:txBody>
          <a:bodyPr/>
          <a:lstStyle/>
          <a:p>
            <a:fld id="{4A9FEBF3-15B5-1B45-A2C4-90B74AC3EAE7}" type="slidenum">
              <a:rPr lang="nl-NL" smtClean="0"/>
              <a:t>132</a:t>
            </a:fld>
            <a:endParaRPr lang="nl-NL"/>
          </a:p>
        </p:txBody>
      </p:sp>
      <p:pic>
        <p:nvPicPr>
          <p:cNvPr id="3076" name="Picture 4" descr="The Exploration/Exploitation trade-off - Hugging Face Deep RL Course">
            <a:extLst>
              <a:ext uri="{FF2B5EF4-FFF2-40B4-BE49-F238E27FC236}">
                <a16:creationId xmlns:a16="http://schemas.microsoft.com/office/drawing/2014/main" id="{F6E5DC59-54AD-BA9E-3ADB-52F5F76F5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149168"/>
            <a:ext cx="5743166"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74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1EF68E7-5F44-3D40-8C0C-6F74F4190160}"/>
              </a:ext>
            </a:extLst>
          </p:cNvPr>
          <p:cNvSpPr>
            <a:spLocks noGrp="1"/>
          </p:cNvSpPr>
          <p:nvPr>
            <p:ph type="title"/>
          </p:nvPr>
        </p:nvSpPr>
        <p:spPr/>
        <p:txBody>
          <a:bodyPr>
            <a:normAutofit fontScale="90000"/>
          </a:bodyPr>
          <a:lstStyle/>
          <a:p>
            <a:r>
              <a:rPr lang="nl-NL"/>
              <a:t>Algorithms</a:t>
            </a:r>
          </a:p>
        </p:txBody>
      </p:sp>
      <p:sp>
        <p:nvSpPr>
          <p:cNvPr id="4" name="Tijdelijke aanduiding voor inhoud 3">
            <a:extLst>
              <a:ext uri="{FF2B5EF4-FFF2-40B4-BE49-F238E27FC236}">
                <a16:creationId xmlns:a16="http://schemas.microsoft.com/office/drawing/2014/main" id="{AE57806F-93E5-C849-8670-522C8CF22B96}"/>
              </a:ext>
            </a:extLst>
          </p:cNvPr>
          <p:cNvSpPr>
            <a:spLocks noGrp="1"/>
          </p:cNvSpPr>
          <p:nvPr>
            <p:ph idx="1"/>
          </p:nvPr>
        </p:nvSpPr>
        <p:spPr/>
        <p:txBody>
          <a:bodyPr/>
          <a:lstStyle/>
          <a:p>
            <a:r>
              <a:rPr lang="nl-NL" dirty="0"/>
              <a:t>Q-Learning</a:t>
            </a:r>
          </a:p>
          <a:p>
            <a:r>
              <a:rPr lang="nl-NL" dirty="0"/>
              <a:t>Monte Carlo</a:t>
            </a:r>
          </a:p>
          <a:p>
            <a:r>
              <a:rPr lang="nl-NL" dirty="0" err="1"/>
              <a:t>Deep</a:t>
            </a:r>
            <a:r>
              <a:rPr lang="nl-NL" dirty="0"/>
              <a:t> Q Network</a:t>
            </a:r>
          </a:p>
        </p:txBody>
      </p:sp>
      <p:sp>
        <p:nvSpPr>
          <p:cNvPr id="6" name="Tijdelijke aanduiding voor voettekst 5">
            <a:extLst>
              <a:ext uri="{FF2B5EF4-FFF2-40B4-BE49-F238E27FC236}">
                <a16:creationId xmlns:a16="http://schemas.microsoft.com/office/drawing/2014/main" id="{F24AF840-40AB-47CF-4F2F-9270A6A418F9}"/>
              </a:ext>
            </a:extLst>
          </p:cNvPr>
          <p:cNvSpPr>
            <a:spLocks noGrp="1"/>
          </p:cNvSpPr>
          <p:nvPr>
            <p:ph type="ftr" sz="quarter" idx="10"/>
          </p:nvPr>
        </p:nvSpPr>
        <p:spPr>
          <a:xfrm>
            <a:off x="628650" y="6444477"/>
            <a:ext cx="5860640" cy="276999"/>
          </a:xfrm>
        </p:spPr>
        <p:txBody>
          <a:bodyPr/>
          <a:lstStyle/>
          <a:p>
            <a:r>
              <a:rPr lang="nl-NL">
                <a:hlinkClick r:id="rId3"/>
              </a:rPr>
              <a:t>https://neptune.ai/blog/reinforcement-learning-basics-markov-chain-tree-search</a:t>
            </a:r>
            <a:endParaRPr lang="nl-NL"/>
          </a:p>
        </p:txBody>
      </p:sp>
      <p:sp>
        <p:nvSpPr>
          <p:cNvPr id="7" name="Tijdelijke aanduiding voor dianummer 6">
            <a:extLst>
              <a:ext uri="{FF2B5EF4-FFF2-40B4-BE49-F238E27FC236}">
                <a16:creationId xmlns:a16="http://schemas.microsoft.com/office/drawing/2014/main" id="{7E716402-8B0F-7910-FBD1-E6A0E2173FB6}"/>
              </a:ext>
            </a:extLst>
          </p:cNvPr>
          <p:cNvSpPr>
            <a:spLocks noGrp="1"/>
          </p:cNvSpPr>
          <p:nvPr>
            <p:ph type="sldNum" sz="quarter" idx="11"/>
          </p:nvPr>
        </p:nvSpPr>
        <p:spPr/>
        <p:txBody>
          <a:bodyPr/>
          <a:lstStyle/>
          <a:p>
            <a:fld id="{4A9FEBF3-15B5-1B45-A2C4-90B74AC3EAE7}" type="slidenum">
              <a:rPr lang="nl-NL"/>
              <a:t>133</a:t>
            </a:fld>
            <a:endParaRPr lang="nl-NL"/>
          </a:p>
        </p:txBody>
      </p:sp>
    </p:spTree>
    <p:extLst>
      <p:ext uri="{BB962C8B-B14F-4D97-AF65-F5344CB8AC3E}">
        <p14:creationId xmlns:p14="http://schemas.microsoft.com/office/powerpoint/2010/main" val="10674724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81CFE-3365-83CA-B122-D768A67077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11BC724-A546-8739-289D-45E02596C0BE}"/>
              </a:ext>
            </a:extLst>
          </p:cNvPr>
          <p:cNvSpPr>
            <a:spLocks noGrp="1"/>
          </p:cNvSpPr>
          <p:nvPr>
            <p:ph type="title"/>
          </p:nvPr>
        </p:nvSpPr>
        <p:spPr/>
        <p:txBody>
          <a:bodyPr>
            <a:normAutofit fontScale="90000"/>
          </a:bodyPr>
          <a:lstStyle/>
          <a:p>
            <a:r>
              <a:rPr lang="nl-NL"/>
              <a:t>Opdracht</a:t>
            </a:r>
          </a:p>
        </p:txBody>
      </p:sp>
      <p:sp>
        <p:nvSpPr>
          <p:cNvPr id="3" name="Tijdelijke aanduiding voor inhoud 2">
            <a:extLst>
              <a:ext uri="{FF2B5EF4-FFF2-40B4-BE49-F238E27FC236}">
                <a16:creationId xmlns:a16="http://schemas.microsoft.com/office/drawing/2014/main" id="{BD1B3D93-E6A2-4369-A956-6AE9842E8388}"/>
              </a:ext>
            </a:extLst>
          </p:cNvPr>
          <p:cNvSpPr>
            <a:spLocks noGrp="1"/>
          </p:cNvSpPr>
          <p:nvPr>
            <p:ph idx="1"/>
          </p:nvPr>
        </p:nvSpPr>
        <p:spPr>
          <a:xfrm>
            <a:off x="628650" y="3363685"/>
            <a:ext cx="7886700" cy="2813277"/>
          </a:xfrm>
        </p:spPr>
        <p:txBody>
          <a:bodyPr/>
          <a:lstStyle/>
          <a:p>
            <a:pPr marL="0" lvl="0" indent="0">
              <a:buNone/>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Algorithm of Epsilon-Greedy</a:t>
            </a: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Initialize the estimated values of all arms to zero or a small positive number.</a:t>
            </a:r>
          </a:p>
          <a:p>
            <a:pPr marL="342900" lvl="0" indent="-342900">
              <a:buFont typeface="+mj-lt"/>
              <a:buAutoNum type="arabicPeriod"/>
            </a:pP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For each trial:</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Generate a random number between 0 and 1</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If the number is less than </a:t>
            </a:r>
            <a:r>
              <a:rPr lang="en-US" sz="1800"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ϵ, select a random arm (exploration).</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Otherwise, select the arm with the highest estimated reward (exploitation).</a:t>
            </a:r>
          </a:p>
          <a:p>
            <a:pPr marL="800100" lvl="1" indent="-342900">
              <a:buFont typeface="+mj-lt"/>
              <a:buAutoNum type="arabicPeriod"/>
            </a:pPr>
            <a:r>
              <a:rPr lang="en-US" kern="0" dirty="0">
                <a:solidFill>
                  <a:srgbClr val="3B3B3B"/>
                </a:solidFill>
                <a:effectLst/>
                <a:latin typeface="Calibri" panose="020F0502020204030204" pitchFamily="34" charset="0"/>
                <a:ea typeface="Times New Roman" panose="02020603050405020304" pitchFamily="18" charset="0"/>
                <a:cs typeface="Times New Roman" panose="02020603050405020304" pitchFamily="18" charset="0"/>
              </a:rPr>
              <a:t>Update the estimated reward of the selected arm based on the observed reward.</a:t>
            </a:r>
            <a:endParaRPr lang="nl-NL"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jdelijke aanduiding voor voettekst 5">
            <a:extLst>
              <a:ext uri="{FF2B5EF4-FFF2-40B4-BE49-F238E27FC236}">
                <a16:creationId xmlns:a16="http://schemas.microsoft.com/office/drawing/2014/main" id="{78940F8E-220E-813E-AFA8-547234191A48}"/>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B6FF58AC-4D72-4550-25C7-EC5AF38B42C7}"/>
              </a:ext>
            </a:extLst>
          </p:cNvPr>
          <p:cNvSpPr>
            <a:spLocks noGrp="1"/>
          </p:cNvSpPr>
          <p:nvPr>
            <p:ph type="sldNum" sz="quarter" idx="11"/>
          </p:nvPr>
        </p:nvSpPr>
        <p:spPr/>
        <p:txBody>
          <a:bodyPr/>
          <a:lstStyle/>
          <a:p>
            <a:fld id="{1181F1E3-57B7-48A5-BF9B-ED6E736CC525}" type="slidenum">
              <a:rPr lang="nl-NL" smtClean="0"/>
              <a:pPr/>
              <a:t>134</a:t>
            </a:fld>
            <a:endParaRPr lang="nl-NL"/>
          </a:p>
        </p:txBody>
      </p:sp>
      <p:sp>
        <p:nvSpPr>
          <p:cNvPr id="5" name="Tekstvak 4">
            <a:extLst>
              <a:ext uri="{FF2B5EF4-FFF2-40B4-BE49-F238E27FC236}">
                <a16:creationId xmlns:a16="http://schemas.microsoft.com/office/drawing/2014/main" id="{5FBBCAD0-5CF5-0F6E-F4C9-F00958FFE59F}"/>
              </a:ext>
            </a:extLst>
          </p:cNvPr>
          <p:cNvSpPr txBox="1"/>
          <p:nvPr/>
        </p:nvSpPr>
        <p:spPr>
          <a:xfrm>
            <a:off x="707010" y="1066535"/>
            <a:ext cx="6702458" cy="461665"/>
          </a:xfrm>
          <a:prstGeom prst="rect">
            <a:avLst/>
          </a:prstGeom>
          <a:noFill/>
        </p:spPr>
        <p:txBody>
          <a:bodyPr wrap="square">
            <a:spAutoFit/>
          </a:bodyPr>
          <a:lstStyle/>
          <a:p>
            <a:r>
              <a:rPr lang="en-US" sz="2400" kern="100" dirty="0">
                <a:effectLst/>
                <a:latin typeface="Calibri Light" panose="020F0302020204030204" pitchFamily="34" charset="0"/>
                <a:ea typeface="Calibri" panose="020F0502020204030204" pitchFamily="34" charset="0"/>
                <a:cs typeface="Times New Roman" panose="02020603050405020304" pitchFamily="18" charset="0"/>
              </a:rPr>
              <a:t>Multi-Armed Bandits</a:t>
            </a:r>
            <a:endParaRPr lang="nl-N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kstvak 3">
            <a:extLst>
              <a:ext uri="{FF2B5EF4-FFF2-40B4-BE49-F238E27FC236}">
                <a16:creationId xmlns:a16="http://schemas.microsoft.com/office/drawing/2014/main" id="{6EF43783-6ED1-92E2-775A-70024D76587B}"/>
              </a:ext>
            </a:extLst>
          </p:cNvPr>
          <p:cNvSpPr txBox="1"/>
          <p:nvPr/>
        </p:nvSpPr>
        <p:spPr>
          <a:xfrm>
            <a:off x="270799" y="1461498"/>
            <a:ext cx="8806543" cy="1722651"/>
          </a:xfrm>
          <a:prstGeom prst="rect">
            <a:avLst/>
          </a:prstGeom>
          <a:solidFill>
            <a:schemeClr val="bg2">
              <a:lumMod val="25000"/>
            </a:schemeClr>
          </a:solidFill>
        </p:spPr>
        <p:txBody>
          <a:bodyPr wrap="square">
            <a:spAutoFit/>
          </a:bodyPr>
          <a:lstStyle/>
          <a:p>
            <a:pPr>
              <a:lnSpc>
                <a:spcPts val="1425"/>
              </a:lnSpc>
            </a:pPr>
            <a:r>
              <a:rPr lang="nl-NL" b="0" dirty="0" err="1">
                <a:solidFill>
                  <a:srgbClr val="9CDCFE"/>
                </a:solidFill>
                <a:effectLst/>
                <a:latin typeface="Consolas" panose="020B0609020204030204" pitchFamily="49" charset="0"/>
              </a:rPr>
              <a:t>n_arms</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dirty="0">
                <a:solidFill>
                  <a:srgbClr val="B5CEA8"/>
                </a:solidFill>
                <a:latin typeface="Consolas" panose="020B0609020204030204" pitchFamily="49" charset="0"/>
              </a:rPr>
              <a:t>3</a:t>
            </a:r>
            <a:endParaRPr lang="nl-NL" b="0" dirty="0">
              <a:solidFill>
                <a:srgbClr val="CCCCCC"/>
              </a:solidFill>
              <a:effectLst/>
              <a:latin typeface="Consolas" panose="020B0609020204030204" pitchFamily="49" charset="0"/>
            </a:endParaRPr>
          </a:p>
          <a:p>
            <a:pPr>
              <a:lnSpc>
                <a:spcPts val="1425"/>
              </a:lnSpc>
            </a:pP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a:solidFill>
                  <a:srgbClr val="CE9178"/>
                </a:solidFill>
                <a:effectLst/>
                <a:latin typeface="Consolas" panose="020B0609020204030204" pitchFamily="49" charset="0"/>
              </a:rPr>
              <a:t>'mu'</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randint</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100</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5000</a:t>
            </a:r>
            <a:r>
              <a:rPr lang="nl-NL" b="0" dirty="0">
                <a:solidFill>
                  <a:srgbClr val="CCCCCC"/>
                </a:solidFill>
                <a:effectLst/>
                <a:latin typeface="Consolas" panose="020B0609020204030204" pitchFamily="49" charset="0"/>
              </a:rPr>
              <a:t>), </a:t>
            </a:r>
            <a:r>
              <a:rPr lang="nl-NL" b="0" dirty="0">
                <a:solidFill>
                  <a:srgbClr val="CE9178"/>
                </a:solidFill>
                <a:effectLst/>
                <a:latin typeface="Consolas" panose="020B0609020204030204" pitchFamily="49" charset="0"/>
              </a:rPr>
              <a:t>'sigma’</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uniform</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a:t>
            </a:r>
            <a:r>
              <a:rPr lang="nl-NL" b="0" dirty="0">
                <a:solidFill>
                  <a:srgbClr val="CCCCCC"/>
                </a:solidFill>
                <a:effectLst/>
                <a:latin typeface="Consolas" panose="020B0609020204030204" pitchFamily="49" charset="0"/>
              </a:rPr>
              <a:t>,</a:t>
            </a:r>
            <a:r>
              <a:rPr lang="nl-NL" dirty="0">
                <a:solidFill>
                  <a:srgbClr val="B5CEA8"/>
                </a:solidFill>
                <a:latin typeface="Consolas" panose="020B0609020204030204" pitchFamily="49" charset="0"/>
              </a:rPr>
              <a:t>100</a:t>
            </a:r>
            <a:r>
              <a:rPr lang="nl-NL" b="0" dirty="0">
                <a:solidFill>
                  <a:srgbClr val="CCCCCC"/>
                </a:solidFill>
                <a:effectLst/>
                <a:latin typeface="Consolas" panose="020B0609020204030204" pitchFamily="49" charset="0"/>
              </a:rPr>
              <a:t>)} </a:t>
            </a:r>
            <a:r>
              <a:rPr lang="nl-NL" b="0" dirty="0" err="1">
                <a:solidFill>
                  <a:srgbClr val="C586C0"/>
                </a:solidFill>
                <a:effectLst/>
                <a:latin typeface="Consolas" panose="020B0609020204030204" pitchFamily="49" charset="0"/>
              </a:rPr>
              <a:t>for</a:t>
            </a:r>
            <a:r>
              <a:rPr lang="nl-NL" b="0" dirty="0">
                <a:solidFill>
                  <a:srgbClr val="CCCCCC"/>
                </a:solidFill>
                <a:effectLst/>
                <a:latin typeface="Consolas" panose="020B0609020204030204" pitchFamily="49" charset="0"/>
              </a:rPr>
              <a:t> </a:t>
            </a:r>
            <a:r>
              <a:rPr lang="nl-NL" b="0" dirty="0">
                <a:solidFill>
                  <a:srgbClr val="9CDCFE"/>
                </a:solidFill>
                <a:effectLst/>
                <a:latin typeface="Consolas" panose="020B0609020204030204" pitchFamily="49" charset="0"/>
              </a:rPr>
              <a:t>_</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in</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range</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n_arms</a:t>
            </a:r>
            <a:r>
              <a:rPr lang="nl-NL" b="0" dirty="0">
                <a:solidFill>
                  <a:srgbClr val="CCCCCC"/>
                </a:solidFill>
                <a:effectLst/>
                <a:latin typeface="Consolas" panose="020B0609020204030204" pitchFamily="49" charset="0"/>
              </a:rPr>
              <a:t>)]</a:t>
            </a:r>
          </a:p>
          <a:p>
            <a:pPr>
              <a:lnSpc>
                <a:spcPts val="1425"/>
              </a:lnSpc>
            </a:pPr>
            <a:br>
              <a:rPr lang="nl-NL" b="0" dirty="0">
                <a:solidFill>
                  <a:srgbClr val="CCCCCC"/>
                </a:solidFill>
                <a:effectLst/>
                <a:latin typeface="Consolas" panose="020B0609020204030204" pitchFamily="49" charset="0"/>
              </a:rPr>
            </a:br>
            <a:r>
              <a:rPr lang="nl-NL" b="0" dirty="0">
                <a:solidFill>
                  <a:srgbClr val="6A9955"/>
                </a:solidFill>
                <a:effectLst/>
                <a:latin typeface="Consolas" panose="020B0609020204030204" pitchFamily="49" charset="0"/>
              </a:rPr>
              <a:t># GET REWARD FROM A SELECTED ARM IN YOUR TRIALS</a:t>
            </a:r>
            <a:endParaRPr lang="nl-NL" b="0" dirty="0">
              <a:solidFill>
                <a:srgbClr val="CCCCCC"/>
              </a:solidFill>
              <a:effectLst/>
              <a:latin typeface="Consolas" panose="020B0609020204030204" pitchFamily="49" charset="0"/>
            </a:endParaRPr>
          </a:p>
          <a:p>
            <a:pPr>
              <a:lnSpc>
                <a:spcPts val="1425"/>
              </a:lnSpc>
            </a:pP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a:solidFill>
                  <a:srgbClr val="B5CEA8"/>
                </a:solidFill>
                <a:effectLst/>
                <a:latin typeface="Consolas" panose="020B0609020204030204" pitchFamily="49" charset="0"/>
              </a:rPr>
              <a:t>0</a:t>
            </a:r>
            <a:endParaRPr lang="nl-NL" b="0" dirty="0">
              <a:solidFill>
                <a:srgbClr val="CCCCCC"/>
              </a:solidFill>
              <a:effectLst/>
              <a:latin typeface="Consolas" panose="020B0609020204030204" pitchFamily="49" charset="0"/>
            </a:endParaRPr>
          </a:p>
          <a:p>
            <a:pPr>
              <a:lnSpc>
                <a:spcPts val="1425"/>
              </a:lnSpc>
            </a:pPr>
            <a:r>
              <a:rPr lang="nl-NL" b="0" dirty="0" err="1">
                <a:solidFill>
                  <a:srgbClr val="9CDCFE"/>
                </a:solidFill>
                <a:effectLst/>
                <a:latin typeface="Consolas" panose="020B0609020204030204" pitchFamily="49" charset="0"/>
              </a:rPr>
              <a:t>reward</a:t>
            </a:r>
            <a:r>
              <a:rPr lang="nl-NL" b="0" dirty="0">
                <a:solidFill>
                  <a:srgbClr val="CCCCCC"/>
                </a:solidFill>
                <a:effectLst/>
                <a:latin typeface="Consolas" panose="020B0609020204030204" pitchFamily="49" charset="0"/>
              </a:rPr>
              <a:t> </a:t>
            </a:r>
            <a:r>
              <a:rPr lang="nl-NL" b="0" dirty="0">
                <a:solidFill>
                  <a:srgbClr val="D4D4D4"/>
                </a:solidFill>
                <a:effectLst/>
                <a:latin typeface="Consolas" panose="020B0609020204030204" pitchFamily="49" charset="0"/>
              </a:rPr>
              <a: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np</a:t>
            </a:r>
            <a:r>
              <a:rPr lang="nl-NL" b="0" dirty="0" err="1">
                <a:solidFill>
                  <a:srgbClr val="CCCCCC"/>
                </a:solidFill>
                <a:effectLst/>
                <a:latin typeface="Consolas" panose="020B0609020204030204" pitchFamily="49" charset="0"/>
              </a:rPr>
              <a:t>.</a:t>
            </a:r>
            <a:r>
              <a:rPr lang="nl-NL" b="0" dirty="0" err="1">
                <a:solidFill>
                  <a:srgbClr val="4EC9B0"/>
                </a:solidFill>
                <a:effectLst/>
                <a:latin typeface="Consolas" panose="020B0609020204030204" pitchFamily="49" charset="0"/>
              </a:rPr>
              <a:t>random</a:t>
            </a:r>
            <a:r>
              <a:rPr lang="nl-NL" b="0" dirty="0" err="1">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normal</a:t>
            </a:r>
            <a:r>
              <a:rPr lang="nl-NL" b="0" dirty="0">
                <a:solidFill>
                  <a:srgbClr val="CCCCCC"/>
                </a:solidFill>
                <a:effectLst/>
                <a:latin typeface="Consolas" panose="020B0609020204030204" pitchFamily="49" charset="0"/>
              </a:rPr>
              <a:t>(</a:t>
            </a: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a:t>
            </a:r>
            <a:r>
              <a:rPr lang="nl-NL" b="0" dirty="0">
                <a:solidFill>
                  <a:srgbClr val="CE9178"/>
                </a:solidFill>
                <a:effectLst/>
                <a:latin typeface="Consolas" panose="020B0609020204030204" pitchFamily="49" charset="0"/>
              </a:rPr>
              <a:t>'mu'</a:t>
            </a:r>
            <a:r>
              <a:rPr lang="nl-NL" b="0" dirty="0">
                <a:solidFill>
                  <a:srgbClr val="CCCCCC"/>
                </a:solidFill>
                <a:effectLst/>
                <a:latin typeface="Consolas" panose="020B0609020204030204" pitchFamily="49" charset="0"/>
              </a:rPr>
              <a:t>],</a:t>
            </a:r>
            <a:r>
              <a:rPr lang="nl-NL" b="0" dirty="0">
                <a:solidFill>
                  <a:srgbClr val="9CDCFE"/>
                </a:solidFill>
                <a:effectLst/>
                <a:latin typeface="Consolas" panose="020B0609020204030204" pitchFamily="49" charset="0"/>
              </a:rPr>
              <a:t>arms</a:t>
            </a:r>
            <a:r>
              <a:rPr lang="nl-NL" b="0" dirty="0">
                <a:solidFill>
                  <a:srgbClr val="CCCCCC"/>
                </a:solidFill>
                <a:effectLst/>
                <a:latin typeface="Consolas" panose="020B0609020204030204" pitchFamily="49" charset="0"/>
              </a:rPr>
              <a:t>[</a:t>
            </a:r>
            <a:r>
              <a:rPr lang="nl-NL" b="0" dirty="0" err="1">
                <a:solidFill>
                  <a:srgbClr val="9CDCFE"/>
                </a:solidFill>
                <a:effectLst/>
                <a:latin typeface="Consolas" panose="020B0609020204030204" pitchFamily="49" charset="0"/>
              </a:rPr>
              <a:t>arm_idx</a:t>
            </a:r>
            <a:r>
              <a:rPr lang="nl-NL" b="0" dirty="0">
                <a:solidFill>
                  <a:srgbClr val="CCCCCC"/>
                </a:solidFill>
                <a:effectLst/>
                <a:latin typeface="Consolas" panose="020B0609020204030204" pitchFamily="49" charset="0"/>
              </a:rPr>
              <a:t>][</a:t>
            </a:r>
            <a:r>
              <a:rPr lang="nl-NL" b="0" dirty="0">
                <a:solidFill>
                  <a:srgbClr val="CE9178"/>
                </a:solidFill>
                <a:effectLst/>
                <a:latin typeface="Consolas" panose="020B0609020204030204" pitchFamily="49" charset="0"/>
              </a:rPr>
              <a:t>'sigma'</a:t>
            </a:r>
            <a:r>
              <a:rPr lang="nl-NL" b="0" dirty="0">
                <a:solidFill>
                  <a:srgbClr val="CCCCCC"/>
                </a:solidFill>
                <a:effectLst/>
                <a:latin typeface="Consolas" panose="020B0609020204030204" pitchFamily="49" charset="0"/>
              </a:rPr>
              <a:t>]</a:t>
            </a:r>
          </a:p>
          <a:p>
            <a:pPr>
              <a:lnSpc>
                <a:spcPts val="1425"/>
              </a:lnSpc>
            </a:pPr>
            <a:br>
              <a:rPr lang="nl-NL" b="0" dirty="0">
                <a:solidFill>
                  <a:srgbClr val="CCCCCC"/>
                </a:solidFill>
                <a:effectLst/>
                <a:latin typeface="Consolas" panose="020B0609020204030204" pitchFamily="49" charset="0"/>
              </a:rPr>
            </a:br>
            <a:endParaRPr lang="nl-NL"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680916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8FC54-F656-51EA-68DB-32DE8818E414}"/>
              </a:ext>
            </a:extLst>
          </p:cNvPr>
          <p:cNvSpPr>
            <a:spLocks noGrp="1"/>
          </p:cNvSpPr>
          <p:nvPr>
            <p:ph type="title"/>
          </p:nvPr>
        </p:nvSpPr>
        <p:spPr/>
        <p:txBody>
          <a:bodyPr>
            <a:normAutofit fontScale="90000"/>
          </a:bodyPr>
          <a:lstStyle/>
          <a:p>
            <a:r>
              <a:rPr lang="nl-NL"/>
              <a:t>Fair AI</a:t>
            </a:r>
          </a:p>
        </p:txBody>
      </p:sp>
      <p:sp>
        <p:nvSpPr>
          <p:cNvPr id="3" name="Tijdelijke aanduiding voor inhoud 2">
            <a:extLst>
              <a:ext uri="{FF2B5EF4-FFF2-40B4-BE49-F238E27FC236}">
                <a16:creationId xmlns:a16="http://schemas.microsoft.com/office/drawing/2014/main" id="{B8C0F94B-D74F-A6E4-F1C0-13606897E3A3}"/>
              </a:ext>
            </a:extLst>
          </p:cNvPr>
          <p:cNvSpPr>
            <a:spLocks noGrp="1"/>
          </p:cNvSpPr>
          <p:nvPr>
            <p:ph idx="1"/>
          </p:nvPr>
        </p:nvSpPr>
        <p:spPr/>
        <p:txBody>
          <a:bodyPr/>
          <a:lstStyle/>
          <a:p>
            <a:r>
              <a:rPr lang="nl-NL"/>
              <a:t>Fairness</a:t>
            </a:r>
          </a:p>
        </p:txBody>
      </p:sp>
      <p:sp>
        <p:nvSpPr>
          <p:cNvPr id="4" name="Tijdelijke aanduiding voor voettekst 3">
            <a:extLst>
              <a:ext uri="{FF2B5EF4-FFF2-40B4-BE49-F238E27FC236}">
                <a16:creationId xmlns:a16="http://schemas.microsoft.com/office/drawing/2014/main" id="{E93226C5-9DD8-B11A-48EF-CA1D78708463}"/>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0448C01D-59A4-B421-06A2-2AB5BD47E2F4}"/>
              </a:ext>
            </a:extLst>
          </p:cNvPr>
          <p:cNvSpPr>
            <a:spLocks noGrp="1"/>
          </p:cNvSpPr>
          <p:nvPr>
            <p:ph type="sldNum" sz="quarter" idx="11"/>
          </p:nvPr>
        </p:nvSpPr>
        <p:spPr/>
        <p:txBody>
          <a:bodyPr/>
          <a:lstStyle/>
          <a:p>
            <a:fld id="{4A9FEBF3-15B5-1B45-A2C4-90B74AC3EAE7}" type="slidenum">
              <a:rPr lang="nl-NL"/>
              <a:t>135</a:t>
            </a:fld>
            <a:endParaRPr lang="nl-NL"/>
          </a:p>
        </p:txBody>
      </p:sp>
    </p:spTree>
    <p:extLst>
      <p:ext uri="{BB962C8B-B14F-4D97-AF65-F5344CB8AC3E}">
        <p14:creationId xmlns:p14="http://schemas.microsoft.com/office/powerpoint/2010/main" val="4507758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67C83-1311-8BD3-0862-DD4FCD75AD65}"/>
              </a:ext>
            </a:extLst>
          </p:cNvPr>
          <p:cNvSpPr>
            <a:spLocks noGrp="1"/>
          </p:cNvSpPr>
          <p:nvPr>
            <p:ph type="title"/>
          </p:nvPr>
        </p:nvSpPr>
        <p:spPr/>
        <p:txBody>
          <a:bodyPr>
            <a:normAutofit fontScale="90000"/>
          </a:bodyPr>
          <a:lstStyle/>
          <a:p>
            <a:r>
              <a:rPr lang="nl-NL"/>
              <a:t>Explainable AI</a:t>
            </a:r>
          </a:p>
        </p:txBody>
      </p:sp>
      <p:sp>
        <p:nvSpPr>
          <p:cNvPr id="3" name="Tijdelijke aanduiding voor inhoud 2">
            <a:extLst>
              <a:ext uri="{FF2B5EF4-FFF2-40B4-BE49-F238E27FC236}">
                <a16:creationId xmlns:a16="http://schemas.microsoft.com/office/drawing/2014/main" id="{11100130-5666-D72E-0077-8CDA62F1F418}"/>
              </a:ext>
            </a:extLst>
          </p:cNvPr>
          <p:cNvSpPr>
            <a:spLocks noGrp="1"/>
          </p:cNvSpPr>
          <p:nvPr>
            <p:ph idx="1"/>
          </p:nvPr>
        </p:nvSpPr>
        <p:spPr/>
        <p:txBody>
          <a:bodyPr/>
          <a:lstStyle/>
          <a:p>
            <a:r>
              <a:rPr lang="nl-NL" dirty="0"/>
              <a:t>White Box </a:t>
            </a:r>
            <a:r>
              <a:rPr lang="nl-NL" dirty="0" err="1"/>
              <a:t>Models</a:t>
            </a:r>
            <a:endParaRPr lang="nl-NL" dirty="0"/>
          </a:p>
          <a:p>
            <a:pPr lvl="1"/>
            <a:r>
              <a:rPr lang="nl-NL" dirty="0"/>
              <a:t>Ad-hoc </a:t>
            </a:r>
            <a:r>
              <a:rPr lang="nl-NL" dirty="0" err="1"/>
              <a:t>explanations</a:t>
            </a:r>
            <a:endParaRPr lang="nl-NL" dirty="0"/>
          </a:p>
          <a:p>
            <a:pPr lvl="1"/>
            <a:endParaRPr lang="nl-NL" dirty="0"/>
          </a:p>
          <a:p>
            <a:r>
              <a:rPr lang="nl-NL" dirty="0" err="1"/>
              <a:t>Explainability</a:t>
            </a:r>
            <a:r>
              <a:rPr lang="nl-NL" dirty="0"/>
              <a:t> </a:t>
            </a:r>
            <a:r>
              <a:rPr lang="nl-NL" dirty="0" err="1"/>
              <a:t>Methods</a:t>
            </a:r>
            <a:endParaRPr lang="nl-NL" dirty="0"/>
          </a:p>
          <a:p>
            <a:pPr lvl="1"/>
            <a:r>
              <a:rPr lang="nl-NL" dirty="0"/>
              <a:t>Post-hoc Feature </a:t>
            </a:r>
            <a:r>
              <a:rPr lang="nl-NL" dirty="0" err="1"/>
              <a:t>Importance</a:t>
            </a:r>
            <a:endParaRPr lang="nl-NL" dirty="0"/>
          </a:p>
          <a:p>
            <a:pPr lvl="1"/>
            <a:r>
              <a:rPr lang="nl-NL" dirty="0"/>
              <a:t>LIME – </a:t>
            </a:r>
            <a:r>
              <a:rPr lang="nl-NL" dirty="0" err="1"/>
              <a:t>Local</a:t>
            </a:r>
            <a:r>
              <a:rPr lang="nl-NL" dirty="0"/>
              <a:t> </a:t>
            </a:r>
            <a:r>
              <a:rPr lang="nl-NL" dirty="0" err="1"/>
              <a:t>Interpretable</a:t>
            </a:r>
            <a:r>
              <a:rPr lang="nl-NL" dirty="0"/>
              <a:t> Model-</a:t>
            </a:r>
            <a:r>
              <a:rPr lang="nl-NL" dirty="0" err="1"/>
              <a:t>agnostic</a:t>
            </a:r>
            <a:r>
              <a:rPr lang="nl-NL" dirty="0"/>
              <a:t> </a:t>
            </a:r>
            <a:r>
              <a:rPr lang="nl-NL" dirty="0" err="1"/>
              <a:t>Explanations</a:t>
            </a:r>
            <a:endParaRPr lang="nl-NL" dirty="0"/>
          </a:p>
          <a:p>
            <a:pPr lvl="1"/>
            <a:r>
              <a:rPr lang="nl-NL" dirty="0"/>
              <a:t>SHAP - </a:t>
            </a:r>
            <a:r>
              <a:rPr lang="nl-NL" dirty="0" err="1"/>
              <a:t>SHapley</a:t>
            </a:r>
            <a:r>
              <a:rPr lang="nl-NL" dirty="0"/>
              <a:t> Additive </a:t>
            </a:r>
            <a:r>
              <a:rPr lang="nl-NL" dirty="0" err="1"/>
              <a:t>exPlanations</a:t>
            </a:r>
            <a:endParaRPr lang="nl-NL" dirty="0"/>
          </a:p>
          <a:p>
            <a:pPr lvl="1"/>
            <a:r>
              <a:rPr lang="nl-NL" dirty="0"/>
              <a:t>LOCO - </a:t>
            </a:r>
            <a:r>
              <a:rPr lang="nl-NL" dirty="0" err="1"/>
              <a:t>Leave</a:t>
            </a:r>
            <a:r>
              <a:rPr lang="nl-NL" dirty="0"/>
              <a:t> </a:t>
            </a:r>
            <a:r>
              <a:rPr lang="nl-NL" dirty="0" err="1"/>
              <a:t>One</a:t>
            </a:r>
            <a:r>
              <a:rPr lang="nl-NL" dirty="0"/>
              <a:t> </a:t>
            </a:r>
            <a:r>
              <a:rPr lang="nl-NL" dirty="0" err="1"/>
              <a:t>Covariate</a:t>
            </a:r>
            <a:r>
              <a:rPr lang="nl-NL" dirty="0"/>
              <a:t> Out</a:t>
            </a:r>
          </a:p>
          <a:p>
            <a:pPr lvl="1"/>
            <a:endParaRPr lang="nl-NL" dirty="0"/>
          </a:p>
          <a:p>
            <a:r>
              <a:rPr lang="nl-NL" dirty="0"/>
              <a:t>Bias </a:t>
            </a:r>
            <a:r>
              <a:rPr lang="nl-NL" dirty="0" err="1"/>
              <a:t>Detection</a:t>
            </a:r>
            <a:endParaRPr lang="nl-NL" dirty="0"/>
          </a:p>
        </p:txBody>
      </p:sp>
      <p:sp>
        <p:nvSpPr>
          <p:cNvPr id="4" name="Tijdelijke aanduiding voor voettekst 3">
            <a:extLst>
              <a:ext uri="{FF2B5EF4-FFF2-40B4-BE49-F238E27FC236}">
                <a16:creationId xmlns:a16="http://schemas.microsoft.com/office/drawing/2014/main" id="{739E1422-0282-6E84-0E1E-EBDB9F1B1A33}"/>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481C0676-465F-D721-23F0-279979DDA22C}"/>
              </a:ext>
            </a:extLst>
          </p:cNvPr>
          <p:cNvSpPr>
            <a:spLocks noGrp="1"/>
          </p:cNvSpPr>
          <p:nvPr>
            <p:ph type="sldNum" sz="quarter" idx="11"/>
          </p:nvPr>
        </p:nvSpPr>
        <p:spPr/>
        <p:txBody>
          <a:bodyPr/>
          <a:lstStyle/>
          <a:p>
            <a:fld id="{4A9FEBF3-15B5-1B45-A2C4-90B74AC3EAE7}" type="slidenum">
              <a:rPr lang="nl-NL"/>
              <a:t>136</a:t>
            </a:fld>
            <a:endParaRPr lang="nl-NL"/>
          </a:p>
        </p:txBody>
      </p:sp>
    </p:spTree>
    <p:extLst>
      <p:ext uri="{BB962C8B-B14F-4D97-AF65-F5344CB8AC3E}">
        <p14:creationId xmlns:p14="http://schemas.microsoft.com/office/powerpoint/2010/main" val="383814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A0C2485-93BE-2D48-8CAB-722F0F8D9C2E}"/>
              </a:ext>
            </a:extLst>
          </p:cNvPr>
          <p:cNvSpPr>
            <a:spLocks noGrp="1"/>
          </p:cNvSpPr>
          <p:nvPr>
            <p:ph type="title"/>
          </p:nvPr>
        </p:nvSpPr>
        <p:spPr/>
        <p:txBody>
          <a:bodyPr>
            <a:normAutofit fontScale="90000"/>
          </a:bodyPr>
          <a:lstStyle/>
          <a:p>
            <a:r>
              <a:rPr lang="nl-NL" dirty="0"/>
              <a:t>Data Sets</a:t>
            </a:r>
          </a:p>
        </p:txBody>
      </p:sp>
      <p:sp>
        <p:nvSpPr>
          <p:cNvPr id="2" name="Tijdelijke aanduiding voor inhoud 1">
            <a:extLst>
              <a:ext uri="{FF2B5EF4-FFF2-40B4-BE49-F238E27FC236}">
                <a16:creationId xmlns:a16="http://schemas.microsoft.com/office/drawing/2014/main" id="{CDE43D5F-261F-A44C-86CA-1E59C1B52D27}"/>
              </a:ext>
            </a:extLst>
          </p:cNvPr>
          <p:cNvSpPr>
            <a:spLocks noGrp="1"/>
          </p:cNvSpPr>
          <p:nvPr>
            <p:ph idx="1"/>
          </p:nvPr>
        </p:nvSpPr>
        <p:spPr/>
        <p:txBody>
          <a:bodyPr/>
          <a:lstStyle/>
          <a:p>
            <a:r>
              <a:rPr lang="nl-NL" dirty="0"/>
              <a:t>CBS</a:t>
            </a:r>
          </a:p>
          <a:p>
            <a:r>
              <a:rPr lang="nl-NL" dirty="0"/>
              <a:t>NL Overheid</a:t>
            </a:r>
          </a:p>
          <a:p>
            <a:r>
              <a:rPr lang="nl-NL" dirty="0" err="1"/>
              <a:t>WorldBank</a:t>
            </a:r>
            <a:endParaRPr lang="nl-NL" dirty="0"/>
          </a:p>
          <a:p>
            <a:r>
              <a:rPr lang="nl-NL" dirty="0" err="1"/>
              <a:t>Kaggle</a:t>
            </a:r>
            <a:endParaRPr lang="nl-NL" dirty="0"/>
          </a:p>
          <a:p>
            <a:r>
              <a:rPr lang="nl-NL" dirty="0"/>
              <a:t>OECD </a:t>
            </a:r>
            <a:r>
              <a:rPr lang="nl-NL" dirty="0" err="1"/>
              <a:t>Better</a:t>
            </a:r>
            <a:r>
              <a:rPr lang="nl-NL" dirty="0"/>
              <a:t> Life Index - </a:t>
            </a:r>
            <a:r>
              <a:rPr lang="nl-NL" dirty="0">
                <a:hlinkClick r:id="rId3"/>
              </a:rPr>
              <a:t>https://stats.oecd.org/index.aspx?DataSetCode=BLI</a:t>
            </a:r>
            <a:endParaRPr lang="nl-NL" dirty="0"/>
          </a:p>
          <a:p>
            <a:r>
              <a:rPr lang="nl-NL" dirty="0"/>
              <a:t>IMF - </a:t>
            </a:r>
            <a:r>
              <a:rPr lang="nl-NL" dirty="0">
                <a:hlinkClick r:id="rId4"/>
              </a:rPr>
              <a:t>https://www.imf.org/en/Data</a:t>
            </a:r>
            <a:endParaRPr lang="nl-NL" dirty="0"/>
          </a:p>
        </p:txBody>
      </p:sp>
      <p:sp>
        <p:nvSpPr>
          <p:cNvPr id="6" name="Tijdelijke aanduiding voor voettekst 5">
            <a:extLst>
              <a:ext uri="{FF2B5EF4-FFF2-40B4-BE49-F238E27FC236}">
                <a16:creationId xmlns:a16="http://schemas.microsoft.com/office/drawing/2014/main" id="{4E87F3D1-76F7-96B5-F97E-63E67C362CF0}"/>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FBC44B01-B703-6D82-C327-767D730B3205}"/>
              </a:ext>
            </a:extLst>
          </p:cNvPr>
          <p:cNvSpPr>
            <a:spLocks noGrp="1"/>
          </p:cNvSpPr>
          <p:nvPr>
            <p:ph type="sldNum" sz="quarter" idx="11"/>
          </p:nvPr>
        </p:nvSpPr>
        <p:spPr/>
        <p:txBody>
          <a:bodyPr/>
          <a:lstStyle/>
          <a:p>
            <a:fld id="{1181F1E3-57B7-48A5-BF9B-ED6E736CC525}" type="slidenum">
              <a:rPr lang="nl-NL" smtClean="0"/>
              <a:pPr/>
              <a:t>137</a:t>
            </a:fld>
            <a:endParaRPr lang="nl-NL"/>
          </a:p>
        </p:txBody>
      </p:sp>
    </p:spTree>
    <p:extLst>
      <p:ext uri="{BB962C8B-B14F-4D97-AF65-F5344CB8AC3E}">
        <p14:creationId xmlns:p14="http://schemas.microsoft.com/office/powerpoint/2010/main" val="30515345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33D3929-6AF4-8C42-9B7B-84ED142B5996}"/>
              </a:ext>
            </a:extLst>
          </p:cNvPr>
          <p:cNvSpPr>
            <a:spLocks noGrp="1"/>
          </p:cNvSpPr>
          <p:nvPr>
            <p:ph type="title"/>
          </p:nvPr>
        </p:nvSpPr>
        <p:spPr/>
        <p:txBody>
          <a:bodyPr>
            <a:normAutofit fontScale="90000"/>
          </a:bodyPr>
          <a:lstStyle/>
          <a:p>
            <a:r>
              <a:rPr lang="nl-NL"/>
              <a:t>Open Data Sources</a:t>
            </a:r>
          </a:p>
        </p:txBody>
      </p:sp>
      <p:sp>
        <p:nvSpPr>
          <p:cNvPr id="2" name="Tijdelijke aanduiding voor inhoud 1">
            <a:extLst>
              <a:ext uri="{FF2B5EF4-FFF2-40B4-BE49-F238E27FC236}">
                <a16:creationId xmlns:a16="http://schemas.microsoft.com/office/drawing/2014/main" id="{DF351468-68BF-024D-9BBE-EEA11EB7D6B9}"/>
              </a:ext>
            </a:extLst>
          </p:cNvPr>
          <p:cNvSpPr>
            <a:spLocks noGrp="1"/>
          </p:cNvSpPr>
          <p:nvPr>
            <p:ph idx="1"/>
          </p:nvPr>
        </p:nvSpPr>
        <p:spPr/>
        <p:txBody>
          <a:bodyPr/>
          <a:lstStyle/>
          <a:p>
            <a:r>
              <a:rPr lang="nl-NL"/>
              <a:t>Popular open data repositories</a:t>
            </a:r>
          </a:p>
          <a:p>
            <a:pPr lvl="1"/>
            <a:r>
              <a:rPr lang="nl-NL">
                <a:hlinkClick r:id="rId2"/>
              </a:rPr>
              <a:t>UC Irvine Machine Learning Repository</a:t>
            </a:r>
            <a:endParaRPr lang="nl-NL"/>
          </a:p>
          <a:p>
            <a:pPr lvl="1"/>
            <a:r>
              <a:rPr lang="nl-NL">
                <a:hlinkClick r:id="rId3"/>
              </a:rPr>
              <a:t>Kaggle datasets</a:t>
            </a:r>
            <a:endParaRPr lang="nl-NL"/>
          </a:p>
          <a:p>
            <a:pPr lvl="1"/>
            <a:r>
              <a:rPr lang="nl-NL">
                <a:hlinkClick r:id="rId4"/>
              </a:rPr>
              <a:t>Amazon’s AWS datasets</a:t>
            </a:r>
            <a:endParaRPr lang="nl-NL"/>
          </a:p>
          <a:p>
            <a:r>
              <a:rPr lang="nl-NL"/>
              <a:t>Meta portals (they list open data repositories)</a:t>
            </a:r>
          </a:p>
          <a:p>
            <a:pPr lvl="1"/>
            <a:r>
              <a:rPr lang="nl-NL">
                <a:hlinkClick r:id="rId5"/>
              </a:rPr>
              <a:t>Data Portals</a:t>
            </a:r>
            <a:endParaRPr lang="nl-NL"/>
          </a:p>
          <a:p>
            <a:pPr lvl="1"/>
            <a:r>
              <a:rPr lang="nl-NL">
                <a:hlinkClick r:id="rId6"/>
              </a:rPr>
              <a:t>OpenDataMonitor</a:t>
            </a:r>
            <a:endParaRPr lang="nl-NL"/>
          </a:p>
          <a:p>
            <a:pPr lvl="1"/>
            <a:r>
              <a:rPr lang="nl-NL">
                <a:hlinkClick r:id="rId7"/>
              </a:rPr>
              <a:t>Quandl</a:t>
            </a:r>
            <a:endParaRPr lang="nl-NL"/>
          </a:p>
          <a:p>
            <a:r>
              <a:rPr lang="nl-NL"/>
              <a:t>Other pages listing many popular open data repositories</a:t>
            </a:r>
          </a:p>
          <a:p>
            <a:pPr lvl="1"/>
            <a:r>
              <a:rPr lang="nl-NL">
                <a:hlinkClick r:id="rId8"/>
              </a:rPr>
              <a:t>Wikipedia’s list of Machine Learning datasets</a:t>
            </a:r>
            <a:endParaRPr lang="nl-NL"/>
          </a:p>
          <a:p>
            <a:pPr lvl="1"/>
            <a:r>
              <a:rPr lang="nl-NL">
                <a:hlinkClick r:id="rId9"/>
              </a:rPr>
              <a:t>Quora.com</a:t>
            </a:r>
            <a:endParaRPr lang="nl-NL"/>
          </a:p>
          <a:p>
            <a:pPr lvl="1"/>
            <a:r>
              <a:rPr lang="nl-NL">
                <a:hlinkClick r:id="rId10"/>
              </a:rPr>
              <a:t>The datasets subreddit</a:t>
            </a:r>
            <a:endParaRPr lang="nl-NL"/>
          </a:p>
        </p:txBody>
      </p:sp>
      <p:sp>
        <p:nvSpPr>
          <p:cNvPr id="6" name="Tijdelijke aanduiding voor voettekst 5">
            <a:extLst>
              <a:ext uri="{FF2B5EF4-FFF2-40B4-BE49-F238E27FC236}">
                <a16:creationId xmlns:a16="http://schemas.microsoft.com/office/drawing/2014/main" id="{0FDD75D7-7C6F-571E-379D-74631C67E9A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EFB28ED-5502-43ED-A91F-D989CAAF0A10}"/>
              </a:ext>
            </a:extLst>
          </p:cNvPr>
          <p:cNvSpPr>
            <a:spLocks noGrp="1"/>
          </p:cNvSpPr>
          <p:nvPr>
            <p:ph type="sldNum" sz="quarter" idx="11"/>
          </p:nvPr>
        </p:nvSpPr>
        <p:spPr/>
        <p:txBody>
          <a:bodyPr/>
          <a:lstStyle/>
          <a:p>
            <a:fld id="{1181F1E3-57B7-48A5-BF9B-ED6E736CC525}" type="slidenum">
              <a:rPr lang="nl-NL" smtClean="0"/>
              <a:pPr/>
              <a:t>138</a:t>
            </a:fld>
            <a:endParaRPr lang="nl-NL"/>
          </a:p>
        </p:txBody>
      </p:sp>
    </p:spTree>
    <p:extLst>
      <p:ext uri="{BB962C8B-B14F-4D97-AF65-F5344CB8AC3E}">
        <p14:creationId xmlns:p14="http://schemas.microsoft.com/office/powerpoint/2010/main" val="3337531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57A4B6-0422-4A41-A5AF-701E317AB8B7}"/>
              </a:ext>
            </a:extLst>
          </p:cNvPr>
          <p:cNvSpPr>
            <a:spLocks noGrp="1"/>
          </p:cNvSpPr>
          <p:nvPr>
            <p:ph type="title"/>
          </p:nvPr>
        </p:nvSpPr>
        <p:spPr/>
        <p:txBody>
          <a:bodyPr>
            <a:normAutofit fontScale="90000"/>
          </a:bodyPr>
          <a:lstStyle/>
          <a:p>
            <a:r>
              <a:rPr lang="nl-NL"/>
              <a:t>Links</a:t>
            </a:r>
          </a:p>
        </p:txBody>
      </p:sp>
      <p:sp>
        <p:nvSpPr>
          <p:cNvPr id="3" name="Tijdelijke aanduiding voor inhoud 2">
            <a:extLst>
              <a:ext uri="{FF2B5EF4-FFF2-40B4-BE49-F238E27FC236}">
                <a16:creationId xmlns:a16="http://schemas.microsoft.com/office/drawing/2014/main" id="{C3BBE7CF-EF60-444F-B436-8C04E25FA6DA}"/>
              </a:ext>
            </a:extLst>
          </p:cNvPr>
          <p:cNvSpPr>
            <a:spLocks noGrp="1"/>
          </p:cNvSpPr>
          <p:nvPr>
            <p:ph idx="1"/>
          </p:nvPr>
        </p:nvSpPr>
        <p:spPr>
          <a:xfrm>
            <a:off x="628650" y="1229032"/>
            <a:ext cx="8249536" cy="4947931"/>
          </a:xfrm>
        </p:spPr>
        <p:txBody>
          <a:bodyPr/>
          <a:lstStyle/>
          <a:p>
            <a:r>
              <a:rPr lang="nl-NL" sz="1600" dirty="0" err="1"/>
              <a:t>TensorFlow</a:t>
            </a:r>
            <a:r>
              <a:rPr lang="nl-NL" sz="1600" dirty="0"/>
              <a:t> </a:t>
            </a:r>
            <a:r>
              <a:rPr lang="nl-NL" sz="1600" dirty="0" err="1"/>
              <a:t>Neural</a:t>
            </a:r>
            <a:r>
              <a:rPr lang="nl-NL" sz="1600" dirty="0"/>
              <a:t> Network </a:t>
            </a:r>
            <a:r>
              <a:rPr lang="nl-NL" sz="1600" dirty="0" err="1"/>
              <a:t>Playground</a:t>
            </a:r>
            <a:r>
              <a:rPr lang="nl-NL" sz="1600" dirty="0"/>
              <a:t> - </a:t>
            </a:r>
            <a:r>
              <a:rPr lang="nl-NL" sz="1600" dirty="0">
                <a:hlinkClick r:id="rId2"/>
              </a:rPr>
              <a:t>https://playground.tensorflow.org</a:t>
            </a:r>
            <a:endParaRPr lang="nl-NL" sz="1600" dirty="0"/>
          </a:p>
          <a:p>
            <a:r>
              <a:rPr lang="nl-NL" sz="1600" dirty="0" err="1"/>
              <a:t>Hide</a:t>
            </a:r>
            <a:r>
              <a:rPr lang="nl-NL" sz="1600" dirty="0"/>
              <a:t> </a:t>
            </a:r>
            <a:r>
              <a:rPr lang="nl-NL" sz="1600" dirty="0" err="1"/>
              <a:t>and</a:t>
            </a:r>
            <a:r>
              <a:rPr lang="nl-NL" sz="1600" dirty="0"/>
              <a:t> </a:t>
            </a:r>
            <a:r>
              <a:rPr lang="nl-NL" sz="1600" dirty="0" err="1"/>
              <a:t>Seek</a:t>
            </a:r>
            <a:r>
              <a:rPr lang="nl-NL" sz="1600" dirty="0"/>
              <a:t> - </a:t>
            </a:r>
            <a:r>
              <a:rPr lang="nl-NL" sz="1600" dirty="0">
                <a:hlinkClick r:id="rId3"/>
              </a:rPr>
              <a:t>https://youtu.be/kopoLzvh5jY</a:t>
            </a:r>
            <a:endParaRPr lang="nl-NL" sz="1600" dirty="0"/>
          </a:p>
          <a:p>
            <a:r>
              <a:rPr lang="nl-NL" sz="1600" dirty="0"/>
              <a:t>Coast Runners AI - </a:t>
            </a:r>
            <a:r>
              <a:rPr lang="nl-NL" sz="1600" dirty="0">
                <a:hlinkClick r:id="rId4"/>
              </a:rPr>
              <a:t>https://youtu.be/O5xeyoRL95U?t=1198</a:t>
            </a:r>
            <a:endParaRPr lang="nl-NL" sz="1600" dirty="0"/>
          </a:p>
          <a:p>
            <a:r>
              <a:rPr lang="nl-NL" sz="1600" dirty="0"/>
              <a:t>MNIST Digit </a:t>
            </a:r>
            <a:r>
              <a:rPr lang="nl-NL" sz="1600" dirty="0" err="1"/>
              <a:t>Recognizer</a:t>
            </a:r>
            <a:r>
              <a:rPr lang="nl-NL" sz="1600" dirty="0"/>
              <a:t> - </a:t>
            </a:r>
            <a:r>
              <a:rPr lang="nl-NL" sz="1600" dirty="0">
                <a:hlinkClick r:id="rId5"/>
              </a:rPr>
              <a:t>http://www.ccom.ucsd.edu/~cdeotte/programs/MNIST.html</a:t>
            </a:r>
            <a:endParaRPr lang="nl-NL" sz="1600" dirty="0"/>
          </a:p>
        </p:txBody>
      </p:sp>
      <p:sp>
        <p:nvSpPr>
          <p:cNvPr id="6" name="Tijdelijke aanduiding voor voettekst 5">
            <a:extLst>
              <a:ext uri="{FF2B5EF4-FFF2-40B4-BE49-F238E27FC236}">
                <a16:creationId xmlns:a16="http://schemas.microsoft.com/office/drawing/2014/main" id="{84552072-97AD-82B1-B7EA-DE526A772CE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BCD219B-53D0-455B-6322-D5CDEFFCBF4E}"/>
              </a:ext>
            </a:extLst>
          </p:cNvPr>
          <p:cNvSpPr>
            <a:spLocks noGrp="1"/>
          </p:cNvSpPr>
          <p:nvPr>
            <p:ph type="sldNum" sz="quarter" idx="11"/>
          </p:nvPr>
        </p:nvSpPr>
        <p:spPr/>
        <p:txBody>
          <a:bodyPr/>
          <a:lstStyle/>
          <a:p>
            <a:fld id="{4A9FEBF3-15B5-1B45-A2C4-90B74AC3EAE7}" type="slidenum">
              <a:rPr lang="nl-NL"/>
              <a:t>139</a:t>
            </a:fld>
            <a:endParaRPr lang="nl-NL"/>
          </a:p>
        </p:txBody>
      </p:sp>
    </p:spTree>
    <p:extLst>
      <p:ext uri="{BB962C8B-B14F-4D97-AF65-F5344CB8AC3E}">
        <p14:creationId xmlns:p14="http://schemas.microsoft.com/office/powerpoint/2010/main" val="171237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dirty="0"/>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14</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685800" y="1964374"/>
            <a:ext cx="7772400" cy="3135456"/>
          </a:xfrm>
          <a:prstGeom prst="rect">
            <a:avLst/>
          </a:prstGeom>
        </p:spPr>
      </p:pic>
    </p:spTree>
    <p:extLst>
      <p:ext uri="{BB962C8B-B14F-4D97-AF65-F5344CB8AC3E}">
        <p14:creationId xmlns:p14="http://schemas.microsoft.com/office/powerpoint/2010/main" val="187362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15</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4" name="Rechthoek 3">
            <a:extLst>
              <a:ext uri="{FF2B5EF4-FFF2-40B4-BE49-F238E27FC236}">
                <a16:creationId xmlns:a16="http://schemas.microsoft.com/office/drawing/2014/main" id="{AC5EE339-9857-9C44-EF40-32ADE766026B}"/>
              </a:ext>
            </a:extLst>
          </p:cNvPr>
          <p:cNvSpPr/>
          <p:nvPr/>
        </p:nvSpPr>
        <p:spPr>
          <a:xfrm>
            <a:off x="451657" y="4142879"/>
            <a:ext cx="1791324" cy="218982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t>Neural</a:t>
            </a:r>
            <a:r>
              <a:rPr lang="nl-NL" sz="1400" dirty="0"/>
              <a:t> Networks</a:t>
            </a:r>
          </a:p>
          <a:p>
            <a:r>
              <a:rPr lang="nl-NL" sz="1400" dirty="0"/>
              <a:t>Ensemble Methodes</a:t>
            </a:r>
          </a:p>
        </p:txBody>
      </p:sp>
    </p:spTree>
    <p:extLst>
      <p:ext uri="{BB962C8B-B14F-4D97-AF65-F5344CB8AC3E}">
        <p14:creationId xmlns:p14="http://schemas.microsoft.com/office/powerpoint/2010/main" val="88831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16</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9" name="Rechthoek 8">
            <a:extLst>
              <a:ext uri="{FF2B5EF4-FFF2-40B4-BE49-F238E27FC236}">
                <a16:creationId xmlns:a16="http://schemas.microsoft.com/office/drawing/2014/main" id="{764ACD54-CE03-DAE6-71A3-9A1EF98C677B}"/>
              </a:ext>
            </a:extLst>
          </p:cNvPr>
          <p:cNvSpPr/>
          <p:nvPr/>
        </p:nvSpPr>
        <p:spPr>
          <a:xfrm>
            <a:off x="2597749"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Logistic</a:t>
            </a:r>
            <a:r>
              <a:rPr lang="nl-NL" sz="1400" dirty="0"/>
              <a:t> </a:t>
            </a:r>
            <a:r>
              <a:rPr lang="nl-NL" sz="1400" dirty="0" err="1"/>
              <a:t>Regression</a:t>
            </a:r>
            <a:endParaRPr lang="nl-NL" sz="1400" dirty="0"/>
          </a:p>
          <a:p>
            <a:r>
              <a:rPr lang="nl-NL" sz="1400" dirty="0"/>
              <a:t>Support Vector Machines</a:t>
            </a:r>
          </a:p>
          <a:p>
            <a:r>
              <a:rPr lang="nl-NL" sz="1400" dirty="0"/>
              <a:t>Discriminant Analysis</a:t>
            </a:r>
          </a:p>
          <a:p>
            <a:r>
              <a:rPr lang="nl-NL" sz="1400" dirty="0" err="1"/>
              <a:t>Naive</a:t>
            </a:r>
            <a:r>
              <a:rPr lang="nl-NL" sz="1400" dirty="0"/>
              <a:t> Bayes</a:t>
            </a:r>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a:t>Random </a:t>
            </a:r>
            <a:r>
              <a:rPr lang="nl-NL" sz="1400" dirty="0" err="1"/>
              <a:t>Forest</a:t>
            </a:r>
            <a:endParaRPr lang="nl-NL" sz="1400" dirty="0"/>
          </a:p>
          <a:p>
            <a:r>
              <a:rPr lang="nl-NL" sz="1400" dirty="0" err="1"/>
              <a:t>Neural</a:t>
            </a:r>
            <a:r>
              <a:rPr lang="nl-NL" sz="1400" dirty="0"/>
              <a:t> Networks</a:t>
            </a:r>
          </a:p>
          <a:p>
            <a:r>
              <a:rPr lang="nl-NL" sz="1400" dirty="0"/>
              <a:t>Ensemble Methodes</a:t>
            </a:r>
          </a:p>
        </p:txBody>
      </p:sp>
    </p:spTree>
    <p:extLst>
      <p:ext uri="{BB962C8B-B14F-4D97-AF65-F5344CB8AC3E}">
        <p14:creationId xmlns:p14="http://schemas.microsoft.com/office/powerpoint/2010/main" val="96007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17</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5" name="Rechthoek 4">
            <a:extLst>
              <a:ext uri="{FF2B5EF4-FFF2-40B4-BE49-F238E27FC236}">
                <a16:creationId xmlns:a16="http://schemas.microsoft.com/office/drawing/2014/main" id="{5CEEDFD8-567D-BE73-1F73-78326AB7D99A}"/>
              </a:ext>
            </a:extLst>
          </p:cNvPr>
          <p:cNvSpPr/>
          <p:nvPr/>
        </p:nvSpPr>
        <p:spPr>
          <a:xfrm>
            <a:off x="4754929" y="4142879"/>
            <a:ext cx="1863228"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nl-NL" sz="1400" dirty="0"/>
              <a:t>K-Means</a:t>
            </a:r>
          </a:p>
          <a:p>
            <a:r>
              <a:rPr lang="nl-NL" sz="1400" dirty="0"/>
              <a:t>K-</a:t>
            </a:r>
            <a:r>
              <a:rPr lang="nl-NL" sz="1400" dirty="0" err="1"/>
              <a:t>Median</a:t>
            </a:r>
            <a:endParaRPr lang="nl-NL" sz="1400" dirty="0"/>
          </a:p>
          <a:p>
            <a:r>
              <a:rPr lang="nl-NL" sz="1400" dirty="0" err="1"/>
              <a:t>Hierarchical</a:t>
            </a:r>
            <a:endParaRPr lang="nl-NL" sz="1400" dirty="0"/>
          </a:p>
          <a:p>
            <a:r>
              <a:rPr lang="nl-NL" sz="1400" dirty="0" err="1"/>
              <a:t>Gaussian</a:t>
            </a:r>
            <a:r>
              <a:rPr lang="nl-NL" sz="1400" dirty="0"/>
              <a:t> Mixture</a:t>
            </a:r>
          </a:p>
          <a:p>
            <a:r>
              <a:rPr lang="nl-NL" sz="1400" dirty="0" err="1"/>
              <a:t>Neural</a:t>
            </a:r>
            <a:r>
              <a:rPr lang="nl-NL" sz="1400" dirty="0"/>
              <a:t> Networks</a:t>
            </a:r>
          </a:p>
          <a:p>
            <a:r>
              <a:rPr lang="nl-NL" sz="1400" dirty="0" err="1"/>
              <a:t>Hidden</a:t>
            </a:r>
            <a:r>
              <a:rPr lang="nl-NL" sz="1400" dirty="0"/>
              <a:t> </a:t>
            </a:r>
            <a:r>
              <a:rPr lang="nl-NL" sz="1400" dirty="0" err="1"/>
              <a:t>Markov</a:t>
            </a:r>
            <a:r>
              <a:rPr lang="nl-NL" sz="1400" dirty="0"/>
              <a:t> Model</a:t>
            </a:r>
          </a:p>
        </p:txBody>
      </p:sp>
      <p:pic>
        <p:nvPicPr>
          <p:cNvPr id="2050" name="Picture 2" descr="Top 3 Things to know before starting with the Neural Networks">
            <a:extLst>
              <a:ext uri="{FF2B5EF4-FFF2-40B4-BE49-F238E27FC236}">
                <a16:creationId xmlns:a16="http://schemas.microsoft.com/office/drawing/2014/main" id="{F6ED0E25-C511-EC5C-2CD0-E1680F961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519" y="3902590"/>
            <a:ext cx="1753849" cy="175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1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BC56F7B-40AD-7A47-88BD-7B0B1952039F}"/>
              </a:ext>
            </a:extLst>
          </p:cNvPr>
          <p:cNvSpPr>
            <a:spLocks noGrp="1"/>
          </p:cNvSpPr>
          <p:nvPr>
            <p:ph type="title"/>
          </p:nvPr>
        </p:nvSpPr>
        <p:spPr/>
        <p:txBody>
          <a:bodyPr>
            <a:normAutofit fontScale="90000"/>
          </a:bodyPr>
          <a:lstStyle/>
          <a:p>
            <a:r>
              <a:rPr lang="nl-NL"/>
              <a:t>Machine Learning</a:t>
            </a:r>
          </a:p>
        </p:txBody>
      </p:sp>
      <p:sp>
        <p:nvSpPr>
          <p:cNvPr id="6" name="Tijdelijke aanduiding voor voettekst 5">
            <a:extLst>
              <a:ext uri="{FF2B5EF4-FFF2-40B4-BE49-F238E27FC236}">
                <a16:creationId xmlns:a16="http://schemas.microsoft.com/office/drawing/2014/main" id="{D783B6D4-D3B4-D6E9-6AE5-961494A0659A}"/>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EACC4AD-EDBA-E358-36FE-7FE4EFC4E7CD}"/>
              </a:ext>
            </a:extLst>
          </p:cNvPr>
          <p:cNvSpPr>
            <a:spLocks noGrp="1"/>
          </p:cNvSpPr>
          <p:nvPr>
            <p:ph type="sldNum" sz="quarter" idx="11"/>
          </p:nvPr>
        </p:nvSpPr>
        <p:spPr/>
        <p:txBody>
          <a:bodyPr/>
          <a:lstStyle/>
          <a:p>
            <a:fld id="{4A9FEBF3-15B5-1B45-A2C4-90B74AC3EAE7}" type="slidenum">
              <a:rPr lang="nl-NL"/>
              <a:t>18</a:t>
            </a:fld>
            <a:endParaRPr lang="nl-NL"/>
          </a:p>
        </p:txBody>
      </p:sp>
      <p:pic>
        <p:nvPicPr>
          <p:cNvPr id="2" name="Afbeelding 1">
            <a:extLst>
              <a:ext uri="{FF2B5EF4-FFF2-40B4-BE49-F238E27FC236}">
                <a16:creationId xmlns:a16="http://schemas.microsoft.com/office/drawing/2014/main" id="{6313A576-8B00-8540-D680-22E3021D8CD9}"/>
              </a:ext>
            </a:extLst>
          </p:cNvPr>
          <p:cNvPicPr>
            <a:picLocks noChangeAspect="1"/>
          </p:cNvPicPr>
          <p:nvPr/>
        </p:nvPicPr>
        <p:blipFill>
          <a:blip r:embed="rId3"/>
          <a:stretch>
            <a:fillRect/>
          </a:stretch>
        </p:blipFill>
        <p:spPr>
          <a:xfrm>
            <a:off x="339231" y="1007422"/>
            <a:ext cx="7772400" cy="3135456"/>
          </a:xfrm>
          <a:prstGeom prst="rect">
            <a:avLst/>
          </a:prstGeom>
        </p:spPr>
      </p:pic>
      <p:sp>
        <p:nvSpPr>
          <p:cNvPr id="4" name="Rechthoek 3">
            <a:extLst>
              <a:ext uri="{FF2B5EF4-FFF2-40B4-BE49-F238E27FC236}">
                <a16:creationId xmlns:a16="http://schemas.microsoft.com/office/drawing/2014/main" id="{AC5EE339-9857-9C44-EF40-32ADE766026B}"/>
              </a:ext>
            </a:extLst>
          </p:cNvPr>
          <p:cNvSpPr/>
          <p:nvPr/>
        </p:nvSpPr>
        <p:spPr>
          <a:xfrm>
            <a:off x="451657"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highlight>
                  <a:srgbClr val="008000"/>
                </a:highlight>
              </a:rPr>
              <a:t>Neural</a:t>
            </a:r>
            <a:r>
              <a:rPr lang="nl-NL" sz="1400" dirty="0">
                <a:highlight>
                  <a:srgbClr val="008000"/>
                </a:highlight>
              </a:rPr>
              <a:t> Networks</a:t>
            </a:r>
          </a:p>
          <a:p>
            <a:r>
              <a:rPr lang="nl-NL" sz="1400" dirty="0"/>
              <a:t>Ensemble Methodes</a:t>
            </a:r>
          </a:p>
        </p:txBody>
      </p:sp>
      <p:sp>
        <p:nvSpPr>
          <p:cNvPr id="9" name="Rechthoek 8">
            <a:extLst>
              <a:ext uri="{FF2B5EF4-FFF2-40B4-BE49-F238E27FC236}">
                <a16:creationId xmlns:a16="http://schemas.microsoft.com/office/drawing/2014/main" id="{764ACD54-CE03-DAE6-71A3-9A1EF98C677B}"/>
              </a:ext>
            </a:extLst>
          </p:cNvPr>
          <p:cNvSpPr/>
          <p:nvPr/>
        </p:nvSpPr>
        <p:spPr>
          <a:xfrm>
            <a:off x="2597749" y="4142879"/>
            <a:ext cx="1791324"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err="1"/>
              <a:t>Logistic</a:t>
            </a:r>
            <a:r>
              <a:rPr lang="nl-NL" sz="1400" dirty="0"/>
              <a:t> </a:t>
            </a:r>
            <a:r>
              <a:rPr lang="nl-NL" sz="1400" dirty="0" err="1"/>
              <a:t>Regression</a:t>
            </a:r>
            <a:endParaRPr lang="nl-NL" sz="1400" dirty="0"/>
          </a:p>
          <a:p>
            <a:r>
              <a:rPr lang="nl-NL" sz="1400" dirty="0"/>
              <a:t>Support Vector Machines</a:t>
            </a:r>
          </a:p>
          <a:p>
            <a:r>
              <a:rPr lang="nl-NL" sz="1400" dirty="0"/>
              <a:t>Discriminant Analysis</a:t>
            </a:r>
          </a:p>
          <a:p>
            <a:r>
              <a:rPr lang="nl-NL" sz="1400" dirty="0" err="1"/>
              <a:t>Naive</a:t>
            </a:r>
            <a:r>
              <a:rPr lang="nl-NL" sz="1400" dirty="0"/>
              <a:t> Bayes</a:t>
            </a:r>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a:t>Random </a:t>
            </a:r>
            <a:r>
              <a:rPr lang="nl-NL" sz="1400" dirty="0" err="1"/>
              <a:t>Forest</a:t>
            </a:r>
            <a:endParaRPr lang="nl-NL" sz="1400" dirty="0"/>
          </a:p>
          <a:p>
            <a:r>
              <a:rPr lang="nl-NL" sz="1400" dirty="0" err="1">
                <a:highlight>
                  <a:srgbClr val="008000"/>
                </a:highlight>
              </a:rPr>
              <a:t>Neural</a:t>
            </a:r>
            <a:r>
              <a:rPr lang="nl-NL" sz="1400" dirty="0">
                <a:highlight>
                  <a:srgbClr val="008000"/>
                </a:highlight>
              </a:rPr>
              <a:t> Networks</a:t>
            </a:r>
          </a:p>
          <a:p>
            <a:r>
              <a:rPr lang="nl-NL" sz="1400" dirty="0"/>
              <a:t>Ensemble Methodes</a:t>
            </a:r>
          </a:p>
        </p:txBody>
      </p:sp>
      <p:sp>
        <p:nvSpPr>
          <p:cNvPr id="5" name="Rechthoek 4">
            <a:extLst>
              <a:ext uri="{FF2B5EF4-FFF2-40B4-BE49-F238E27FC236}">
                <a16:creationId xmlns:a16="http://schemas.microsoft.com/office/drawing/2014/main" id="{5CEEDFD8-567D-BE73-1F73-78326AB7D99A}"/>
              </a:ext>
            </a:extLst>
          </p:cNvPr>
          <p:cNvSpPr/>
          <p:nvPr/>
        </p:nvSpPr>
        <p:spPr>
          <a:xfrm>
            <a:off x="4754929" y="4142879"/>
            <a:ext cx="1863228" cy="217547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nl-NL" sz="1400" dirty="0"/>
              <a:t>K-Means</a:t>
            </a:r>
          </a:p>
          <a:p>
            <a:r>
              <a:rPr lang="nl-NL" sz="1400" dirty="0"/>
              <a:t>K-</a:t>
            </a:r>
            <a:r>
              <a:rPr lang="nl-NL" sz="1400" dirty="0" err="1"/>
              <a:t>Median</a:t>
            </a:r>
            <a:endParaRPr lang="nl-NL" sz="1400" dirty="0"/>
          </a:p>
          <a:p>
            <a:r>
              <a:rPr lang="nl-NL" sz="1400" dirty="0" err="1"/>
              <a:t>Hierarchical</a:t>
            </a:r>
            <a:endParaRPr lang="nl-NL" sz="1400" dirty="0"/>
          </a:p>
          <a:p>
            <a:r>
              <a:rPr lang="nl-NL" sz="1400" dirty="0" err="1"/>
              <a:t>Gaussian</a:t>
            </a:r>
            <a:r>
              <a:rPr lang="nl-NL" sz="1400" dirty="0"/>
              <a:t> Mixture</a:t>
            </a:r>
          </a:p>
          <a:p>
            <a:r>
              <a:rPr lang="nl-NL" sz="1400" dirty="0" err="1">
                <a:highlight>
                  <a:srgbClr val="008000"/>
                </a:highlight>
              </a:rPr>
              <a:t>Neural</a:t>
            </a:r>
            <a:r>
              <a:rPr lang="nl-NL" sz="1400" dirty="0">
                <a:highlight>
                  <a:srgbClr val="008000"/>
                </a:highlight>
              </a:rPr>
              <a:t> Networks</a:t>
            </a:r>
          </a:p>
          <a:p>
            <a:r>
              <a:rPr lang="nl-NL" sz="1400" dirty="0" err="1"/>
              <a:t>Hidden</a:t>
            </a:r>
            <a:r>
              <a:rPr lang="nl-NL" sz="1400" dirty="0"/>
              <a:t> </a:t>
            </a:r>
            <a:r>
              <a:rPr lang="nl-NL" sz="1400" dirty="0" err="1"/>
              <a:t>Markov</a:t>
            </a:r>
            <a:r>
              <a:rPr lang="nl-NL" sz="1400" dirty="0"/>
              <a:t> Model</a:t>
            </a:r>
          </a:p>
        </p:txBody>
      </p:sp>
      <p:sp>
        <p:nvSpPr>
          <p:cNvPr id="8" name="Tekstvak 7">
            <a:extLst>
              <a:ext uri="{FF2B5EF4-FFF2-40B4-BE49-F238E27FC236}">
                <a16:creationId xmlns:a16="http://schemas.microsoft.com/office/drawing/2014/main" id="{772AC0B8-569D-3761-9EDB-359C943D5922}"/>
              </a:ext>
            </a:extLst>
          </p:cNvPr>
          <p:cNvSpPr txBox="1"/>
          <p:nvPr/>
        </p:nvSpPr>
        <p:spPr>
          <a:xfrm>
            <a:off x="6858001" y="5441429"/>
            <a:ext cx="1956216" cy="646331"/>
          </a:xfrm>
          <a:prstGeom prst="rect">
            <a:avLst/>
          </a:prstGeom>
          <a:noFill/>
        </p:spPr>
        <p:txBody>
          <a:bodyPr wrap="square" rtlCol="0">
            <a:spAutoFit/>
          </a:bodyPr>
          <a:lstStyle/>
          <a:p>
            <a:r>
              <a:rPr lang="nl-NL" i="1" dirty="0" err="1"/>
              <a:t>Neural</a:t>
            </a:r>
            <a:r>
              <a:rPr lang="nl-NL" i="1" dirty="0"/>
              <a:t> </a:t>
            </a:r>
            <a:r>
              <a:rPr lang="nl-NL" i="1" dirty="0" err="1"/>
              <a:t>networks</a:t>
            </a:r>
            <a:r>
              <a:rPr lang="nl-NL" i="1" dirty="0"/>
              <a:t> are </a:t>
            </a:r>
            <a:r>
              <a:rPr lang="nl-NL" i="1" dirty="0" err="1"/>
              <a:t>very</a:t>
            </a:r>
            <a:r>
              <a:rPr lang="nl-NL" i="1" dirty="0"/>
              <a:t> </a:t>
            </a:r>
            <a:r>
              <a:rPr lang="nl-NL" i="1" dirty="0" err="1"/>
              <a:t>universal</a:t>
            </a:r>
            <a:r>
              <a:rPr lang="nl-NL" i="1" dirty="0"/>
              <a:t>!</a:t>
            </a:r>
          </a:p>
        </p:txBody>
      </p:sp>
    </p:spTree>
    <p:extLst>
      <p:ext uri="{BB962C8B-B14F-4D97-AF65-F5344CB8AC3E}">
        <p14:creationId xmlns:p14="http://schemas.microsoft.com/office/powerpoint/2010/main" val="3223265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4BE812-8B14-444C-996C-8778673286B2}"/>
              </a:ext>
            </a:extLst>
          </p:cNvPr>
          <p:cNvSpPr>
            <a:spLocks noGrp="1"/>
          </p:cNvSpPr>
          <p:nvPr>
            <p:ph type="title"/>
          </p:nvPr>
        </p:nvSpPr>
        <p:spPr/>
        <p:txBody>
          <a:bodyPr>
            <a:normAutofit fontScale="90000"/>
          </a:bodyPr>
          <a:lstStyle/>
          <a:p>
            <a:r>
              <a:rPr lang="nl-NL"/>
              <a:t>Challenges of Machine Learning</a:t>
            </a:r>
            <a:endParaRPr lang="nl-NL" dirty="0"/>
          </a:p>
        </p:txBody>
      </p:sp>
      <p:sp>
        <p:nvSpPr>
          <p:cNvPr id="3" name="Tijdelijke aanduiding voor inhoud 2">
            <a:extLst>
              <a:ext uri="{FF2B5EF4-FFF2-40B4-BE49-F238E27FC236}">
                <a16:creationId xmlns:a16="http://schemas.microsoft.com/office/drawing/2014/main" id="{0ED76F86-03DB-FB4E-87F9-6FF23E1D4F5D}"/>
              </a:ext>
            </a:extLst>
          </p:cNvPr>
          <p:cNvSpPr>
            <a:spLocks noGrp="1"/>
          </p:cNvSpPr>
          <p:nvPr>
            <p:ph idx="1"/>
          </p:nvPr>
        </p:nvSpPr>
        <p:spPr>
          <a:xfrm>
            <a:off x="628650" y="1229033"/>
            <a:ext cx="3943350" cy="2199968"/>
          </a:xfrm>
        </p:spPr>
        <p:txBody>
          <a:bodyPr numCol="1"/>
          <a:lstStyle/>
          <a:p>
            <a:pPr marL="0" indent="0" algn="l">
              <a:buNone/>
            </a:pPr>
            <a:r>
              <a:rPr lang="en-US" sz="1400" b="1" dirty="0"/>
              <a:t>Data Quality and Quantity:</a:t>
            </a:r>
          </a:p>
          <a:p>
            <a:r>
              <a:rPr lang="en-US" sz="1400" dirty="0"/>
              <a:t>Insufficient Quantity of Training Data</a:t>
            </a:r>
          </a:p>
          <a:p>
            <a:r>
              <a:rPr lang="en-US" sz="1400" dirty="0"/>
              <a:t>Nonrepresentative Training Data</a:t>
            </a:r>
          </a:p>
          <a:p>
            <a:r>
              <a:rPr lang="en-US" sz="1400" dirty="0"/>
              <a:t>Poor Quality Data</a:t>
            </a:r>
          </a:p>
          <a:p>
            <a:r>
              <a:rPr lang="en-US" sz="1400" dirty="0"/>
              <a:t>Irrelevant Features</a:t>
            </a:r>
          </a:p>
          <a:p>
            <a:r>
              <a:rPr lang="en-US" sz="1400" i="1" dirty="0"/>
              <a:t>Big Dat</a:t>
            </a:r>
            <a:r>
              <a:rPr lang="en-US" sz="1400" dirty="0"/>
              <a:t>a</a:t>
            </a:r>
            <a:endParaRPr lang="nl-NL" sz="1400" dirty="0" err="1"/>
          </a:p>
        </p:txBody>
      </p:sp>
      <p:sp>
        <p:nvSpPr>
          <p:cNvPr id="8" name="Tijdelijke aanduiding voor voettekst 7">
            <a:extLst>
              <a:ext uri="{FF2B5EF4-FFF2-40B4-BE49-F238E27FC236}">
                <a16:creationId xmlns:a16="http://schemas.microsoft.com/office/drawing/2014/main" id="{4B17D3D0-C7C1-B512-47C6-C0C907DB02BA}"/>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9FDC5F2E-2FF4-3ECE-442C-B895DDA334EC}"/>
              </a:ext>
            </a:extLst>
          </p:cNvPr>
          <p:cNvSpPr>
            <a:spLocks noGrp="1"/>
          </p:cNvSpPr>
          <p:nvPr>
            <p:ph type="sldNum" sz="quarter" idx="11"/>
          </p:nvPr>
        </p:nvSpPr>
        <p:spPr/>
        <p:txBody>
          <a:bodyPr/>
          <a:lstStyle/>
          <a:p>
            <a:fld id="{4A9FEBF3-15B5-1B45-A2C4-90B74AC3EAE7}" type="slidenum">
              <a:rPr lang="nl-NL" smtClean="0"/>
              <a:pPr/>
              <a:t>19</a:t>
            </a:fld>
            <a:endParaRPr lang="nl-NL"/>
          </a:p>
        </p:txBody>
      </p:sp>
      <p:sp>
        <p:nvSpPr>
          <p:cNvPr id="5" name="Tijdelijke aanduiding voor inhoud 2">
            <a:extLst>
              <a:ext uri="{FF2B5EF4-FFF2-40B4-BE49-F238E27FC236}">
                <a16:creationId xmlns:a16="http://schemas.microsoft.com/office/drawing/2014/main" id="{3C870546-82A6-0AD4-E76B-C6E91B1D5B00}"/>
              </a:ext>
            </a:extLst>
          </p:cNvPr>
          <p:cNvSpPr txBox="1">
            <a:spLocks/>
          </p:cNvSpPr>
          <p:nvPr/>
        </p:nvSpPr>
        <p:spPr>
          <a:xfrm>
            <a:off x="4572000" y="1238864"/>
            <a:ext cx="4105072" cy="2190135"/>
          </a:xfrm>
          <a:prstGeom prst="rect">
            <a:avLst/>
          </a:prstGeom>
        </p:spPr>
        <p:txBody>
          <a:bodyPr vert="horz" lIns="91440" tIns="45720" rIns="91440" bIns="45720" numCol="2"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Challenges in Computation</a:t>
            </a:r>
            <a:endParaRPr lang="en-US" sz="1400" dirty="0"/>
          </a:p>
          <a:p>
            <a:r>
              <a:rPr lang="en-US" sz="1400" dirty="0"/>
              <a:t>Curse of Dimensionality</a:t>
            </a:r>
          </a:p>
          <a:p>
            <a:r>
              <a:rPr lang="en-US" sz="1400" dirty="0"/>
              <a:t>Computational Complexity</a:t>
            </a:r>
          </a:p>
        </p:txBody>
      </p:sp>
      <p:sp>
        <p:nvSpPr>
          <p:cNvPr id="6" name="Tijdelijke aanduiding voor inhoud 2">
            <a:extLst>
              <a:ext uri="{FF2B5EF4-FFF2-40B4-BE49-F238E27FC236}">
                <a16:creationId xmlns:a16="http://schemas.microsoft.com/office/drawing/2014/main" id="{6E92484C-4D77-96BD-241D-8217216FBE42}"/>
              </a:ext>
            </a:extLst>
          </p:cNvPr>
          <p:cNvSpPr txBox="1">
            <a:spLocks/>
          </p:cNvSpPr>
          <p:nvPr/>
        </p:nvSpPr>
        <p:spPr>
          <a:xfrm>
            <a:off x="628650" y="3717643"/>
            <a:ext cx="3943350" cy="2438191"/>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Model Training Issues</a:t>
            </a:r>
          </a:p>
          <a:p>
            <a:r>
              <a:rPr lang="en-US" sz="1400" dirty="0"/>
              <a:t>Overfitting the Training Data (variance)</a:t>
            </a:r>
          </a:p>
          <a:p>
            <a:r>
              <a:rPr lang="en-US" sz="1400" dirty="0"/>
              <a:t>Underfitting the Training Data (bias)</a:t>
            </a:r>
            <a:endParaRPr lang="nl-NL" sz="1400" dirty="0" err="1"/>
          </a:p>
        </p:txBody>
      </p:sp>
      <p:sp>
        <p:nvSpPr>
          <p:cNvPr id="7" name="Tijdelijke aanduiding voor inhoud 2">
            <a:extLst>
              <a:ext uri="{FF2B5EF4-FFF2-40B4-BE49-F238E27FC236}">
                <a16:creationId xmlns:a16="http://schemas.microsoft.com/office/drawing/2014/main" id="{29CCE4E8-23C3-809F-7405-416396C849AF}"/>
              </a:ext>
            </a:extLst>
          </p:cNvPr>
          <p:cNvSpPr txBox="1">
            <a:spLocks/>
          </p:cNvSpPr>
          <p:nvPr/>
        </p:nvSpPr>
        <p:spPr>
          <a:xfrm>
            <a:off x="4572000" y="3717641"/>
            <a:ext cx="4105072" cy="2190135"/>
          </a:xfrm>
          <a:prstGeom prst="rect">
            <a:avLst/>
          </a:prstGeom>
        </p:spPr>
        <p:txBody>
          <a:bodyPr vert="horz" lIns="91440" tIns="45720" rIns="91440" bIns="45720" numCol="2"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Ethical and Social Considerations</a:t>
            </a:r>
          </a:p>
          <a:p>
            <a:r>
              <a:rPr lang="en-US" sz="1400" dirty="0"/>
              <a:t>Transparency</a:t>
            </a:r>
          </a:p>
          <a:p>
            <a:r>
              <a:rPr lang="en-US" sz="1400" dirty="0"/>
              <a:t>Ethics</a:t>
            </a:r>
          </a:p>
          <a:p>
            <a:endParaRPr lang="nl-NL" sz="1400" dirty="0"/>
          </a:p>
          <a:p>
            <a:endParaRPr lang="nl-NL" sz="1400" dirty="0"/>
          </a:p>
          <a:p>
            <a:endParaRPr lang="nl-NL" sz="1400" dirty="0"/>
          </a:p>
          <a:p>
            <a:endParaRPr lang="nl-NL" sz="1400" dirty="0"/>
          </a:p>
          <a:p>
            <a:endParaRPr lang="nl-NL" sz="1400" dirty="0"/>
          </a:p>
          <a:p>
            <a:endParaRPr lang="nl-NL" sz="1400" dirty="0"/>
          </a:p>
          <a:p>
            <a:endParaRPr lang="nl-NL" sz="1400" dirty="0"/>
          </a:p>
          <a:p>
            <a:endParaRPr lang="nl-NL" sz="1400" dirty="0" err="1"/>
          </a:p>
        </p:txBody>
      </p:sp>
    </p:spTree>
    <p:extLst>
      <p:ext uri="{BB962C8B-B14F-4D97-AF65-F5344CB8AC3E}">
        <p14:creationId xmlns:p14="http://schemas.microsoft.com/office/powerpoint/2010/main" val="170594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err="1"/>
              <a:t>Introductions</a:t>
            </a:r>
            <a:endParaRPr lang="nl-NL" dirty="0"/>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a:t>Training, </a:t>
            </a:r>
            <a:r>
              <a:rPr lang="nl-NL" dirty="0" err="1"/>
              <a:t>materials</a:t>
            </a:r>
            <a:r>
              <a:rPr lang="nl-NL" dirty="0"/>
              <a:t>, trainer</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2</a:t>
            </a:fld>
            <a:endParaRPr lang="nl-NL"/>
          </a:p>
        </p:txBody>
      </p:sp>
    </p:spTree>
    <p:extLst>
      <p:ext uri="{BB962C8B-B14F-4D97-AF65-F5344CB8AC3E}">
        <p14:creationId xmlns:p14="http://schemas.microsoft.com/office/powerpoint/2010/main" val="4058465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955ED82-0DDF-3B46-9643-79258E312395}"/>
              </a:ext>
            </a:extLst>
          </p:cNvPr>
          <p:cNvSpPr>
            <a:spLocks noGrp="1"/>
          </p:cNvSpPr>
          <p:nvPr>
            <p:ph type="title"/>
          </p:nvPr>
        </p:nvSpPr>
        <p:spPr/>
        <p:txBody>
          <a:bodyPr>
            <a:normAutofit fontScale="90000"/>
          </a:bodyPr>
          <a:lstStyle/>
          <a:p>
            <a:r>
              <a:rPr lang="nl-NL"/>
              <a:t>Computional Complexity</a:t>
            </a:r>
          </a:p>
        </p:txBody>
      </p:sp>
      <p:sp>
        <p:nvSpPr>
          <p:cNvPr id="2" name="Tijdelijke aanduiding voor inhoud 1">
            <a:extLst>
              <a:ext uri="{FF2B5EF4-FFF2-40B4-BE49-F238E27FC236}">
                <a16:creationId xmlns:a16="http://schemas.microsoft.com/office/drawing/2014/main" id="{6A75E459-06F9-184A-BFB6-000C0E5BFC81}"/>
              </a:ext>
            </a:extLst>
          </p:cNvPr>
          <p:cNvSpPr>
            <a:spLocks noGrp="1"/>
          </p:cNvSpPr>
          <p:nvPr>
            <p:ph idx="1"/>
          </p:nvPr>
        </p:nvSpPr>
        <p:spPr/>
        <p:txBody>
          <a:bodyPr/>
          <a:lstStyle/>
          <a:p>
            <a:r>
              <a:rPr lang="nl-NL" dirty="0"/>
              <a:t>More input -&gt; more resources </a:t>
            </a:r>
            <a:r>
              <a:rPr lang="nl-NL" dirty="0" err="1"/>
              <a:t>needed</a:t>
            </a:r>
            <a:endParaRPr lang="nl-NL" dirty="0"/>
          </a:p>
          <a:p>
            <a:endParaRPr lang="nl-NL" dirty="0"/>
          </a:p>
          <a:p>
            <a:r>
              <a:rPr lang="nl-NL" dirty="0" err="1"/>
              <a:t>Feasability</a:t>
            </a:r>
            <a:r>
              <a:rPr lang="nl-NL" dirty="0"/>
              <a:t> – </a:t>
            </a:r>
            <a:r>
              <a:rPr lang="nl-NL" dirty="0" err="1"/>
              <a:t>Can</a:t>
            </a:r>
            <a:r>
              <a:rPr lang="nl-NL" dirty="0"/>
              <a:t> </a:t>
            </a:r>
            <a:r>
              <a:rPr lang="nl-NL" dirty="0" err="1"/>
              <a:t>it</a:t>
            </a:r>
            <a:r>
              <a:rPr lang="nl-NL" dirty="0"/>
              <a:t> ever </a:t>
            </a:r>
            <a:r>
              <a:rPr lang="nl-NL" dirty="0" err="1"/>
              <a:t>be</a:t>
            </a:r>
            <a:r>
              <a:rPr lang="nl-NL" dirty="0"/>
              <a:t> </a:t>
            </a:r>
            <a:r>
              <a:rPr lang="nl-NL" dirty="0" err="1"/>
              <a:t>computed</a:t>
            </a:r>
            <a:r>
              <a:rPr lang="nl-NL" dirty="0"/>
              <a:t>?</a:t>
            </a:r>
          </a:p>
          <a:p>
            <a:endParaRPr lang="nl-NL" dirty="0"/>
          </a:p>
          <a:p>
            <a:r>
              <a:rPr lang="nl-NL" dirty="0"/>
              <a:t>Big O </a:t>
            </a:r>
            <a:r>
              <a:rPr lang="nl-NL" dirty="0" err="1"/>
              <a:t>notation</a:t>
            </a:r>
            <a:r>
              <a:rPr lang="nl-NL" dirty="0"/>
              <a:t> - </a:t>
            </a:r>
            <a:r>
              <a:rPr lang="nl-NL" dirty="0" err="1"/>
              <a:t>Landau's</a:t>
            </a:r>
            <a:r>
              <a:rPr lang="nl-NL" dirty="0"/>
              <a:t> </a:t>
            </a:r>
            <a:r>
              <a:rPr lang="nl-NL" dirty="0" err="1"/>
              <a:t>symbol</a:t>
            </a:r>
            <a:r>
              <a:rPr lang="nl-NL" dirty="0"/>
              <a:t> </a:t>
            </a:r>
            <a:r>
              <a:rPr lang="nl-NL" dirty="0" err="1"/>
              <a:t>to</a:t>
            </a:r>
            <a:r>
              <a:rPr lang="nl-NL" dirty="0"/>
              <a:t> </a:t>
            </a:r>
            <a:r>
              <a:rPr lang="nl-NL" dirty="0" err="1"/>
              <a:t>denote</a:t>
            </a:r>
            <a:r>
              <a:rPr lang="nl-NL" dirty="0"/>
              <a:t> </a:t>
            </a:r>
            <a:r>
              <a:rPr lang="nl-NL" dirty="0" err="1"/>
              <a:t>algorithm</a:t>
            </a:r>
            <a:r>
              <a:rPr lang="nl-NL" dirty="0"/>
              <a:t> </a:t>
            </a:r>
            <a:r>
              <a:rPr lang="nl-NL" dirty="0" err="1"/>
              <a:t>complexity</a:t>
            </a:r>
            <a:endParaRPr lang="nl-NL" dirty="0"/>
          </a:p>
          <a:p>
            <a:endParaRPr lang="nl-NL" dirty="0"/>
          </a:p>
        </p:txBody>
      </p:sp>
      <p:sp>
        <p:nvSpPr>
          <p:cNvPr id="7" name="Tijdelijke aanduiding voor voettekst 6">
            <a:extLst>
              <a:ext uri="{FF2B5EF4-FFF2-40B4-BE49-F238E27FC236}">
                <a16:creationId xmlns:a16="http://schemas.microsoft.com/office/drawing/2014/main" id="{909AC59D-D270-5447-B713-B3DDD7662449}"/>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A4862F54-DC19-2D47-9FD9-921BBF36A2B9}"/>
              </a:ext>
            </a:extLst>
          </p:cNvPr>
          <p:cNvSpPr>
            <a:spLocks noGrp="1"/>
          </p:cNvSpPr>
          <p:nvPr>
            <p:ph type="sldNum" sz="quarter" idx="11"/>
          </p:nvPr>
        </p:nvSpPr>
        <p:spPr/>
        <p:txBody>
          <a:bodyPr/>
          <a:lstStyle/>
          <a:p>
            <a:fld id="{1181F1E3-57B7-48A5-BF9B-ED6E736CC525}" type="slidenum">
              <a:rPr lang="nl-NL" smtClean="0"/>
              <a:pPr/>
              <a:t>20</a:t>
            </a:fld>
            <a:endParaRPr lang="nl-NL"/>
          </a:p>
        </p:txBody>
      </p:sp>
      <p:pic>
        <p:nvPicPr>
          <p:cNvPr id="5122" name="Picture 2" descr="Computer-Crash - BBX UK">
            <a:extLst>
              <a:ext uri="{FF2B5EF4-FFF2-40B4-BE49-F238E27FC236}">
                <a16:creationId xmlns:a16="http://schemas.microsoft.com/office/drawing/2014/main" id="{4C4CA4AE-C219-A34C-8F6A-9D02C2A59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1"/>
          <a:stretch/>
        </p:blipFill>
        <p:spPr bwMode="auto">
          <a:xfrm flipH="1">
            <a:off x="5998628" y="4107304"/>
            <a:ext cx="3085412" cy="18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5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32CEC-AA9F-A8D7-1DE3-0115EEC5B02B}"/>
              </a:ext>
            </a:extLst>
          </p:cNvPr>
          <p:cNvSpPr>
            <a:spLocks noGrp="1"/>
          </p:cNvSpPr>
          <p:nvPr>
            <p:ph type="title"/>
          </p:nvPr>
        </p:nvSpPr>
        <p:spPr/>
        <p:txBody>
          <a:bodyPr>
            <a:normAutofit fontScale="90000"/>
          </a:bodyPr>
          <a:lstStyle/>
          <a:p>
            <a:r>
              <a:rPr lang="nl-NL"/>
              <a:t>Big O Notation</a:t>
            </a:r>
          </a:p>
        </p:txBody>
      </p:sp>
      <p:sp>
        <p:nvSpPr>
          <p:cNvPr id="3" name="Tijdelijke aanduiding voor inhoud 2">
            <a:extLst>
              <a:ext uri="{FF2B5EF4-FFF2-40B4-BE49-F238E27FC236}">
                <a16:creationId xmlns:a16="http://schemas.microsoft.com/office/drawing/2014/main" id="{25C0FC5B-3936-D4D4-AAB6-5E063926B068}"/>
              </a:ext>
            </a:extLst>
          </p:cNvPr>
          <p:cNvSpPr>
            <a:spLocks noGrp="1"/>
          </p:cNvSpPr>
          <p:nvPr>
            <p:ph idx="1"/>
          </p:nvPr>
        </p:nvSpPr>
        <p:spPr>
          <a:xfrm>
            <a:off x="628650" y="1229032"/>
            <a:ext cx="8020675" cy="1896417"/>
          </a:xfrm>
        </p:spPr>
        <p:txBody>
          <a:bodyPr numCol="2"/>
          <a:lstStyle/>
          <a:p>
            <a:pPr>
              <a:tabLst>
                <a:tab pos="1857375" algn="l"/>
              </a:tabLst>
            </a:pPr>
            <a:r>
              <a:rPr lang="nl-NL" sz="1600" dirty="0"/>
              <a:t>Constant	O(1)</a:t>
            </a:r>
          </a:p>
          <a:p>
            <a:pPr>
              <a:tabLst>
                <a:tab pos="1857375" algn="l"/>
              </a:tabLst>
            </a:pPr>
            <a:r>
              <a:rPr lang="nl-NL" sz="1600" dirty="0" err="1"/>
              <a:t>Logarithmic</a:t>
            </a:r>
            <a:r>
              <a:rPr lang="nl-NL" sz="1600" dirty="0"/>
              <a:t>	O(log n)</a:t>
            </a:r>
          </a:p>
          <a:p>
            <a:pPr>
              <a:tabLst>
                <a:tab pos="1857375" algn="l"/>
              </a:tabLst>
            </a:pPr>
            <a:r>
              <a:rPr lang="nl-NL" sz="1600" dirty="0" err="1"/>
              <a:t>Linear</a:t>
            </a:r>
            <a:r>
              <a:rPr lang="nl-NL" sz="1600" dirty="0"/>
              <a:t>	O(n)</a:t>
            </a:r>
          </a:p>
          <a:p>
            <a:pPr>
              <a:tabLst>
                <a:tab pos="1857375" algn="l"/>
              </a:tabLst>
            </a:pPr>
            <a:r>
              <a:rPr lang="nl-NL" sz="1600" dirty="0" err="1"/>
              <a:t>Superlinear</a:t>
            </a:r>
            <a:r>
              <a:rPr lang="nl-NL" sz="1600" dirty="0"/>
              <a:t> 	O(n log n)</a:t>
            </a:r>
          </a:p>
          <a:p>
            <a:pPr>
              <a:tabLst>
                <a:tab pos="1857375" algn="l"/>
              </a:tabLst>
            </a:pPr>
            <a:r>
              <a:rPr lang="nl-NL" sz="1600" dirty="0" err="1"/>
              <a:t>Polynomial</a:t>
            </a:r>
            <a:r>
              <a:rPr lang="nl-NL" sz="1600" dirty="0"/>
              <a:t>	O(n^2)</a:t>
            </a:r>
          </a:p>
          <a:p>
            <a:pPr>
              <a:tabLst>
                <a:tab pos="1857375" algn="l"/>
              </a:tabLst>
            </a:pPr>
            <a:r>
              <a:rPr lang="nl-NL" sz="1600" dirty="0" err="1"/>
              <a:t>Exponential</a:t>
            </a:r>
            <a:r>
              <a:rPr lang="nl-NL" sz="1600" dirty="0"/>
              <a:t>	O(2^n)</a:t>
            </a:r>
          </a:p>
          <a:p>
            <a:pPr>
              <a:tabLst>
                <a:tab pos="1857375" algn="l"/>
              </a:tabLst>
            </a:pPr>
            <a:r>
              <a:rPr lang="nl-NL" sz="1600" dirty="0"/>
              <a:t>Factorial	O(n!)</a:t>
            </a:r>
          </a:p>
        </p:txBody>
      </p:sp>
      <p:pic>
        <p:nvPicPr>
          <p:cNvPr id="4" name="Picture 2">
            <a:extLst>
              <a:ext uri="{FF2B5EF4-FFF2-40B4-BE49-F238E27FC236}">
                <a16:creationId xmlns:a16="http://schemas.microsoft.com/office/drawing/2014/main" id="{EC4FC907-8B37-9BB2-050D-68A143B34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9867" y="2853794"/>
            <a:ext cx="5284266" cy="3729182"/>
          </a:xfrm>
          <a:prstGeom prst="rect">
            <a:avLst/>
          </a:prstGeom>
          <a:noFill/>
          <a:extLst>
            <a:ext uri="{909E8E84-426E-40DD-AFC4-6F175D3DCCD1}">
              <a14:hiddenFill xmlns:a14="http://schemas.microsoft.com/office/drawing/2010/main">
                <a:solidFill>
                  <a:srgbClr val="FFFFFF"/>
                </a:solidFill>
              </a14:hiddenFill>
            </a:ext>
          </a:extLst>
        </p:spPr>
      </p:pic>
      <p:sp>
        <p:nvSpPr>
          <p:cNvPr id="9" name="Tijdelijke aanduiding voor voettekst 8">
            <a:extLst>
              <a:ext uri="{FF2B5EF4-FFF2-40B4-BE49-F238E27FC236}">
                <a16:creationId xmlns:a16="http://schemas.microsoft.com/office/drawing/2014/main" id="{7FCB20BA-5C38-A7B8-48C9-B9E56B98BB9F}"/>
              </a:ext>
            </a:extLst>
          </p:cNvPr>
          <p:cNvSpPr>
            <a:spLocks noGrp="1"/>
          </p:cNvSpPr>
          <p:nvPr>
            <p:ph type="ftr" sz="quarter" idx="10"/>
          </p:nvPr>
        </p:nvSpPr>
        <p:spPr/>
        <p:txBody>
          <a:bodyPr/>
          <a:lstStyle/>
          <a:p>
            <a:endParaRPr lang="nl-NL"/>
          </a:p>
        </p:txBody>
      </p:sp>
      <p:sp>
        <p:nvSpPr>
          <p:cNvPr id="10" name="Tijdelijke aanduiding voor dianummer 9">
            <a:extLst>
              <a:ext uri="{FF2B5EF4-FFF2-40B4-BE49-F238E27FC236}">
                <a16:creationId xmlns:a16="http://schemas.microsoft.com/office/drawing/2014/main" id="{FA1092B4-A77E-54FB-47A6-DF2C82B9A00D}"/>
              </a:ext>
            </a:extLst>
          </p:cNvPr>
          <p:cNvSpPr>
            <a:spLocks noGrp="1"/>
          </p:cNvSpPr>
          <p:nvPr>
            <p:ph type="sldNum" sz="quarter" idx="11"/>
          </p:nvPr>
        </p:nvSpPr>
        <p:spPr/>
        <p:txBody>
          <a:bodyPr/>
          <a:lstStyle/>
          <a:p>
            <a:fld id="{4A9FEBF3-15B5-1B45-A2C4-90B74AC3EAE7}" type="slidenum">
              <a:rPr lang="nl-NL"/>
              <a:t>21</a:t>
            </a:fld>
            <a:endParaRPr lang="nl-NL"/>
          </a:p>
        </p:txBody>
      </p:sp>
    </p:spTree>
    <p:extLst>
      <p:ext uri="{BB962C8B-B14F-4D97-AF65-F5344CB8AC3E}">
        <p14:creationId xmlns:p14="http://schemas.microsoft.com/office/powerpoint/2010/main" val="190320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3633CA7C-1BE5-6C46-99FE-C72A3785F121}"/>
              </a:ext>
            </a:extLst>
          </p:cNvPr>
          <p:cNvSpPr/>
          <p:nvPr/>
        </p:nvSpPr>
        <p:spPr>
          <a:xfrm>
            <a:off x="6230679" y="5826642"/>
            <a:ext cx="2690037"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2" name="Rechte verbindingslijn met pijl 31">
            <a:extLst>
              <a:ext uri="{FF2B5EF4-FFF2-40B4-BE49-F238E27FC236}">
                <a16:creationId xmlns:a16="http://schemas.microsoft.com/office/drawing/2014/main" id="{ECCDFE4C-3E69-0244-B3CE-E78523A6DD10}"/>
              </a:ext>
            </a:extLst>
          </p:cNvPr>
          <p:cNvCxnSpPr>
            <a:cxnSpLocks/>
          </p:cNvCxnSpPr>
          <p:nvPr/>
        </p:nvCxnSpPr>
        <p:spPr>
          <a:xfrm>
            <a:off x="7071244" y="3303053"/>
            <a:ext cx="0" cy="182161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60383554-1EED-3B43-BCAD-C3A59D48C724}"/>
              </a:ext>
            </a:extLst>
          </p:cNvPr>
          <p:cNvCxnSpPr>
            <a:cxnSpLocks/>
          </p:cNvCxnSpPr>
          <p:nvPr/>
        </p:nvCxnSpPr>
        <p:spPr>
          <a:xfrm>
            <a:off x="4972497" y="3290911"/>
            <a:ext cx="0" cy="1833756"/>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E8C6AC0-6488-4D40-B4D5-82AC28F96CDC}"/>
              </a:ext>
            </a:extLst>
          </p:cNvPr>
          <p:cNvSpPr>
            <a:spLocks noGrp="1"/>
          </p:cNvSpPr>
          <p:nvPr>
            <p:ph type="title"/>
          </p:nvPr>
        </p:nvSpPr>
        <p:spPr/>
        <p:txBody>
          <a:bodyPr>
            <a:normAutofit fontScale="90000"/>
          </a:bodyPr>
          <a:lstStyle/>
          <a:p>
            <a:r>
              <a:rPr lang="nl-NL" dirty="0"/>
              <a:t>Training </a:t>
            </a:r>
            <a:r>
              <a:rPr lang="nl-NL" dirty="0" err="1"/>
              <a:t>and</a:t>
            </a:r>
            <a:r>
              <a:rPr lang="nl-NL" dirty="0"/>
              <a:t> Test Sets</a:t>
            </a:r>
          </a:p>
        </p:txBody>
      </p:sp>
      <p:sp>
        <p:nvSpPr>
          <p:cNvPr id="5" name="Tijdelijke aanduiding voor inhoud 4">
            <a:extLst>
              <a:ext uri="{FF2B5EF4-FFF2-40B4-BE49-F238E27FC236}">
                <a16:creationId xmlns:a16="http://schemas.microsoft.com/office/drawing/2014/main" id="{36184919-062B-0B47-9387-E396E39943AB}"/>
              </a:ext>
            </a:extLst>
          </p:cNvPr>
          <p:cNvSpPr>
            <a:spLocks noGrp="1"/>
          </p:cNvSpPr>
          <p:nvPr>
            <p:ph idx="1"/>
          </p:nvPr>
        </p:nvSpPr>
        <p:spPr/>
        <p:txBody>
          <a:bodyPr/>
          <a:lstStyle/>
          <a:p>
            <a:r>
              <a:rPr lang="nl-NL" dirty="0"/>
              <a:t>Split data </a:t>
            </a:r>
            <a:r>
              <a:rPr lang="nl-NL" dirty="0" err="1"/>
              <a:t>before</a:t>
            </a:r>
            <a:r>
              <a:rPr lang="nl-NL" dirty="0"/>
              <a:t> training</a:t>
            </a:r>
          </a:p>
          <a:p>
            <a:r>
              <a:rPr lang="nl-NL" dirty="0"/>
              <a:t>Independent training </a:t>
            </a:r>
            <a:r>
              <a:rPr lang="nl-NL" dirty="0" err="1"/>
              <a:t>and</a:t>
            </a:r>
            <a:r>
              <a:rPr lang="nl-NL" dirty="0"/>
              <a:t> test subsets</a:t>
            </a:r>
          </a:p>
          <a:p>
            <a:pPr lvl="1"/>
            <a:endParaRPr lang="nl-NL" dirty="0"/>
          </a:p>
        </p:txBody>
      </p:sp>
      <p:sp>
        <p:nvSpPr>
          <p:cNvPr id="2" name="Magnetische schijf 1">
            <a:extLst>
              <a:ext uri="{FF2B5EF4-FFF2-40B4-BE49-F238E27FC236}">
                <a16:creationId xmlns:a16="http://schemas.microsoft.com/office/drawing/2014/main" id="{EC8515FF-BEC8-8740-AD06-E6D44EA4BC44}"/>
              </a:ext>
            </a:extLst>
          </p:cNvPr>
          <p:cNvSpPr/>
          <p:nvPr/>
        </p:nvSpPr>
        <p:spPr>
          <a:xfrm>
            <a:off x="1334191" y="2964411"/>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Data</a:t>
            </a:r>
          </a:p>
        </p:txBody>
      </p:sp>
      <p:sp>
        <p:nvSpPr>
          <p:cNvPr id="7" name="Magnetische schijf 6">
            <a:extLst>
              <a:ext uri="{FF2B5EF4-FFF2-40B4-BE49-F238E27FC236}">
                <a16:creationId xmlns:a16="http://schemas.microsoft.com/office/drawing/2014/main" id="{F2D24D19-8EA7-9142-BC79-8697F4012571}"/>
              </a:ext>
            </a:extLst>
          </p:cNvPr>
          <p:cNvSpPr/>
          <p:nvPr/>
        </p:nvSpPr>
        <p:spPr>
          <a:xfrm>
            <a:off x="2727925" y="3750437"/>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Test Data</a:t>
            </a:r>
          </a:p>
        </p:txBody>
      </p:sp>
      <p:sp>
        <p:nvSpPr>
          <p:cNvPr id="8" name="Magnetische schijf 7">
            <a:extLst>
              <a:ext uri="{FF2B5EF4-FFF2-40B4-BE49-F238E27FC236}">
                <a16:creationId xmlns:a16="http://schemas.microsoft.com/office/drawing/2014/main" id="{9F998190-C70C-174C-8F2D-74730A3B4C3B}"/>
              </a:ext>
            </a:extLst>
          </p:cNvPr>
          <p:cNvSpPr/>
          <p:nvPr/>
        </p:nvSpPr>
        <p:spPr>
          <a:xfrm>
            <a:off x="2727925" y="2378250"/>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lumMod val="85000"/>
                    <a:lumOff val="15000"/>
                  </a:schemeClr>
                </a:solidFill>
              </a:rPr>
              <a:t>Training</a:t>
            </a:r>
          </a:p>
          <a:p>
            <a:pPr algn="ctr"/>
            <a:r>
              <a:rPr lang="nl-NL" sz="1200" b="1">
                <a:solidFill>
                  <a:schemeClr val="tx1">
                    <a:lumMod val="85000"/>
                    <a:lumOff val="15000"/>
                  </a:schemeClr>
                </a:solidFill>
              </a:rPr>
              <a:t>Data</a:t>
            </a:r>
          </a:p>
        </p:txBody>
      </p:sp>
      <p:sp>
        <p:nvSpPr>
          <p:cNvPr id="3" name="Rechthoek 2">
            <a:extLst>
              <a:ext uri="{FF2B5EF4-FFF2-40B4-BE49-F238E27FC236}">
                <a16:creationId xmlns:a16="http://schemas.microsoft.com/office/drawing/2014/main" id="{0BB791C6-105E-E24E-8A2F-352392E8ED30}"/>
              </a:ext>
            </a:extLst>
          </p:cNvPr>
          <p:cNvSpPr/>
          <p:nvPr/>
        </p:nvSpPr>
        <p:spPr>
          <a:xfrm>
            <a:off x="4121659" y="2376296"/>
            <a:ext cx="1499617" cy="9267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solidFill>
                  <a:schemeClr val="tx1">
                    <a:lumMod val="85000"/>
                    <a:lumOff val="15000"/>
                  </a:schemeClr>
                </a:solidFill>
              </a:rPr>
              <a:t>Preparation</a:t>
            </a:r>
            <a:endParaRPr lang="nl-NL" sz="1200" b="1" dirty="0">
              <a:solidFill>
                <a:schemeClr val="tx1">
                  <a:lumMod val="85000"/>
                  <a:lumOff val="15000"/>
                </a:schemeClr>
              </a:solidFill>
            </a:endParaRPr>
          </a:p>
        </p:txBody>
      </p:sp>
      <p:sp>
        <p:nvSpPr>
          <p:cNvPr id="9" name="Rechthoek 8">
            <a:extLst>
              <a:ext uri="{FF2B5EF4-FFF2-40B4-BE49-F238E27FC236}">
                <a16:creationId xmlns:a16="http://schemas.microsoft.com/office/drawing/2014/main" id="{6ACCBD4D-555E-944A-A4E8-00C3279C96B1}"/>
              </a:ext>
            </a:extLst>
          </p:cNvPr>
          <p:cNvSpPr/>
          <p:nvPr/>
        </p:nvSpPr>
        <p:spPr>
          <a:xfrm>
            <a:off x="4121659" y="3749864"/>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Preprocessing</a:t>
            </a:r>
          </a:p>
        </p:txBody>
      </p:sp>
      <p:cxnSp>
        <p:nvCxnSpPr>
          <p:cNvPr id="16" name="Gebogen verbindingslijn 15">
            <a:extLst>
              <a:ext uri="{FF2B5EF4-FFF2-40B4-BE49-F238E27FC236}">
                <a16:creationId xmlns:a16="http://schemas.microsoft.com/office/drawing/2014/main" id="{7EC98F93-FD3F-D142-8ABD-3475118A7030}"/>
              </a:ext>
            </a:extLst>
          </p:cNvPr>
          <p:cNvCxnSpPr>
            <a:stCxn id="2" idx="4"/>
            <a:endCxn id="8" idx="2"/>
          </p:cNvCxnSpPr>
          <p:nvPr/>
        </p:nvCxnSpPr>
        <p:spPr>
          <a:xfrm flipV="1">
            <a:off x="2080767" y="2841629"/>
            <a:ext cx="647158" cy="5861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bogen verbindingslijn 17">
            <a:extLst>
              <a:ext uri="{FF2B5EF4-FFF2-40B4-BE49-F238E27FC236}">
                <a16:creationId xmlns:a16="http://schemas.microsoft.com/office/drawing/2014/main" id="{50756442-A9E1-D34A-913A-27A0A5C942B5}"/>
              </a:ext>
            </a:extLst>
          </p:cNvPr>
          <p:cNvCxnSpPr>
            <a:stCxn id="2" idx="4"/>
            <a:endCxn id="7" idx="2"/>
          </p:cNvCxnSpPr>
          <p:nvPr/>
        </p:nvCxnSpPr>
        <p:spPr>
          <a:xfrm>
            <a:off x="2080767" y="3427790"/>
            <a:ext cx="647158" cy="7860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BD05495B-4F15-A14C-B17D-D15E41D98844}"/>
              </a:ext>
            </a:extLst>
          </p:cNvPr>
          <p:cNvCxnSpPr>
            <a:cxnSpLocks/>
            <a:stCxn id="8" idx="4"/>
            <a:endCxn id="3" idx="1"/>
          </p:cNvCxnSpPr>
          <p:nvPr/>
        </p:nvCxnSpPr>
        <p:spPr>
          <a:xfrm flipV="1">
            <a:off x="3474501" y="2839675"/>
            <a:ext cx="647158" cy="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188FA2F1-DD41-4B47-BAA4-769DBAA5AB79}"/>
              </a:ext>
            </a:extLst>
          </p:cNvPr>
          <p:cNvCxnSpPr>
            <a:cxnSpLocks/>
            <a:stCxn id="7" idx="4"/>
            <a:endCxn id="9" idx="1"/>
          </p:cNvCxnSpPr>
          <p:nvPr/>
        </p:nvCxnSpPr>
        <p:spPr>
          <a:xfrm flipV="1">
            <a:off x="3474501" y="4213529"/>
            <a:ext cx="647158" cy="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B4307845-F3AA-3245-B8F0-269DA216065E}"/>
              </a:ext>
            </a:extLst>
          </p:cNvPr>
          <p:cNvCxnSpPr>
            <a:cxnSpLocks/>
          </p:cNvCxnSpPr>
          <p:nvPr/>
        </p:nvCxnSpPr>
        <p:spPr>
          <a:xfrm>
            <a:off x="4779001" y="3303053"/>
            <a:ext cx="0" cy="44681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echthoek 16">
            <a:extLst>
              <a:ext uri="{FF2B5EF4-FFF2-40B4-BE49-F238E27FC236}">
                <a16:creationId xmlns:a16="http://schemas.microsoft.com/office/drawing/2014/main" id="{90D5B917-D6BD-024E-B433-06C25D80B7DD}"/>
              </a:ext>
            </a:extLst>
          </p:cNvPr>
          <p:cNvSpPr/>
          <p:nvPr/>
        </p:nvSpPr>
        <p:spPr>
          <a:xfrm>
            <a:off x="6230679" y="2377921"/>
            <a:ext cx="1499617" cy="9267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a:t>
            </a:r>
            <a:r>
              <a:rPr lang="nl-NL" sz="1200" b="1" dirty="0" err="1">
                <a:solidFill>
                  <a:schemeClr val="tx1">
                    <a:lumMod val="85000"/>
                    <a:lumOff val="15000"/>
                  </a:schemeClr>
                </a:solidFill>
              </a:rPr>
              <a:t>Generation</a:t>
            </a:r>
            <a:endParaRPr lang="nl-NL" sz="1200" b="1" dirty="0">
              <a:solidFill>
                <a:schemeClr val="tx1">
                  <a:lumMod val="85000"/>
                  <a:lumOff val="15000"/>
                </a:schemeClr>
              </a:solidFill>
            </a:endParaRPr>
          </a:p>
        </p:txBody>
      </p:sp>
      <p:sp>
        <p:nvSpPr>
          <p:cNvPr id="19" name="Rechthoek 18">
            <a:extLst>
              <a:ext uri="{FF2B5EF4-FFF2-40B4-BE49-F238E27FC236}">
                <a16:creationId xmlns:a16="http://schemas.microsoft.com/office/drawing/2014/main" id="{7EDBFC78-9FFB-C949-95CE-9B05C8E03320}"/>
              </a:ext>
            </a:extLst>
          </p:cNvPr>
          <p:cNvSpPr/>
          <p:nvPr/>
        </p:nvSpPr>
        <p:spPr>
          <a:xfrm>
            <a:off x="6230679" y="3751489"/>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Evaluation</a:t>
            </a:r>
          </a:p>
        </p:txBody>
      </p:sp>
      <p:cxnSp>
        <p:nvCxnSpPr>
          <p:cNvPr id="20" name="Rechte verbindingslijn met pijl 19">
            <a:extLst>
              <a:ext uri="{FF2B5EF4-FFF2-40B4-BE49-F238E27FC236}">
                <a16:creationId xmlns:a16="http://schemas.microsoft.com/office/drawing/2014/main" id="{0A7AC5B8-9690-7442-A6A3-282B16C80D3D}"/>
              </a:ext>
            </a:extLst>
          </p:cNvPr>
          <p:cNvCxnSpPr>
            <a:cxnSpLocks/>
          </p:cNvCxnSpPr>
          <p:nvPr/>
        </p:nvCxnSpPr>
        <p:spPr>
          <a:xfrm>
            <a:off x="6888021" y="3303053"/>
            <a:ext cx="0" cy="44681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5257FE4D-28C7-CC48-BCFD-933D75D75D84}"/>
              </a:ext>
            </a:extLst>
          </p:cNvPr>
          <p:cNvCxnSpPr>
            <a:cxnSpLocks/>
            <a:stCxn id="3" idx="3"/>
            <a:endCxn id="17" idx="1"/>
          </p:cNvCxnSpPr>
          <p:nvPr/>
        </p:nvCxnSpPr>
        <p:spPr>
          <a:xfrm>
            <a:off x="5621276" y="2839675"/>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1249B26F-B1EB-F34F-A8F0-20AC7E416446}"/>
              </a:ext>
            </a:extLst>
          </p:cNvPr>
          <p:cNvCxnSpPr>
            <a:cxnSpLocks/>
            <a:stCxn id="9" idx="3"/>
            <a:endCxn id="19" idx="1"/>
          </p:cNvCxnSpPr>
          <p:nvPr/>
        </p:nvCxnSpPr>
        <p:spPr>
          <a:xfrm>
            <a:off x="5621276" y="4213529"/>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agnetische schijf 21">
            <a:extLst>
              <a:ext uri="{FF2B5EF4-FFF2-40B4-BE49-F238E27FC236}">
                <a16:creationId xmlns:a16="http://schemas.microsoft.com/office/drawing/2014/main" id="{FF978EE1-8123-DD4C-9D1F-635C69E47E37}"/>
              </a:ext>
            </a:extLst>
          </p:cNvPr>
          <p:cNvSpPr/>
          <p:nvPr/>
        </p:nvSpPr>
        <p:spPr>
          <a:xfrm>
            <a:off x="2727925" y="5125240"/>
            <a:ext cx="746576" cy="926757"/>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solidFill>
                  <a:schemeClr val="tx1">
                    <a:lumMod val="85000"/>
                    <a:lumOff val="15000"/>
                  </a:schemeClr>
                </a:solidFill>
              </a:rPr>
              <a:t>Unseen</a:t>
            </a:r>
            <a:r>
              <a:rPr lang="nl-NL" sz="1200" b="1" dirty="0">
                <a:solidFill>
                  <a:schemeClr val="tx1">
                    <a:lumMod val="85000"/>
                    <a:lumOff val="15000"/>
                  </a:schemeClr>
                </a:solidFill>
              </a:rPr>
              <a:t> Data</a:t>
            </a:r>
          </a:p>
        </p:txBody>
      </p:sp>
      <p:sp>
        <p:nvSpPr>
          <p:cNvPr id="26" name="Rechthoek 25">
            <a:extLst>
              <a:ext uri="{FF2B5EF4-FFF2-40B4-BE49-F238E27FC236}">
                <a16:creationId xmlns:a16="http://schemas.microsoft.com/office/drawing/2014/main" id="{56330AB4-9DAA-934C-9CD7-DD3008B4A8F2}"/>
              </a:ext>
            </a:extLst>
          </p:cNvPr>
          <p:cNvSpPr/>
          <p:nvPr/>
        </p:nvSpPr>
        <p:spPr>
          <a:xfrm>
            <a:off x="4121659" y="5124667"/>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Preprocessing</a:t>
            </a:r>
          </a:p>
        </p:txBody>
      </p:sp>
      <p:sp>
        <p:nvSpPr>
          <p:cNvPr id="28" name="Rechthoek 27">
            <a:extLst>
              <a:ext uri="{FF2B5EF4-FFF2-40B4-BE49-F238E27FC236}">
                <a16:creationId xmlns:a16="http://schemas.microsoft.com/office/drawing/2014/main" id="{5F33631D-D177-AA49-A020-946F11A5745D}"/>
              </a:ext>
            </a:extLst>
          </p:cNvPr>
          <p:cNvSpPr/>
          <p:nvPr/>
        </p:nvSpPr>
        <p:spPr>
          <a:xfrm>
            <a:off x="6230679" y="5126292"/>
            <a:ext cx="1499617" cy="927330"/>
          </a:xfrm>
          <a:prstGeom prst="rect">
            <a:avLst/>
          </a:prstGeom>
          <a:solidFill>
            <a:srgbClr val="CDF1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a:solidFill>
                  <a:schemeClr val="tx1">
                    <a:lumMod val="85000"/>
                    <a:lumOff val="15000"/>
                  </a:schemeClr>
                </a:solidFill>
              </a:rPr>
              <a:t>Model </a:t>
            </a:r>
            <a:r>
              <a:rPr lang="nl-NL" sz="1200" b="1" dirty="0" err="1">
                <a:solidFill>
                  <a:schemeClr val="tx1">
                    <a:lumMod val="85000"/>
                    <a:lumOff val="15000"/>
                  </a:schemeClr>
                </a:solidFill>
              </a:rPr>
              <a:t>Prediction</a:t>
            </a:r>
            <a:endParaRPr lang="nl-NL" sz="1200" b="1" dirty="0">
              <a:solidFill>
                <a:schemeClr val="tx1">
                  <a:lumMod val="85000"/>
                  <a:lumOff val="15000"/>
                </a:schemeClr>
              </a:solidFill>
            </a:endParaRPr>
          </a:p>
        </p:txBody>
      </p:sp>
      <p:cxnSp>
        <p:nvCxnSpPr>
          <p:cNvPr id="29" name="Rechte verbindingslijn met pijl 28">
            <a:extLst>
              <a:ext uri="{FF2B5EF4-FFF2-40B4-BE49-F238E27FC236}">
                <a16:creationId xmlns:a16="http://schemas.microsoft.com/office/drawing/2014/main" id="{488A00B9-1DFD-FB44-8397-F86139851A1A}"/>
              </a:ext>
            </a:extLst>
          </p:cNvPr>
          <p:cNvCxnSpPr>
            <a:cxnSpLocks/>
          </p:cNvCxnSpPr>
          <p:nvPr/>
        </p:nvCxnSpPr>
        <p:spPr>
          <a:xfrm flipV="1">
            <a:off x="3474501" y="5596624"/>
            <a:ext cx="647158" cy="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95502E6F-5475-6647-91E0-B2F222A7B006}"/>
              </a:ext>
            </a:extLst>
          </p:cNvPr>
          <p:cNvCxnSpPr>
            <a:cxnSpLocks/>
          </p:cNvCxnSpPr>
          <p:nvPr/>
        </p:nvCxnSpPr>
        <p:spPr>
          <a:xfrm>
            <a:off x="5621276" y="5596624"/>
            <a:ext cx="609403" cy="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jdelijke aanduiding voor voettekst 13">
            <a:extLst>
              <a:ext uri="{FF2B5EF4-FFF2-40B4-BE49-F238E27FC236}">
                <a16:creationId xmlns:a16="http://schemas.microsoft.com/office/drawing/2014/main" id="{60CC0F0D-FB30-8A5C-EB0F-8DD69FBA33DD}"/>
              </a:ext>
            </a:extLst>
          </p:cNvPr>
          <p:cNvSpPr>
            <a:spLocks noGrp="1"/>
          </p:cNvSpPr>
          <p:nvPr>
            <p:ph type="ftr" sz="quarter" idx="10"/>
          </p:nvPr>
        </p:nvSpPr>
        <p:spPr/>
        <p:txBody>
          <a:bodyPr/>
          <a:lstStyle/>
          <a:p>
            <a:endParaRPr lang="nl-NL"/>
          </a:p>
        </p:txBody>
      </p:sp>
      <p:sp>
        <p:nvSpPr>
          <p:cNvPr id="15" name="Tijdelijke aanduiding voor dianummer 14">
            <a:extLst>
              <a:ext uri="{FF2B5EF4-FFF2-40B4-BE49-F238E27FC236}">
                <a16:creationId xmlns:a16="http://schemas.microsoft.com/office/drawing/2014/main" id="{01A92FA0-E078-DF35-369A-0115444C62DB}"/>
              </a:ext>
            </a:extLst>
          </p:cNvPr>
          <p:cNvSpPr>
            <a:spLocks noGrp="1"/>
          </p:cNvSpPr>
          <p:nvPr>
            <p:ph type="sldNum" sz="quarter" idx="11"/>
          </p:nvPr>
        </p:nvSpPr>
        <p:spPr/>
        <p:txBody>
          <a:bodyPr/>
          <a:lstStyle/>
          <a:p>
            <a:fld id="{4A9FEBF3-15B5-1B45-A2C4-90B74AC3EAE7}" type="slidenum">
              <a:rPr lang="nl-NL"/>
              <a:t>22</a:t>
            </a:fld>
            <a:endParaRPr lang="nl-NL"/>
          </a:p>
        </p:txBody>
      </p:sp>
    </p:spTree>
    <p:extLst>
      <p:ext uri="{BB962C8B-B14F-4D97-AF65-F5344CB8AC3E}">
        <p14:creationId xmlns:p14="http://schemas.microsoft.com/office/powerpoint/2010/main" val="2934275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DCE2AA-48C5-0B47-9144-FD4C5676F687}"/>
              </a:ext>
            </a:extLst>
          </p:cNvPr>
          <p:cNvSpPr>
            <a:spLocks noGrp="1"/>
          </p:cNvSpPr>
          <p:nvPr>
            <p:ph type="title"/>
          </p:nvPr>
        </p:nvSpPr>
        <p:spPr/>
        <p:txBody>
          <a:bodyPr>
            <a:normAutofit fontScale="90000"/>
          </a:bodyPr>
          <a:lstStyle/>
          <a:p>
            <a:r>
              <a:rPr lang="nl-NL" dirty="0"/>
              <a:t>Data </a:t>
            </a:r>
            <a:r>
              <a:rPr lang="nl-NL" dirty="0" err="1"/>
              <a:t>Preparation</a:t>
            </a:r>
            <a:endParaRPr lang="nl-NL" dirty="0"/>
          </a:p>
        </p:txBody>
      </p:sp>
      <p:sp>
        <p:nvSpPr>
          <p:cNvPr id="3" name="Tijdelijke aanduiding voor inhoud 2">
            <a:extLst>
              <a:ext uri="{FF2B5EF4-FFF2-40B4-BE49-F238E27FC236}">
                <a16:creationId xmlns:a16="http://schemas.microsoft.com/office/drawing/2014/main" id="{4BB53B03-C9A5-3F4C-BC29-DED74F4A3DA4}"/>
              </a:ext>
            </a:extLst>
          </p:cNvPr>
          <p:cNvSpPr>
            <a:spLocks noGrp="1"/>
          </p:cNvSpPr>
          <p:nvPr>
            <p:ph idx="1"/>
          </p:nvPr>
        </p:nvSpPr>
        <p:spPr>
          <a:xfrm>
            <a:off x="628650" y="1229033"/>
            <a:ext cx="7886700" cy="2593460"/>
          </a:xfrm>
        </p:spPr>
        <p:txBody>
          <a:bodyPr numCol="2"/>
          <a:lstStyle/>
          <a:p>
            <a:r>
              <a:rPr lang="nl-NL" sz="2000" dirty="0"/>
              <a:t>Data Cleaning – Missing </a:t>
            </a:r>
            <a:r>
              <a:rPr lang="nl-NL" sz="2000" dirty="0" err="1"/>
              <a:t>values</a:t>
            </a:r>
            <a:r>
              <a:rPr lang="nl-NL" sz="2000" dirty="0"/>
              <a:t>, </a:t>
            </a:r>
            <a:r>
              <a:rPr lang="nl-NL" sz="2000" dirty="0" err="1"/>
              <a:t>duplicates</a:t>
            </a:r>
            <a:r>
              <a:rPr lang="nl-NL" sz="2000" dirty="0"/>
              <a:t>, incorrect </a:t>
            </a:r>
            <a:r>
              <a:rPr lang="nl-NL" sz="2000" dirty="0" err="1"/>
              <a:t>values</a:t>
            </a:r>
            <a:endParaRPr lang="nl-NL" sz="2000" dirty="0"/>
          </a:p>
          <a:p>
            <a:r>
              <a:rPr lang="nl-NL" sz="2000" dirty="0"/>
              <a:t>Split training set </a:t>
            </a:r>
            <a:r>
              <a:rPr lang="nl-NL" sz="2000" dirty="0" err="1"/>
              <a:t>and</a:t>
            </a:r>
            <a:r>
              <a:rPr lang="nl-NL" sz="2000" dirty="0"/>
              <a:t> test set</a:t>
            </a:r>
          </a:p>
          <a:p>
            <a:r>
              <a:rPr lang="nl-NL" sz="2000" dirty="0" err="1"/>
              <a:t>Scaling</a:t>
            </a:r>
            <a:r>
              <a:rPr lang="nl-NL" sz="2000" dirty="0"/>
              <a:t> </a:t>
            </a:r>
            <a:r>
              <a:rPr lang="nl-NL" sz="2000" dirty="0" err="1"/>
              <a:t>numeric</a:t>
            </a:r>
            <a:r>
              <a:rPr lang="nl-NL" sz="2000" dirty="0"/>
              <a:t> variables</a:t>
            </a:r>
          </a:p>
          <a:p>
            <a:r>
              <a:rPr lang="nl-NL" sz="2000" dirty="0" err="1"/>
              <a:t>Coding</a:t>
            </a:r>
            <a:r>
              <a:rPr lang="nl-NL" sz="2000" dirty="0"/>
              <a:t> </a:t>
            </a:r>
            <a:r>
              <a:rPr lang="nl-NL" sz="2000" dirty="0" err="1"/>
              <a:t>categorical</a:t>
            </a:r>
            <a:r>
              <a:rPr lang="nl-NL" sz="2000" dirty="0"/>
              <a:t> variables</a:t>
            </a:r>
          </a:p>
          <a:p>
            <a:r>
              <a:rPr lang="nl-NL" sz="2000" dirty="0"/>
              <a:t>Feature Engineering / </a:t>
            </a:r>
            <a:r>
              <a:rPr lang="nl-NL" sz="2000" dirty="0" err="1"/>
              <a:t>Selection</a:t>
            </a:r>
            <a:endParaRPr lang="nl-NL" sz="2000" dirty="0"/>
          </a:p>
          <a:p>
            <a:r>
              <a:rPr lang="nl-NL" sz="2000" dirty="0" err="1"/>
              <a:t>Dimensionality</a:t>
            </a:r>
            <a:r>
              <a:rPr lang="nl-NL" sz="2000" dirty="0"/>
              <a:t> </a:t>
            </a:r>
            <a:r>
              <a:rPr lang="nl-NL" sz="2000" dirty="0" err="1"/>
              <a:t>Reduction</a:t>
            </a:r>
            <a:r>
              <a:rPr lang="nl-NL" sz="2000" dirty="0"/>
              <a:t> (</a:t>
            </a:r>
            <a:r>
              <a:rPr lang="nl-NL" sz="2000" dirty="0" err="1"/>
              <a:t>including</a:t>
            </a:r>
            <a:r>
              <a:rPr lang="nl-NL" sz="2000" dirty="0"/>
              <a:t> PCA)</a:t>
            </a:r>
          </a:p>
          <a:p>
            <a:endParaRPr lang="nl-NL" sz="2000" dirty="0"/>
          </a:p>
        </p:txBody>
      </p:sp>
      <p:sp>
        <p:nvSpPr>
          <p:cNvPr id="6" name="Tijdelijke aanduiding voor voettekst 5">
            <a:extLst>
              <a:ext uri="{FF2B5EF4-FFF2-40B4-BE49-F238E27FC236}">
                <a16:creationId xmlns:a16="http://schemas.microsoft.com/office/drawing/2014/main" id="{39125887-06F9-9128-CA72-E13C9088734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49866B20-C01C-69B6-9C41-EE7E3E78D158}"/>
              </a:ext>
            </a:extLst>
          </p:cNvPr>
          <p:cNvSpPr>
            <a:spLocks noGrp="1"/>
          </p:cNvSpPr>
          <p:nvPr>
            <p:ph type="sldNum" sz="quarter" idx="11"/>
          </p:nvPr>
        </p:nvSpPr>
        <p:spPr/>
        <p:txBody>
          <a:bodyPr/>
          <a:lstStyle/>
          <a:p>
            <a:fld id="{4A9FEBF3-15B5-1B45-A2C4-90B74AC3EAE7}" type="slidenum">
              <a:rPr lang="nl-NL"/>
              <a:t>23</a:t>
            </a:fld>
            <a:endParaRPr lang="nl-NL"/>
          </a:p>
        </p:txBody>
      </p:sp>
      <p:pic>
        <p:nvPicPr>
          <p:cNvPr id="3074" name="Picture 2" descr="9. Dimensionality Reduction — Single-cell best practices">
            <a:extLst>
              <a:ext uri="{FF2B5EF4-FFF2-40B4-BE49-F238E27FC236}">
                <a16:creationId xmlns:a16="http://schemas.microsoft.com/office/drawing/2014/main" id="{6FAE2E0E-6C1E-B808-75BC-3302FF651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44" y="4049439"/>
            <a:ext cx="8364511" cy="216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9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p:txBody>
          <a:bodyPr>
            <a:normAutofit fontScale="90000"/>
          </a:bodyPr>
          <a:lstStyle/>
          <a:p>
            <a:r>
              <a:rPr lang="en-US" dirty="0"/>
              <a:t>Scaling</a:t>
            </a:r>
          </a:p>
        </p:txBody>
      </p:sp>
      <p:sp>
        <p:nvSpPr>
          <p:cNvPr id="3" name="Tijdelijke aanduiding voor inhoud 2">
            <a:extLst>
              <a:ext uri="{FF2B5EF4-FFF2-40B4-BE49-F238E27FC236}">
                <a16:creationId xmlns:a16="http://schemas.microsoft.com/office/drawing/2014/main" id="{EE3F4855-0B39-4342-9982-A47D08D78B00}"/>
              </a:ext>
            </a:extLst>
          </p:cNvPr>
          <p:cNvSpPr>
            <a:spLocks noGrp="1"/>
          </p:cNvSpPr>
          <p:nvPr>
            <p:ph idx="1"/>
          </p:nvPr>
        </p:nvSpPr>
        <p:spPr>
          <a:xfrm>
            <a:off x="628650" y="1229033"/>
            <a:ext cx="7886700" cy="1484188"/>
          </a:xfrm>
        </p:spPr>
        <p:txBody>
          <a:bodyPr/>
          <a:lstStyle/>
          <a:p>
            <a:pPr marL="0" indent="0">
              <a:buNone/>
            </a:pPr>
            <a:r>
              <a:rPr lang="en-US" dirty="0"/>
              <a:t>Problem: many machine learning algorithms are impacted by large ranges of values</a:t>
            </a:r>
          </a:p>
          <a:p>
            <a:endParaRPr lang="en-US" dirty="0"/>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24</a:t>
            </a:fld>
            <a:endParaRPr lang="nl-NL"/>
          </a:p>
        </p:txBody>
      </p:sp>
      <mc:AlternateContent xmlns:mc="http://schemas.openxmlformats.org/markup-compatibility/2006" xmlns:a14="http://schemas.microsoft.com/office/drawing/2010/main">
        <mc:Choice Requires="a14">
          <p:sp>
            <p:nvSpPr>
              <p:cNvPr id="4" name="Tijdelijke aanduiding voor inhoud 2">
                <a:extLst>
                  <a:ext uri="{FF2B5EF4-FFF2-40B4-BE49-F238E27FC236}">
                    <a16:creationId xmlns:a16="http://schemas.microsoft.com/office/drawing/2014/main" id="{BBB2BDB5-442A-2CDD-AB72-968D68D24F88}"/>
                  </a:ext>
                </a:extLst>
              </p:cNvPr>
              <p:cNvSpPr txBox="1">
                <a:spLocks/>
              </p:cNvSpPr>
              <p:nvPr/>
            </p:nvSpPr>
            <p:spPr>
              <a:xfrm>
                <a:off x="628650" y="2113612"/>
                <a:ext cx="4075762" cy="36725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tabLst>
                    <a:tab pos="3775075" algn="l"/>
                  </a:tabLst>
                </a:pPr>
                <a:r>
                  <a:rPr lang="nl-NL" sz="1500" dirty="0"/>
                  <a:t>Mean normalisation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a:latin typeface="Cambria Math" panose="02040503050406030204" pitchFamily="18" charset="0"/>
                          </a:rPr>
                          <m:t>𝑀𝑒𝑎𝑛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a:latin typeface="Cambria Math" panose="02040503050406030204" pitchFamily="18" charset="0"/>
                          </a:rPr>
                          <m:t>𝑀𝑎𝑥</m:t>
                        </m:r>
                        <m:d>
                          <m:dPr>
                            <m:ctrlPr>
                              <a:rPr lang="nl-NL" sz="1500" i="1">
                                <a:latin typeface="Cambria Math" panose="02040503050406030204" pitchFamily="18" charset="0"/>
                              </a:rPr>
                            </m:ctrlPr>
                          </m:dPr>
                          <m:e>
                            <m:r>
                              <a:rPr lang="nl-NL" sz="1500">
                                <a:latin typeface="Cambria Math" panose="02040503050406030204" pitchFamily="18" charset="0"/>
                              </a:rPr>
                              <m:t>𝑓𝑒𝑎𝑡𝑢𝑟𝑒</m:t>
                            </m:r>
                          </m:e>
                        </m:d>
                        <m:r>
                          <a:rPr lang="nl-NL" sz="1500" smtClean="0">
                            <a:latin typeface="Cambria Math" panose="02040503050406030204" pitchFamily="18" charset="0"/>
                          </a:rPr>
                          <m:t> </m:t>
                        </m:r>
                        <m:r>
                          <a:rPr lang="nl-NL" sz="1500">
                            <a:latin typeface="Cambria Math" panose="02040503050406030204" pitchFamily="18" charset="0"/>
                          </a:rPr>
                          <m:t>−</m:t>
                        </m:r>
                        <m:r>
                          <a:rPr lang="nl-NL" sz="1500" smtClean="0">
                            <a:latin typeface="Cambria Math" panose="02040503050406030204" pitchFamily="18" charset="0"/>
                          </a:rPr>
                          <m:t> </m:t>
                        </m:r>
                        <m:r>
                          <a:rPr lang="nl-NL" sz="150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nl-NL" sz="1500" dirty="0"/>
              </a:p>
              <a:p>
                <a:pPr lvl="1">
                  <a:tabLst>
                    <a:tab pos="3775075" algn="l"/>
                  </a:tabLst>
                </a:pPr>
                <a:endParaRPr lang="nl-NL" sz="1500" dirty="0"/>
              </a:p>
              <a:p>
                <a:pPr marL="0" indent="0">
                  <a:buNone/>
                  <a:tabLst>
                    <a:tab pos="3775075" algn="l"/>
                  </a:tabLst>
                </a:pPr>
                <a:r>
                  <a:rPr lang="nl-NL" sz="1500" dirty="0"/>
                  <a:t>Standardization </a:t>
                </a:r>
                <a:r>
                  <a:rPr lang="en-US" sz="1500" dirty="0"/>
                  <a:t>or z-score</a:t>
                </a:r>
                <a:r>
                  <a:rPr lang="nl-NL" sz="1500" dirty="0"/>
                  <a:t>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a:latin typeface="Cambria Math" panose="02040503050406030204" pitchFamily="18" charset="0"/>
                          </a:rPr>
                          <m:t>𝑀𝑒𝑎𝑛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smtClean="0">
                            <a:latin typeface="Cambria Math" panose="02040503050406030204" pitchFamily="18" charset="0"/>
                          </a:rPr>
                          <m:t>𝑆𝑡𝑎𝑛𝑑𝑎𝑟𝑑𝐷𝑒𝑣𝑖𝑎𝑡𝑖𝑜𝑛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en-US" sz="1500" dirty="0"/>
              </a:p>
              <a:p>
                <a:pPr lvl="1">
                  <a:tabLst>
                    <a:tab pos="3775075" algn="l"/>
                  </a:tabLst>
                </a:pPr>
                <a:endParaRPr lang="en-US" sz="1500" dirty="0"/>
              </a:p>
              <a:p>
                <a:pPr marL="0" indent="0">
                  <a:buNone/>
                  <a:tabLst>
                    <a:tab pos="3775075" algn="l"/>
                  </a:tabLst>
                </a:pPr>
                <a:r>
                  <a:rPr lang="en-US" sz="1500" dirty="0"/>
                  <a:t>Min-max scaling</a:t>
                </a:r>
                <a:r>
                  <a:rPr lang="nl-NL" sz="1500" dirty="0"/>
                  <a:t>	</a:t>
                </a:r>
                <a14:m>
                  <m:oMath xmlns:m="http://schemas.openxmlformats.org/officeDocument/2006/math">
                    <m:f>
                      <m:fPr>
                        <m:ctrlPr>
                          <a:rPr lang="nl-NL" sz="1500" i="1">
                            <a:latin typeface="Cambria Math" panose="02040503050406030204" pitchFamily="18" charset="0"/>
                          </a:rPr>
                        </m:ctrlPr>
                      </m:fPr>
                      <m:num>
                        <m:r>
                          <a:rPr lang="nl-NL" sz="1500" smtClean="0">
                            <a:latin typeface="Cambria Math" panose="02040503050406030204" pitchFamily="18" charset="0"/>
                          </a:rPr>
                          <m:t>𝑥</m:t>
                        </m:r>
                        <m:r>
                          <a:rPr lang="nl-NL" sz="1500" smtClean="0">
                            <a:latin typeface="Cambria Math" panose="02040503050406030204" pitchFamily="18" charset="0"/>
                          </a:rPr>
                          <m:t> − </m:t>
                        </m:r>
                        <m:r>
                          <a:rPr lang="nl-NL" sz="1500" smtClean="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num>
                      <m:den>
                        <m:r>
                          <a:rPr lang="nl-NL" sz="1500">
                            <a:latin typeface="Cambria Math" panose="02040503050406030204" pitchFamily="18" charset="0"/>
                          </a:rPr>
                          <m:t>𝑀𝑎𝑥</m:t>
                        </m:r>
                        <m:d>
                          <m:dPr>
                            <m:ctrlPr>
                              <a:rPr lang="nl-NL" sz="1500" i="1">
                                <a:latin typeface="Cambria Math" panose="02040503050406030204" pitchFamily="18" charset="0"/>
                              </a:rPr>
                            </m:ctrlPr>
                          </m:dPr>
                          <m:e>
                            <m:r>
                              <a:rPr lang="nl-NL" sz="1500">
                                <a:latin typeface="Cambria Math" panose="02040503050406030204" pitchFamily="18" charset="0"/>
                              </a:rPr>
                              <m:t>𝑓𝑒𝑎𝑡𝑢𝑟𝑒</m:t>
                            </m:r>
                          </m:e>
                        </m:d>
                        <m:r>
                          <a:rPr lang="nl-NL" sz="1500" smtClean="0">
                            <a:latin typeface="Cambria Math" panose="02040503050406030204" pitchFamily="18" charset="0"/>
                          </a:rPr>
                          <m:t> </m:t>
                        </m:r>
                        <m:r>
                          <a:rPr lang="nl-NL" sz="1500">
                            <a:latin typeface="Cambria Math" panose="02040503050406030204" pitchFamily="18" charset="0"/>
                          </a:rPr>
                          <m:t>−</m:t>
                        </m:r>
                        <m:r>
                          <a:rPr lang="nl-NL" sz="1500" smtClean="0">
                            <a:latin typeface="Cambria Math" panose="02040503050406030204" pitchFamily="18" charset="0"/>
                          </a:rPr>
                          <m:t> </m:t>
                        </m:r>
                        <m:r>
                          <a:rPr lang="nl-NL" sz="1500">
                            <a:latin typeface="Cambria Math" panose="02040503050406030204" pitchFamily="18" charset="0"/>
                          </a:rPr>
                          <m:t>𝑀𝑖𝑛</m:t>
                        </m:r>
                        <m:r>
                          <a:rPr lang="nl-NL" sz="1500">
                            <a:latin typeface="Cambria Math" panose="02040503050406030204" pitchFamily="18" charset="0"/>
                          </a:rPr>
                          <m:t>(</m:t>
                        </m:r>
                        <m:r>
                          <a:rPr lang="nl-NL" sz="1500">
                            <a:latin typeface="Cambria Math" panose="02040503050406030204" pitchFamily="18" charset="0"/>
                          </a:rPr>
                          <m:t>𝑓𝑒𝑎𝑡𝑢𝑟𝑒</m:t>
                        </m:r>
                        <m:r>
                          <a:rPr lang="nl-NL" sz="1500">
                            <a:latin typeface="Cambria Math" panose="02040503050406030204" pitchFamily="18" charset="0"/>
                          </a:rPr>
                          <m:t>)</m:t>
                        </m:r>
                      </m:den>
                    </m:f>
                  </m:oMath>
                </a14:m>
                <a:endParaRPr lang="en-US" sz="1500" dirty="0"/>
              </a:p>
            </p:txBody>
          </p:sp>
        </mc:Choice>
        <mc:Fallback xmlns="">
          <p:sp>
            <p:nvSpPr>
              <p:cNvPr id="4" name="Tijdelijke aanduiding voor inhoud 2">
                <a:extLst>
                  <a:ext uri="{FF2B5EF4-FFF2-40B4-BE49-F238E27FC236}">
                    <a16:creationId xmlns:a16="http://schemas.microsoft.com/office/drawing/2014/main" id="{BBB2BDB5-442A-2CDD-AB72-968D68D24F88}"/>
                  </a:ext>
                </a:extLst>
              </p:cNvPr>
              <p:cNvSpPr txBox="1">
                <a:spLocks noRot="1" noChangeAspect="1" noMove="1" noResize="1" noEditPoints="1" noAdjustHandles="1" noChangeArrowheads="1" noChangeShapeType="1" noTextEdit="1"/>
              </p:cNvSpPr>
              <p:nvPr/>
            </p:nvSpPr>
            <p:spPr>
              <a:xfrm>
                <a:off x="628650" y="2113612"/>
                <a:ext cx="4075762" cy="3672591"/>
              </a:xfrm>
              <a:prstGeom prst="rect">
                <a:avLst/>
              </a:prstGeom>
              <a:blipFill>
                <a:blip r:embed="rId2"/>
                <a:stretch>
                  <a:fillRect l="-598"/>
                </a:stretch>
              </a:blipFill>
            </p:spPr>
            <p:txBody>
              <a:bodyPr/>
              <a:lstStyle/>
              <a:p>
                <a:r>
                  <a:rPr lang="nl-NL">
                    <a:noFill/>
                  </a:rPr>
                  <a:t> </a:t>
                </a:r>
              </a:p>
            </p:txBody>
          </p:sp>
        </mc:Fallback>
      </mc:AlternateContent>
      <p:pic>
        <p:nvPicPr>
          <p:cNvPr id="5122" name="Picture 2" descr="All about Feature Scaling. Scale data for better performance of… | by  Baijayanta Roy | Towards Data Science">
            <a:extLst>
              <a:ext uri="{FF2B5EF4-FFF2-40B4-BE49-F238E27FC236}">
                <a16:creationId xmlns:a16="http://schemas.microsoft.com/office/drawing/2014/main" id="{E10F17B6-5948-CB10-0237-FA46B4DD0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6" t="12509" r="19672" b="12481"/>
          <a:stretch/>
        </p:blipFill>
        <p:spPr bwMode="auto">
          <a:xfrm>
            <a:off x="3755035" y="2375780"/>
            <a:ext cx="4258361" cy="341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43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a:xfrm>
            <a:off x="178945" y="131811"/>
            <a:ext cx="8515350" cy="681036"/>
          </a:xfrm>
        </p:spPr>
        <p:txBody>
          <a:bodyPr>
            <a:normAutofit fontScale="90000"/>
          </a:bodyPr>
          <a:lstStyle/>
          <a:p>
            <a:r>
              <a:rPr lang="en-US" dirty="0"/>
              <a:t>The categorical variable</a:t>
            </a:r>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25</a:t>
            </a:fld>
            <a:endParaRPr lang="nl-NL"/>
          </a:p>
        </p:txBody>
      </p:sp>
      <p:sp>
        <p:nvSpPr>
          <p:cNvPr id="10" name="Tijdelijke aanduiding voor inhoud 2">
            <a:extLst>
              <a:ext uri="{FF2B5EF4-FFF2-40B4-BE49-F238E27FC236}">
                <a16:creationId xmlns:a16="http://schemas.microsoft.com/office/drawing/2014/main" id="{0148A49C-17D4-E17F-24A4-AE902B63D1CD}"/>
              </a:ext>
            </a:extLst>
          </p:cNvPr>
          <p:cNvSpPr>
            <a:spLocks noGrp="1"/>
          </p:cNvSpPr>
          <p:nvPr>
            <p:ph idx="1"/>
          </p:nvPr>
        </p:nvSpPr>
        <p:spPr>
          <a:xfrm>
            <a:off x="628650" y="1229033"/>
            <a:ext cx="7886700" cy="2323636"/>
          </a:xfrm>
        </p:spPr>
        <p:txBody>
          <a:bodyPr numCol="2"/>
          <a:lstStyle/>
          <a:p>
            <a:pPr marL="0" indent="0">
              <a:buNone/>
            </a:pPr>
            <a:r>
              <a:rPr lang="nl-NL" dirty="0"/>
              <a:t>Definition:</a:t>
            </a:r>
          </a:p>
          <a:p>
            <a:pPr marL="0" indent="0">
              <a:buNone/>
            </a:pPr>
            <a:r>
              <a:rPr lang="nl-NL" dirty="0"/>
              <a:t>Data </a:t>
            </a:r>
            <a:r>
              <a:rPr lang="nl-NL" dirty="0" err="1"/>
              <a:t>divided</a:t>
            </a:r>
            <a:r>
              <a:rPr lang="nl-NL" dirty="0"/>
              <a:t> </a:t>
            </a:r>
            <a:r>
              <a:rPr lang="nl-NL" dirty="0" err="1"/>
              <a:t>into</a:t>
            </a:r>
            <a:r>
              <a:rPr lang="nl-NL" dirty="0"/>
              <a:t> multiple </a:t>
            </a:r>
            <a:r>
              <a:rPr lang="nl-NL" dirty="0" err="1"/>
              <a:t>categories</a:t>
            </a:r>
            <a:r>
              <a:rPr lang="nl-NL" dirty="0"/>
              <a:t> or labels (</a:t>
            </a:r>
            <a:r>
              <a:rPr lang="nl-NL" dirty="0" err="1"/>
              <a:t>often</a:t>
            </a:r>
            <a:r>
              <a:rPr lang="nl-NL" dirty="0"/>
              <a:t> strings in Computer </a:t>
            </a:r>
            <a:r>
              <a:rPr lang="nl-NL" dirty="0" err="1"/>
              <a:t>Science</a:t>
            </a:r>
            <a:r>
              <a:rPr lang="nl-NL" dirty="0"/>
              <a:t>).</a:t>
            </a:r>
          </a:p>
          <a:p>
            <a:pPr marL="0" indent="0">
              <a:buNone/>
            </a:pPr>
            <a:endParaRPr lang="nl-NL" dirty="0"/>
          </a:p>
          <a:p>
            <a:pPr marL="0" indent="0">
              <a:buNone/>
            </a:pPr>
            <a:endParaRPr lang="nl-NL" dirty="0"/>
          </a:p>
          <a:p>
            <a:pPr marL="0" indent="0">
              <a:buNone/>
            </a:pPr>
            <a:r>
              <a:rPr lang="nl-NL" dirty="0" err="1"/>
              <a:t>Examples</a:t>
            </a:r>
            <a:r>
              <a:rPr lang="nl-NL" dirty="0"/>
              <a:t>:</a:t>
            </a:r>
          </a:p>
          <a:p>
            <a:pPr>
              <a:buFontTx/>
              <a:buChar char="-"/>
            </a:pPr>
            <a:r>
              <a:rPr lang="nl-NL" dirty="0"/>
              <a:t>Hair </a:t>
            </a:r>
            <a:r>
              <a:rPr lang="nl-NL" dirty="0" err="1"/>
              <a:t>color</a:t>
            </a:r>
            <a:r>
              <a:rPr lang="nl-NL" dirty="0"/>
              <a:t> (</a:t>
            </a:r>
            <a:r>
              <a:rPr lang="nl-NL" dirty="0" err="1"/>
              <a:t>usually</a:t>
            </a:r>
            <a:r>
              <a:rPr lang="nl-NL" dirty="0"/>
              <a:t> “blonde”, “red”, “</a:t>
            </a:r>
            <a:r>
              <a:rPr lang="nl-NL" dirty="0" err="1"/>
              <a:t>brown</a:t>
            </a:r>
            <a:r>
              <a:rPr lang="nl-NL" dirty="0"/>
              <a:t>”, etc.)</a:t>
            </a:r>
          </a:p>
          <a:p>
            <a:pPr>
              <a:buFontTx/>
              <a:buChar char="-"/>
            </a:pPr>
            <a:r>
              <a:rPr lang="nl-NL" dirty="0" err="1"/>
              <a:t>Some</a:t>
            </a:r>
            <a:r>
              <a:rPr lang="nl-NL" dirty="0"/>
              <a:t> </a:t>
            </a:r>
            <a:r>
              <a:rPr lang="nl-NL" dirty="0" err="1"/>
              <a:t>grading</a:t>
            </a:r>
            <a:r>
              <a:rPr lang="nl-NL" dirty="0"/>
              <a:t> systems</a:t>
            </a:r>
          </a:p>
          <a:p>
            <a:pPr>
              <a:buFontTx/>
              <a:buChar char="-"/>
            </a:pPr>
            <a:r>
              <a:rPr lang="nl-NL" dirty="0" err="1"/>
              <a:t>Rankings</a:t>
            </a:r>
            <a:r>
              <a:rPr lang="nl-NL" dirty="0"/>
              <a:t> (</a:t>
            </a:r>
            <a:r>
              <a:rPr lang="nl-NL" dirty="0" err="1"/>
              <a:t>think</a:t>
            </a:r>
            <a:r>
              <a:rPr lang="nl-NL" dirty="0"/>
              <a:t> </a:t>
            </a:r>
            <a:r>
              <a:rPr lang="nl-NL" dirty="0" err="1"/>
              <a:t>tournament</a:t>
            </a:r>
            <a:r>
              <a:rPr lang="nl-NL" dirty="0"/>
              <a:t>)</a:t>
            </a:r>
          </a:p>
        </p:txBody>
      </p:sp>
      <p:pic>
        <p:nvPicPr>
          <p:cNvPr id="6150" name="Picture 6" descr="Everything You Need to Know About Pie Chart in Excel">
            <a:extLst>
              <a:ext uri="{FF2B5EF4-FFF2-40B4-BE49-F238E27FC236}">
                <a16:creationId xmlns:a16="http://schemas.microsoft.com/office/drawing/2014/main" id="{05C3B2CB-8126-CABD-775C-5C2CC20B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810" y="4416477"/>
            <a:ext cx="2308485" cy="1442803"/>
          </a:xfrm>
          <a:prstGeom prst="rect">
            <a:avLst/>
          </a:prstGeom>
          <a:noFill/>
          <a:extLst>
            <a:ext uri="{909E8E84-426E-40DD-AFC4-6F175D3DCCD1}">
              <a14:hiddenFill xmlns:a14="http://schemas.microsoft.com/office/drawing/2010/main">
                <a:solidFill>
                  <a:srgbClr val="FFFFFF"/>
                </a:solidFill>
              </a14:hiddenFill>
            </a:ext>
          </a:extLst>
        </p:spPr>
      </p:pic>
      <p:sp>
        <p:nvSpPr>
          <p:cNvPr id="11" name="Tijdelijke aanduiding voor inhoud 2">
            <a:extLst>
              <a:ext uri="{FF2B5EF4-FFF2-40B4-BE49-F238E27FC236}">
                <a16:creationId xmlns:a16="http://schemas.microsoft.com/office/drawing/2014/main" id="{C2D1DB44-91F5-551B-524B-0B61E725222A}"/>
              </a:ext>
            </a:extLst>
          </p:cNvPr>
          <p:cNvSpPr txBox="1">
            <a:spLocks/>
          </p:cNvSpPr>
          <p:nvPr/>
        </p:nvSpPr>
        <p:spPr>
          <a:xfrm>
            <a:off x="628650" y="5741232"/>
            <a:ext cx="7886700" cy="532523"/>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But: computers &amp; </a:t>
            </a:r>
            <a:r>
              <a:rPr lang="nl-NL" dirty="0" err="1"/>
              <a:t>algorithms</a:t>
            </a:r>
            <a:r>
              <a:rPr lang="nl-NL" dirty="0"/>
              <a:t> </a:t>
            </a:r>
            <a:r>
              <a:rPr lang="nl-NL" dirty="0" err="1"/>
              <a:t>much</a:t>
            </a:r>
            <a:r>
              <a:rPr lang="nl-NL" dirty="0"/>
              <a:t> </a:t>
            </a:r>
            <a:r>
              <a:rPr lang="nl-NL" dirty="0" err="1"/>
              <a:t>prefer</a:t>
            </a:r>
            <a:r>
              <a:rPr lang="nl-NL" dirty="0"/>
              <a:t> </a:t>
            </a:r>
            <a:r>
              <a:rPr lang="nl-NL" dirty="0" err="1"/>
              <a:t>numerical</a:t>
            </a:r>
            <a:r>
              <a:rPr lang="nl-NL" dirty="0"/>
              <a:t> </a:t>
            </a:r>
            <a:r>
              <a:rPr lang="nl-NL" dirty="0" err="1"/>
              <a:t>values</a:t>
            </a:r>
            <a:endParaRPr lang="nl-NL" dirty="0"/>
          </a:p>
        </p:txBody>
      </p:sp>
    </p:spTree>
    <p:extLst>
      <p:ext uri="{BB962C8B-B14F-4D97-AF65-F5344CB8AC3E}">
        <p14:creationId xmlns:p14="http://schemas.microsoft.com/office/powerpoint/2010/main" val="2367099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A8D93-614E-D449-9DDB-C1BC89072A24}"/>
              </a:ext>
            </a:extLst>
          </p:cNvPr>
          <p:cNvSpPr>
            <a:spLocks noGrp="1"/>
          </p:cNvSpPr>
          <p:nvPr>
            <p:ph type="title"/>
          </p:nvPr>
        </p:nvSpPr>
        <p:spPr>
          <a:xfrm>
            <a:off x="178945" y="131811"/>
            <a:ext cx="8515350" cy="681036"/>
          </a:xfrm>
        </p:spPr>
        <p:txBody>
          <a:bodyPr>
            <a:normAutofit fontScale="90000"/>
          </a:bodyPr>
          <a:lstStyle/>
          <a:p>
            <a:r>
              <a:rPr lang="en-US" dirty="0"/>
              <a:t>Categorical variables: nominal vs. ordinal</a:t>
            </a:r>
          </a:p>
        </p:txBody>
      </p:sp>
      <p:sp>
        <p:nvSpPr>
          <p:cNvPr id="8" name="Tijdelijke aanduiding voor voettekst 7">
            <a:extLst>
              <a:ext uri="{FF2B5EF4-FFF2-40B4-BE49-F238E27FC236}">
                <a16:creationId xmlns:a16="http://schemas.microsoft.com/office/drawing/2014/main" id="{D8AC1DEB-4062-418D-0F65-73FA3D2A4A60}"/>
              </a:ext>
            </a:extLst>
          </p:cNvPr>
          <p:cNvSpPr>
            <a:spLocks noGrp="1"/>
          </p:cNvSpPr>
          <p:nvPr>
            <p:ph type="ftr" sz="quarter" idx="10"/>
          </p:nvPr>
        </p:nvSpPr>
        <p:spPr/>
        <p:txBody>
          <a:bodyPr/>
          <a:lstStyle/>
          <a:p>
            <a:endParaRPr lang="nl-NL" dirty="0"/>
          </a:p>
        </p:txBody>
      </p:sp>
      <p:sp>
        <p:nvSpPr>
          <p:cNvPr id="9" name="Tijdelijke aanduiding voor dianummer 8">
            <a:extLst>
              <a:ext uri="{FF2B5EF4-FFF2-40B4-BE49-F238E27FC236}">
                <a16:creationId xmlns:a16="http://schemas.microsoft.com/office/drawing/2014/main" id="{2DB8016A-BB9E-4B11-547E-21ABF8DB1581}"/>
              </a:ext>
            </a:extLst>
          </p:cNvPr>
          <p:cNvSpPr>
            <a:spLocks noGrp="1"/>
          </p:cNvSpPr>
          <p:nvPr>
            <p:ph type="sldNum" sz="quarter" idx="11"/>
          </p:nvPr>
        </p:nvSpPr>
        <p:spPr/>
        <p:txBody>
          <a:bodyPr/>
          <a:lstStyle/>
          <a:p>
            <a:fld id="{4A9FEBF3-15B5-1B45-A2C4-90B74AC3EAE7}" type="slidenum">
              <a:rPr lang="nl-NL"/>
              <a:t>26</a:t>
            </a:fld>
            <a:endParaRPr lang="nl-NL"/>
          </a:p>
        </p:txBody>
      </p:sp>
      <p:pic>
        <p:nvPicPr>
          <p:cNvPr id="6146" name="Picture 2" descr="Approaching categorical variables | by Zahra Elhamraoui | Artificial  Intelligence in Plain English">
            <a:extLst>
              <a:ext uri="{FF2B5EF4-FFF2-40B4-BE49-F238E27FC236}">
                <a16:creationId xmlns:a16="http://schemas.microsoft.com/office/drawing/2014/main" id="{BE8D0040-1406-D7EB-E24E-2D720C1C4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48" y="1229032"/>
            <a:ext cx="7704944" cy="4334031"/>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5CD505F9-12E4-EC0A-5652-83747441A7F4}"/>
              </a:ext>
            </a:extLst>
          </p:cNvPr>
          <p:cNvSpPr txBox="1"/>
          <p:nvPr/>
        </p:nvSpPr>
        <p:spPr>
          <a:xfrm>
            <a:off x="924495" y="5627416"/>
            <a:ext cx="7295010" cy="338554"/>
          </a:xfrm>
          <a:prstGeom prst="rect">
            <a:avLst/>
          </a:prstGeom>
          <a:noFill/>
        </p:spPr>
        <p:txBody>
          <a:bodyPr wrap="none" rtlCol="0">
            <a:spAutoFit/>
          </a:bodyPr>
          <a:lstStyle/>
          <a:p>
            <a:r>
              <a:rPr lang="nl-NL" sz="1600" dirty="0" err="1"/>
              <a:t>This</a:t>
            </a:r>
            <a:r>
              <a:rPr lang="nl-NL" sz="1600" dirty="0"/>
              <a:t> </a:t>
            </a:r>
            <a:r>
              <a:rPr lang="nl-NL" sz="1600" dirty="0" err="1"/>
              <a:t>distinction</a:t>
            </a:r>
            <a:r>
              <a:rPr lang="nl-NL" sz="1600" dirty="0"/>
              <a:t> </a:t>
            </a:r>
            <a:r>
              <a:rPr lang="nl-NL" sz="1600" dirty="0" err="1"/>
              <a:t>tells</a:t>
            </a:r>
            <a:r>
              <a:rPr lang="nl-NL" sz="1600" dirty="0"/>
              <a:t> </a:t>
            </a:r>
            <a:r>
              <a:rPr lang="nl-NL" sz="1600" dirty="0" err="1"/>
              <a:t>us</a:t>
            </a:r>
            <a:r>
              <a:rPr lang="nl-NL" sz="1600" dirty="0"/>
              <a:t> more </a:t>
            </a:r>
            <a:r>
              <a:rPr lang="nl-NL" sz="1600" dirty="0" err="1"/>
              <a:t>about</a:t>
            </a:r>
            <a:r>
              <a:rPr lang="nl-NL" sz="1600" dirty="0"/>
              <a:t> </a:t>
            </a:r>
            <a:r>
              <a:rPr lang="nl-NL" sz="1600" dirty="0" err="1"/>
              <a:t>the</a:t>
            </a:r>
            <a:r>
              <a:rPr lang="nl-NL" sz="1600" dirty="0"/>
              <a:t> </a:t>
            </a:r>
            <a:r>
              <a:rPr lang="nl-NL" sz="1600" dirty="0" err="1"/>
              <a:t>relationship</a:t>
            </a:r>
            <a:r>
              <a:rPr lang="nl-NL" sz="1600" dirty="0"/>
              <a:t> </a:t>
            </a:r>
            <a:r>
              <a:rPr lang="nl-NL" sz="1600" dirty="0" err="1"/>
              <a:t>between</a:t>
            </a:r>
            <a:r>
              <a:rPr lang="nl-NL" sz="1600" dirty="0"/>
              <a:t> different </a:t>
            </a:r>
            <a:r>
              <a:rPr lang="nl-NL" sz="1600" dirty="0" err="1"/>
              <a:t>possible</a:t>
            </a:r>
            <a:r>
              <a:rPr lang="nl-NL" sz="1600" dirty="0"/>
              <a:t> </a:t>
            </a:r>
            <a:r>
              <a:rPr lang="nl-NL" sz="1600" dirty="0" err="1"/>
              <a:t>values</a:t>
            </a:r>
            <a:endParaRPr lang="nl-NL" sz="1600" dirty="0"/>
          </a:p>
        </p:txBody>
      </p:sp>
    </p:spTree>
    <p:extLst>
      <p:ext uri="{BB962C8B-B14F-4D97-AF65-F5344CB8AC3E}">
        <p14:creationId xmlns:p14="http://schemas.microsoft.com/office/powerpoint/2010/main" val="165486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046453-53A0-FE46-909A-DBBD9BF13D5D}"/>
              </a:ext>
            </a:extLst>
          </p:cNvPr>
          <p:cNvSpPr>
            <a:spLocks noGrp="1"/>
          </p:cNvSpPr>
          <p:nvPr>
            <p:ph type="title"/>
          </p:nvPr>
        </p:nvSpPr>
        <p:spPr>
          <a:xfrm>
            <a:off x="322289" y="117985"/>
            <a:ext cx="8193061" cy="681036"/>
          </a:xfrm>
        </p:spPr>
        <p:txBody>
          <a:bodyPr>
            <a:normAutofit fontScale="90000"/>
          </a:bodyPr>
          <a:lstStyle/>
          <a:p>
            <a:r>
              <a:rPr lang="nl-NL" dirty="0" err="1"/>
              <a:t>Categorical</a:t>
            </a:r>
            <a:r>
              <a:rPr lang="nl-NL" dirty="0"/>
              <a:t> Variables – Label </a:t>
            </a:r>
            <a:r>
              <a:rPr lang="nl-NL" dirty="0" err="1"/>
              <a:t>encoding</a:t>
            </a:r>
            <a:endParaRPr lang="en-US" dirty="0"/>
          </a:p>
        </p:txBody>
      </p:sp>
      <p:sp>
        <p:nvSpPr>
          <p:cNvPr id="3" name="Tijdelijke aanduiding voor inhoud 2">
            <a:extLst>
              <a:ext uri="{FF2B5EF4-FFF2-40B4-BE49-F238E27FC236}">
                <a16:creationId xmlns:a16="http://schemas.microsoft.com/office/drawing/2014/main" id="{C5F62DC0-62D1-444F-BBAA-E44672FFAAE7}"/>
              </a:ext>
            </a:extLst>
          </p:cNvPr>
          <p:cNvSpPr>
            <a:spLocks noGrp="1"/>
          </p:cNvSpPr>
          <p:nvPr>
            <p:ph idx="1"/>
          </p:nvPr>
        </p:nvSpPr>
        <p:spPr>
          <a:xfrm>
            <a:off x="628650" y="1229032"/>
            <a:ext cx="3059757" cy="4947931"/>
          </a:xfrm>
        </p:spPr>
        <p:txBody>
          <a:bodyPr/>
          <a:lstStyle/>
          <a:p>
            <a:r>
              <a:rPr lang="en-US" dirty="0"/>
              <a:t>Label coding is assigning a number to each possible value</a:t>
            </a:r>
          </a:p>
          <a:p>
            <a:r>
              <a:rPr lang="en-US" dirty="0"/>
              <a:t>Example: coding a category of </a:t>
            </a:r>
          </a:p>
          <a:p>
            <a:r>
              <a:rPr lang="en-US" dirty="0"/>
              <a:t>Implies a linear relation (ordinal relationship)</a:t>
            </a:r>
          </a:p>
          <a:p>
            <a:pPr marL="457200" lvl="1" indent="0">
              <a:buNone/>
            </a:pPr>
            <a:r>
              <a:rPr lang="nl-NL" dirty="0"/>
              <a:t>-&gt; </a:t>
            </a:r>
            <a:r>
              <a:rPr lang="nl-NL" dirty="0" err="1"/>
              <a:t>if</a:t>
            </a:r>
            <a:r>
              <a:rPr lang="nl-NL" dirty="0"/>
              <a:t> </a:t>
            </a:r>
            <a:r>
              <a:rPr lang="nl-NL" dirty="0" err="1"/>
              <a:t>the</a:t>
            </a:r>
            <a:r>
              <a:rPr lang="nl-NL" dirty="0"/>
              <a:t> </a:t>
            </a:r>
            <a:r>
              <a:rPr lang="nl-NL" dirty="0" err="1"/>
              <a:t>number</a:t>
            </a:r>
            <a:r>
              <a:rPr lang="nl-NL" dirty="0"/>
              <a:t> is </a:t>
            </a:r>
            <a:r>
              <a:rPr lang="nl-NL" dirty="0" err="1"/>
              <a:t>twice</a:t>
            </a:r>
            <a:r>
              <a:rPr lang="nl-NL" dirty="0"/>
              <a:t> as big, </a:t>
            </a:r>
            <a:r>
              <a:rPr lang="nl-NL" dirty="0" err="1"/>
              <a:t>then</a:t>
            </a:r>
            <a:r>
              <a:rPr lang="nl-NL" dirty="0"/>
              <a:t> </a:t>
            </a:r>
            <a:r>
              <a:rPr lang="nl-NL" dirty="0" err="1"/>
              <a:t>the</a:t>
            </a:r>
            <a:r>
              <a:rPr lang="nl-NL" dirty="0"/>
              <a:t> </a:t>
            </a:r>
            <a:r>
              <a:rPr lang="nl-NL" dirty="0" err="1"/>
              <a:t>category</a:t>
            </a:r>
            <a:r>
              <a:rPr lang="nl-NL" dirty="0"/>
              <a:t> is </a:t>
            </a:r>
            <a:r>
              <a:rPr lang="nl-NL" dirty="0" err="1"/>
              <a:t>twice</a:t>
            </a:r>
            <a:r>
              <a:rPr lang="nl-NL" dirty="0"/>
              <a:t> as big</a:t>
            </a:r>
            <a:endParaRPr lang="en-US" dirty="0"/>
          </a:p>
          <a:p>
            <a:r>
              <a:rPr lang="en-US" dirty="0"/>
              <a:t>What does that mean for encoding?</a:t>
            </a:r>
          </a:p>
          <a:p>
            <a:endParaRPr lang="en-US" dirty="0"/>
          </a:p>
        </p:txBody>
      </p:sp>
      <p:sp>
        <p:nvSpPr>
          <p:cNvPr id="15" name="Tijdelijke aanduiding voor voettekst 14">
            <a:extLst>
              <a:ext uri="{FF2B5EF4-FFF2-40B4-BE49-F238E27FC236}">
                <a16:creationId xmlns:a16="http://schemas.microsoft.com/office/drawing/2014/main" id="{C7340611-A020-C60B-35D2-2C8F360065DA}"/>
              </a:ext>
            </a:extLst>
          </p:cNvPr>
          <p:cNvSpPr>
            <a:spLocks noGrp="1"/>
          </p:cNvSpPr>
          <p:nvPr>
            <p:ph type="ftr" sz="quarter" idx="10"/>
          </p:nvPr>
        </p:nvSpPr>
        <p:spPr/>
        <p:txBody>
          <a:bodyPr/>
          <a:lstStyle/>
          <a:p>
            <a:endParaRPr lang="nl-NL"/>
          </a:p>
        </p:txBody>
      </p:sp>
      <p:sp>
        <p:nvSpPr>
          <p:cNvPr id="16" name="Tijdelijke aanduiding voor dianummer 15">
            <a:extLst>
              <a:ext uri="{FF2B5EF4-FFF2-40B4-BE49-F238E27FC236}">
                <a16:creationId xmlns:a16="http://schemas.microsoft.com/office/drawing/2014/main" id="{AAA0FDFD-B359-661E-C2F2-58AC0ABB0943}"/>
              </a:ext>
            </a:extLst>
          </p:cNvPr>
          <p:cNvSpPr>
            <a:spLocks noGrp="1"/>
          </p:cNvSpPr>
          <p:nvPr>
            <p:ph type="sldNum" sz="quarter" idx="11"/>
          </p:nvPr>
        </p:nvSpPr>
        <p:spPr/>
        <p:txBody>
          <a:bodyPr/>
          <a:lstStyle/>
          <a:p>
            <a:fld id="{4A9FEBF3-15B5-1B45-A2C4-90B74AC3EAE7}" type="slidenum">
              <a:rPr lang="nl-NL"/>
              <a:t>27</a:t>
            </a:fld>
            <a:endParaRPr lang="nl-NL"/>
          </a:p>
        </p:txBody>
      </p:sp>
      <p:graphicFrame>
        <p:nvGraphicFramePr>
          <p:cNvPr id="13" name="Tabel 12">
            <a:extLst>
              <a:ext uri="{FF2B5EF4-FFF2-40B4-BE49-F238E27FC236}">
                <a16:creationId xmlns:a16="http://schemas.microsoft.com/office/drawing/2014/main" id="{9FA21B5A-9D80-9E66-84BD-E866589BF1B7}"/>
              </a:ext>
            </a:extLst>
          </p:cNvPr>
          <p:cNvGraphicFramePr>
            <a:graphicFrameLocks noGrp="1"/>
          </p:cNvGraphicFramePr>
          <p:nvPr>
            <p:extLst>
              <p:ext uri="{D42A27DB-BD31-4B8C-83A1-F6EECF244321}">
                <p14:modId xmlns:p14="http://schemas.microsoft.com/office/powerpoint/2010/main" val="3376648690"/>
              </p:ext>
            </p:extLst>
          </p:nvPr>
        </p:nvGraphicFramePr>
        <p:xfrm>
          <a:off x="4397035" y="1267507"/>
          <a:ext cx="1583790" cy="1676400"/>
        </p:xfrm>
        <a:graphic>
          <a:graphicData uri="http://schemas.openxmlformats.org/drawingml/2006/table">
            <a:tbl>
              <a:tblPr firstRow="1" bandRow="1">
                <a:tableStyleId>{FABFCF23-3B69-468F-B69F-88F6DE6A72F2}</a:tableStyleId>
              </a:tblPr>
              <a:tblGrid>
                <a:gridCol w="1583790">
                  <a:extLst>
                    <a:ext uri="{9D8B030D-6E8A-4147-A177-3AD203B41FA5}">
                      <a16:colId xmlns:a16="http://schemas.microsoft.com/office/drawing/2014/main" val="688475926"/>
                    </a:ext>
                  </a:extLst>
                </a:gridCol>
              </a:tblGrid>
              <a:tr h="288453">
                <a:tc>
                  <a:txBody>
                    <a:bodyPr/>
                    <a:lstStyle/>
                    <a:p>
                      <a:r>
                        <a:rPr lang="nl-NL" sz="1600" dirty="0" err="1"/>
                        <a:t>Item_Category</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Fitness</a:t>
                      </a:r>
                    </a:p>
                  </a:txBody>
                  <a:tcPr anchor="ctr"/>
                </a:tc>
                <a:extLst>
                  <a:ext uri="{0D108BD9-81ED-4DB2-BD59-A6C34878D82A}">
                    <a16:rowId xmlns:a16="http://schemas.microsoft.com/office/drawing/2014/main" val="2671650107"/>
                  </a:ext>
                </a:extLst>
              </a:tr>
              <a:tr h="288453">
                <a:tc>
                  <a:txBody>
                    <a:bodyPr/>
                    <a:lstStyle/>
                    <a:p>
                      <a:r>
                        <a:rPr lang="nl-NL" sz="1600" dirty="0"/>
                        <a:t>Food</a:t>
                      </a:r>
                    </a:p>
                  </a:txBody>
                  <a:tcPr anchor="ctr"/>
                </a:tc>
                <a:extLst>
                  <a:ext uri="{0D108BD9-81ED-4DB2-BD59-A6C34878D82A}">
                    <a16:rowId xmlns:a16="http://schemas.microsoft.com/office/drawing/2014/main" val="2987844129"/>
                  </a:ext>
                </a:extLst>
              </a:tr>
              <a:tr h="288453">
                <a:tc>
                  <a:txBody>
                    <a:bodyPr/>
                    <a:lstStyle/>
                    <a:p>
                      <a:r>
                        <a:rPr lang="nl-NL" sz="1600" dirty="0"/>
                        <a:t>Kitchen</a:t>
                      </a:r>
                    </a:p>
                  </a:txBody>
                  <a:tcPr anchor="ctr"/>
                </a:tc>
                <a:extLst>
                  <a:ext uri="{0D108BD9-81ED-4DB2-BD59-A6C34878D82A}">
                    <a16:rowId xmlns:a16="http://schemas.microsoft.com/office/drawing/2014/main" val="1412287657"/>
                  </a:ext>
                </a:extLst>
              </a:tr>
              <a:tr h="288453">
                <a:tc>
                  <a:txBody>
                    <a:bodyPr/>
                    <a:lstStyle/>
                    <a:p>
                      <a:r>
                        <a:rPr lang="nl-NL" sz="1600" dirty="0"/>
                        <a:t>Food</a:t>
                      </a:r>
                    </a:p>
                  </a:txBody>
                  <a:tcPr anchor="ctr"/>
                </a:tc>
                <a:extLst>
                  <a:ext uri="{0D108BD9-81ED-4DB2-BD59-A6C34878D82A}">
                    <a16:rowId xmlns:a16="http://schemas.microsoft.com/office/drawing/2014/main" val="60306469"/>
                  </a:ext>
                </a:extLst>
              </a:tr>
            </a:tbl>
          </a:graphicData>
        </a:graphic>
      </p:graphicFrame>
      <p:sp>
        <p:nvSpPr>
          <p:cNvPr id="14" name="Pijl links 8">
            <a:extLst>
              <a:ext uri="{FF2B5EF4-FFF2-40B4-BE49-F238E27FC236}">
                <a16:creationId xmlns:a16="http://schemas.microsoft.com/office/drawing/2014/main" id="{28C68B21-C3D7-4B60-B6FD-4162BBDA3DB2}"/>
              </a:ext>
            </a:extLst>
          </p:cNvPr>
          <p:cNvSpPr/>
          <p:nvPr/>
        </p:nvSpPr>
        <p:spPr>
          <a:xfrm>
            <a:off x="6120420" y="1873642"/>
            <a:ext cx="516991" cy="329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el 16">
            <a:extLst>
              <a:ext uri="{FF2B5EF4-FFF2-40B4-BE49-F238E27FC236}">
                <a16:creationId xmlns:a16="http://schemas.microsoft.com/office/drawing/2014/main" id="{2E49D0AB-639A-6667-E3CB-4BE3245AD157}"/>
              </a:ext>
            </a:extLst>
          </p:cNvPr>
          <p:cNvGraphicFramePr>
            <a:graphicFrameLocks noGrp="1"/>
          </p:cNvGraphicFramePr>
          <p:nvPr>
            <p:extLst>
              <p:ext uri="{D42A27DB-BD31-4B8C-83A1-F6EECF244321}">
                <p14:modId xmlns:p14="http://schemas.microsoft.com/office/powerpoint/2010/main" val="4060613209"/>
              </p:ext>
            </p:extLst>
          </p:nvPr>
        </p:nvGraphicFramePr>
        <p:xfrm>
          <a:off x="6910467" y="1272424"/>
          <a:ext cx="1821304" cy="1676400"/>
        </p:xfrm>
        <a:graphic>
          <a:graphicData uri="http://schemas.openxmlformats.org/drawingml/2006/table">
            <a:tbl>
              <a:tblPr firstRow="1" bandRow="1">
                <a:tableStyleId>{FABFCF23-3B69-468F-B69F-88F6DE6A72F2}</a:tableStyleId>
              </a:tblPr>
              <a:tblGrid>
                <a:gridCol w="1821304">
                  <a:extLst>
                    <a:ext uri="{9D8B030D-6E8A-4147-A177-3AD203B41FA5}">
                      <a16:colId xmlns:a16="http://schemas.microsoft.com/office/drawing/2014/main" val="688475926"/>
                    </a:ext>
                  </a:extLst>
                </a:gridCol>
              </a:tblGrid>
              <a:tr h="288453">
                <a:tc>
                  <a:txBody>
                    <a:bodyPr/>
                    <a:lstStyle/>
                    <a:p>
                      <a:r>
                        <a:rPr lang="nl-NL" sz="1600" dirty="0" err="1"/>
                        <a:t>Item_Code</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1</a:t>
                      </a:r>
                    </a:p>
                  </a:txBody>
                  <a:tcPr anchor="ctr"/>
                </a:tc>
                <a:extLst>
                  <a:ext uri="{0D108BD9-81ED-4DB2-BD59-A6C34878D82A}">
                    <a16:rowId xmlns:a16="http://schemas.microsoft.com/office/drawing/2014/main" val="2671650107"/>
                  </a:ext>
                </a:extLst>
              </a:tr>
              <a:tr h="288453">
                <a:tc>
                  <a:txBody>
                    <a:bodyPr/>
                    <a:lstStyle/>
                    <a:p>
                      <a:r>
                        <a:rPr lang="nl-NL" sz="1600" dirty="0"/>
                        <a:t>2</a:t>
                      </a:r>
                    </a:p>
                  </a:txBody>
                  <a:tcPr anchor="ctr"/>
                </a:tc>
                <a:extLst>
                  <a:ext uri="{0D108BD9-81ED-4DB2-BD59-A6C34878D82A}">
                    <a16:rowId xmlns:a16="http://schemas.microsoft.com/office/drawing/2014/main" val="2987844129"/>
                  </a:ext>
                </a:extLst>
              </a:tr>
              <a:tr h="288453">
                <a:tc>
                  <a:txBody>
                    <a:bodyPr/>
                    <a:lstStyle/>
                    <a:p>
                      <a:r>
                        <a:rPr lang="nl-NL" sz="1600" dirty="0"/>
                        <a:t>3</a:t>
                      </a:r>
                    </a:p>
                  </a:txBody>
                  <a:tcPr anchor="ctr"/>
                </a:tc>
                <a:extLst>
                  <a:ext uri="{0D108BD9-81ED-4DB2-BD59-A6C34878D82A}">
                    <a16:rowId xmlns:a16="http://schemas.microsoft.com/office/drawing/2014/main" val="1412287657"/>
                  </a:ext>
                </a:extLst>
              </a:tr>
              <a:tr h="288453">
                <a:tc>
                  <a:txBody>
                    <a:bodyPr/>
                    <a:lstStyle/>
                    <a:p>
                      <a:r>
                        <a:rPr lang="nl-NL" sz="1600" dirty="0"/>
                        <a:t>2</a:t>
                      </a:r>
                    </a:p>
                  </a:txBody>
                  <a:tcPr anchor="ctr"/>
                </a:tc>
                <a:extLst>
                  <a:ext uri="{0D108BD9-81ED-4DB2-BD59-A6C34878D82A}">
                    <a16:rowId xmlns:a16="http://schemas.microsoft.com/office/drawing/2014/main" val="3353465617"/>
                  </a:ext>
                </a:extLst>
              </a:tr>
            </a:tbl>
          </a:graphicData>
        </a:graphic>
      </p:graphicFrame>
      <p:graphicFrame>
        <p:nvGraphicFramePr>
          <p:cNvPr id="18" name="Tabel 17">
            <a:extLst>
              <a:ext uri="{FF2B5EF4-FFF2-40B4-BE49-F238E27FC236}">
                <a16:creationId xmlns:a16="http://schemas.microsoft.com/office/drawing/2014/main" id="{9DA99E7D-04B5-75EE-D438-765107FCD5E3}"/>
              </a:ext>
            </a:extLst>
          </p:cNvPr>
          <p:cNvGraphicFramePr>
            <a:graphicFrameLocks noGrp="1"/>
          </p:cNvGraphicFramePr>
          <p:nvPr>
            <p:extLst>
              <p:ext uri="{D42A27DB-BD31-4B8C-83A1-F6EECF244321}">
                <p14:modId xmlns:p14="http://schemas.microsoft.com/office/powerpoint/2010/main" val="2795623072"/>
              </p:ext>
            </p:extLst>
          </p:nvPr>
        </p:nvGraphicFramePr>
        <p:xfrm>
          <a:off x="4397035" y="3600975"/>
          <a:ext cx="1583790" cy="2011680"/>
        </p:xfrm>
        <a:graphic>
          <a:graphicData uri="http://schemas.openxmlformats.org/drawingml/2006/table">
            <a:tbl>
              <a:tblPr firstRow="1" bandRow="1">
                <a:tableStyleId>{FABFCF23-3B69-468F-B69F-88F6DE6A72F2}</a:tableStyleId>
              </a:tblPr>
              <a:tblGrid>
                <a:gridCol w="1583790">
                  <a:extLst>
                    <a:ext uri="{9D8B030D-6E8A-4147-A177-3AD203B41FA5}">
                      <a16:colId xmlns:a16="http://schemas.microsoft.com/office/drawing/2014/main" val="688475926"/>
                    </a:ext>
                  </a:extLst>
                </a:gridCol>
              </a:tblGrid>
              <a:tr h="288453">
                <a:tc>
                  <a:txBody>
                    <a:bodyPr/>
                    <a:lstStyle/>
                    <a:p>
                      <a:r>
                        <a:rPr lang="nl-NL" sz="1600" dirty="0"/>
                        <a:t>Performance</a:t>
                      </a:r>
                    </a:p>
                  </a:txBody>
                  <a:tcPr anchor="ctr"/>
                </a:tc>
                <a:extLst>
                  <a:ext uri="{0D108BD9-81ED-4DB2-BD59-A6C34878D82A}">
                    <a16:rowId xmlns:a16="http://schemas.microsoft.com/office/drawing/2014/main" val="2984224214"/>
                  </a:ext>
                </a:extLst>
              </a:tr>
              <a:tr h="288453">
                <a:tc>
                  <a:txBody>
                    <a:bodyPr/>
                    <a:lstStyle/>
                    <a:p>
                      <a:r>
                        <a:rPr lang="nl-NL" sz="1600" dirty="0" err="1"/>
                        <a:t>Very</a:t>
                      </a:r>
                      <a:r>
                        <a:rPr lang="nl-NL" sz="1600" dirty="0"/>
                        <a:t> </a:t>
                      </a:r>
                      <a:r>
                        <a:rPr lang="nl-NL" sz="1600" dirty="0" err="1"/>
                        <a:t>poor</a:t>
                      </a:r>
                      <a:endParaRPr lang="nl-NL" sz="1600" dirty="0"/>
                    </a:p>
                  </a:txBody>
                  <a:tcPr anchor="ctr"/>
                </a:tc>
                <a:extLst>
                  <a:ext uri="{0D108BD9-81ED-4DB2-BD59-A6C34878D82A}">
                    <a16:rowId xmlns:a16="http://schemas.microsoft.com/office/drawing/2014/main" val="2671650107"/>
                  </a:ext>
                </a:extLst>
              </a:tr>
              <a:tr h="288453">
                <a:tc>
                  <a:txBody>
                    <a:bodyPr/>
                    <a:lstStyle/>
                    <a:p>
                      <a:r>
                        <a:rPr lang="nl-NL" sz="1600" dirty="0" err="1"/>
                        <a:t>Poor</a:t>
                      </a:r>
                      <a:endParaRPr lang="nl-NL" sz="1600" dirty="0"/>
                    </a:p>
                  </a:txBody>
                  <a:tcPr anchor="ctr"/>
                </a:tc>
                <a:extLst>
                  <a:ext uri="{0D108BD9-81ED-4DB2-BD59-A6C34878D82A}">
                    <a16:rowId xmlns:a16="http://schemas.microsoft.com/office/drawing/2014/main" val="2987844129"/>
                  </a:ext>
                </a:extLst>
              </a:tr>
              <a:tr h="288453">
                <a:tc>
                  <a:txBody>
                    <a:bodyPr/>
                    <a:lstStyle/>
                    <a:p>
                      <a:r>
                        <a:rPr lang="nl-NL" sz="1600" dirty="0" err="1"/>
                        <a:t>Average</a:t>
                      </a:r>
                      <a:endParaRPr lang="nl-NL" sz="1600" dirty="0"/>
                    </a:p>
                  </a:txBody>
                  <a:tcPr anchor="ctr"/>
                </a:tc>
                <a:extLst>
                  <a:ext uri="{0D108BD9-81ED-4DB2-BD59-A6C34878D82A}">
                    <a16:rowId xmlns:a16="http://schemas.microsoft.com/office/drawing/2014/main" val="1412287657"/>
                  </a:ext>
                </a:extLst>
              </a:tr>
              <a:tr h="288453">
                <a:tc>
                  <a:txBody>
                    <a:bodyPr/>
                    <a:lstStyle/>
                    <a:p>
                      <a:r>
                        <a:rPr lang="nl-NL" sz="1600" dirty="0" err="1"/>
                        <a:t>Good</a:t>
                      </a:r>
                      <a:endParaRPr lang="nl-NL" sz="1600" dirty="0"/>
                    </a:p>
                  </a:txBody>
                  <a:tcPr anchor="ctr"/>
                </a:tc>
                <a:extLst>
                  <a:ext uri="{0D108BD9-81ED-4DB2-BD59-A6C34878D82A}">
                    <a16:rowId xmlns:a16="http://schemas.microsoft.com/office/drawing/2014/main" val="60306469"/>
                  </a:ext>
                </a:extLst>
              </a:tr>
              <a:tr h="288453">
                <a:tc>
                  <a:txBody>
                    <a:bodyPr/>
                    <a:lstStyle/>
                    <a:p>
                      <a:r>
                        <a:rPr lang="nl-NL" sz="1600" dirty="0"/>
                        <a:t>Excellent</a:t>
                      </a:r>
                    </a:p>
                  </a:txBody>
                  <a:tcPr anchor="ctr"/>
                </a:tc>
                <a:extLst>
                  <a:ext uri="{0D108BD9-81ED-4DB2-BD59-A6C34878D82A}">
                    <a16:rowId xmlns:a16="http://schemas.microsoft.com/office/drawing/2014/main" val="3630091666"/>
                  </a:ext>
                </a:extLst>
              </a:tr>
            </a:tbl>
          </a:graphicData>
        </a:graphic>
      </p:graphicFrame>
      <p:sp>
        <p:nvSpPr>
          <p:cNvPr id="19" name="Pijl links 8">
            <a:extLst>
              <a:ext uri="{FF2B5EF4-FFF2-40B4-BE49-F238E27FC236}">
                <a16:creationId xmlns:a16="http://schemas.microsoft.com/office/drawing/2014/main" id="{13968B7C-B065-6405-50FE-F559237632AC}"/>
              </a:ext>
            </a:extLst>
          </p:cNvPr>
          <p:cNvSpPr/>
          <p:nvPr/>
        </p:nvSpPr>
        <p:spPr>
          <a:xfrm>
            <a:off x="6133358" y="4097760"/>
            <a:ext cx="516991" cy="329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el 19">
            <a:extLst>
              <a:ext uri="{FF2B5EF4-FFF2-40B4-BE49-F238E27FC236}">
                <a16:creationId xmlns:a16="http://schemas.microsoft.com/office/drawing/2014/main" id="{22E72232-91AE-A7A1-179D-B3C2B97B5FD3}"/>
              </a:ext>
            </a:extLst>
          </p:cNvPr>
          <p:cNvGraphicFramePr>
            <a:graphicFrameLocks noGrp="1"/>
          </p:cNvGraphicFramePr>
          <p:nvPr>
            <p:extLst>
              <p:ext uri="{D42A27DB-BD31-4B8C-83A1-F6EECF244321}">
                <p14:modId xmlns:p14="http://schemas.microsoft.com/office/powerpoint/2010/main" val="1931787626"/>
              </p:ext>
            </p:extLst>
          </p:nvPr>
        </p:nvGraphicFramePr>
        <p:xfrm>
          <a:off x="6910467" y="3605892"/>
          <a:ext cx="1821304" cy="2011680"/>
        </p:xfrm>
        <a:graphic>
          <a:graphicData uri="http://schemas.openxmlformats.org/drawingml/2006/table">
            <a:tbl>
              <a:tblPr firstRow="1" bandRow="1">
                <a:tableStyleId>{FABFCF23-3B69-468F-B69F-88F6DE6A72F2}</a:tableStyleId>
              </a:tblPr>
              <a:tblGrid>
                <a:gridCol w="1821304">
                  <a:extLst>
                    <a:ext uri="{9D8B030D-6E8A-4147-A177-3AD203B41FA5}">
                      <a16:colId xmlns:a16="http://schemas.microsoft.com/office/drawing/2014/main" val="688475926"/>
                    </a:ext>
                  </a:extLst>
                </a:gridCol>
              </a:tblGrid>
              <a:tr h="288453">
                <a:tc>
                  <a:txBody>
                    <a:bodyPr/>
                    <a:lstStyle/>
                    <a:p>
                      <a:r>
                        <a:rPr lang="nl-NL" sz="1600" dirty="0" err="1"/>
                        <a:t>Performance_code</a:t>
                      </a:r>
                      <a:endParaRPr lang="nl-NL" sz="1600" dirty="0"/>
                    </a:p>
                  </a:txBody>
                  <a:tcPr anchor="ctr"/>
                </a:tc>
                <a:extLst>
                  <a:ext uri="{0D108BD9-81ED-4DB2-BD59-A6C34878D82A}">
                    <a16:rowId xmlns:a16="http://schemas.microsoft.com/office/drawing/2014/main" val="2984224214"/>
                  </a:ext>
                </a:extLst>
              </a:tr>
              <a:tr h="288453">
                <a:tc>
                  <a:txBody>
                    <a:bodyPr/>
                    <a:lstStyle/>
                    <a:p>
                      <a:r>
                        <a:rPr lang="nl-NL" sz="1600" dirty="0"/>
                        <a:t>1</a:t>
                      </a:r>
                    </a:p>
                  </a:txBody>
                  <a:tcPr anchor="ctr"/>
                </a:tc>
                <a:extLst>
                  <a:ext uri="{0D108BD9-81ED-4DB2-BD59-A6C34878D82A}">
                    <a16:rowId xmlns:a16="http://schemas.microsoft.com/office/drawing/2014/main" val="2671650107"/>
                  </a:ext>
                </a:extLst>
              </a:tr>
              <a:tr h="288453">
                <a:tc>
                  <a:txBody>
                    <a:bodyPr/>
                    <a:lstStyle/>
                    <a:p>
                      <a:r>
                        <a:rPr lang="nl-NL" sz="1600" dirty="0"/>
                        <a:t>2</a:t>
                      </a:r>
                    </a:p>
                  </a:txBody>
                  <a:tcPr anchor="ctr"/>
                </a:tc>
                <a:extLst>
                  <a:ext uri="{0D108BD9-81ED-4DB2-BD59-A6C34878D82A}">
                    <a16:rowId xmlns:a16="http://schemas.microsoft.com/office/drawing/2014/main" val="2987844129"/>
                  </a:ext>
                </a:extLst>
              </a:tr>
              <a:tr h="288453">
                <a:tc>
                  <a:txBody>
                    <a:bodyPr/>
                    <a:lstStyle/>
                    <a:p>
                      <a:r>
                        <a:rPr lang="nl-NL" sz="1600" dirty="0"/>
                        <a:t>3</a:t>
                      </a:r>
                    </a:p>
                  </a:txBody>
                  <a:tcPr anchor="ctr"/>
                </a:tc>
                <a:extLst>
                  <a:ext uri="{0D108BD9-81ED-4DB2-BD59-A6C34878D82A}">
                    <a16:rowId xmlns:a16="http://schemas.microsoft.com/office/drawing/2014/main" val="1412287657"/>
                  </a:ext>
                </a:extLst>
              </a:tr>
              <a:tr h="288453">
                <a:tc>
                  <a:txBody>
                    <a:bodyPr/>
                    <a:lstStyle/>
                    <a:p>
                      <a:r>
                        <a:rPr lang="nl-NL" sz="1600" dirty="0"/>
                        <a:t>4</a:t>
                      </a:r>
                    </a:p>
                  </a:txBody>
                  <a:tcPr anchor="ctr"/>
                </a:tc>
                <a:extLst>
                  <a:ext uri="{0D108BD9-81ED-4DB2-BD59-A6C34878D82A}">
                    <a16:rowId xmlns:a16="http://schemas.microsoft.com/office/drawing/2014/main" val="3353465617"/>
                  </a:ext>
                </a:extLst>
              </a:tr>
              <a:tr h="288453">
                <a:tc>
                  <a:txBody>
                    <a:bodyPr/>
                    <a:lstStyle/>
                    <a:p>
                      <a:r>
                        <a:rPr lang="nl-NL" sz="1600" dirty="0"/>
                        <a:t>5</a:t>
                      </a:r>
                    </a:p>
                  </a:txBody>
                  <a:tcPr anchor="ctr"/>
                </a:tc>
                <a:extLst>
                  <a:ext uri="{0D108BD9-81ED-4DB2-BD59-A6C34878D82A}">
                    <a16:rowId xmlns:a16="http://schemas.microsoft.com/office/drawing/2014/main" val="3069518250"/>
                  </a:ext>
                </a:extLst>
              </a:tr>
            </a:tbl>
          </a:graphicData>
        </a:graphic>
      </p:graphicFrame>
      <p:sp>
        <p:nvSpPr>
          <p:cNvPr id="21" name="Vermenigvuldigingsteken 20">
            <a:extLst>
              <a:ext uri="{FF2B5EF4-FFF2-40B4-BE49-F238E27FC236}">
                <a16:creationId xmlns:a16="http://schemas.microsoft.com/office/drawing/2014/main" id="{7A4153B2-0AFB-C349-0AEF-07EC7D611B83}"/>
              </a:ext>
            </a:extLst>
          </p:cNvPr>
          <p:cNvSpPr/>
          <p:nvPr/>
        </p:nvSpPr>
        <p:spPr>
          <a:xfrm>
            <a:off x="6101569" y="1873642"/>
            <a:ext cx="448730" cy="379317"/>
          </a:xfrm>
          <a:prstGeom prst="mathMultiply">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2" name="Tekstvak 21">
            <a:extLst>
              <a:ext uri="{FF2B5EF4-FFF2-40B4-BE49-F238E27FC236}">
                <a16:creationId xmlns:a16="http://schemas.microsoft.com/office/drawing/2014/main" id="{8441BC1D-8C8A-D399-5132-5A97DFBBD729}"/>
              </a:ext>
            </a:extLst>
          </p:cNvPr>
          <p:cNvSpPr txBox="1"/>
          <p:nvPr/>
        </p:nvSpPr>
        <p:spPr>
          <a:xfrm>
            <a:off x="4397035" y="5715298"/>
            <a:ext cx="4334736" cy="461665"/>
          </a:xfrm>
          <a:prstGeom prst="rect">
            <a:avLst/>
          </a:prstGeom>
          <a:noFill/>
        </p:spPr>
        <p:txBody>
          <a:bodyPr wrap="square" rtlCol="0">
            <a:spAutoFit/>
          </a:bodyPr>
          <a:lstStyle/>
          <a:p>
            <a:r>
              <a:rPr lang="nl-NL" sz="1200" i="1" dirty="0" err="1"/>
              <a:t>Note</a:t>
            </a:r>
            <a:r>
              <a:rPr lang="nl-NL" sz="1200" i="1" dirty="0"/>
              <a:t>: </a:t>
            </a:r>
            <a:r>
              <a:rPr lang="nl-NL" sz="1200" i="1" dirty="0" err="1"/>
              <a:t>this</a:t>
            </a:r>
            <a:r>
              <a:rPr lang="nl-NL" sz="1200" i="1" dirty="0"/>
              <a:t> </a:t>
            </a:r>
            <a:r>
              <a:rPr lang="nl-NL" sz="1200" i="1" dirty="0" err="1"/>
              <a:t>still</a:t>
            </a:r>
            <a:r>
              <a:rPr lang="nl-NL" sz="1200" i="1" dirty="0"/>
              <a:t> </a:t>
            </a:r>
            <a:r>
              <a:rPr lang="nl-NL" sz="1200" i="1" dirty="0" err="1"/>
              <a:t>only</a:t>
            </a:r>
            <a:r>
              <a:rPr lang="nl-NL" sz="1200" i="1" dirty="0"/>
              <a:t> </a:t>
            </a:r>
            <a:r>
              <a:rPr lang="nl-NL" sz="1200" i="1" dirty="0" err="1"/>
              <a:t>works</a:t>
            </a:r>
            <a:r>
              <a:rPr lang="nl-NL" sz="1200" i="1" dirty="0"/>
              <a:t> </a:t>
            </a:r>
            <a:r>
              <a:rPr lang="nl-NL" sz="1200" i="1" dirty="0" err="1"/>
              <a:t>if</a:t>
            </a:r>
            <a:r>
              <a:rPr lang="nl-NL" sz="1200" i="1" dirty="0"/>
              <a:t> we </a:t>
            </a:r>
            <a:r>
              <a:rPr lang="nl-NL" sz="1200" i="1" dirty="0" err="1"/>
              <a:t>can</a:t>
            </a:r>
            <a:r>
              <a:rPr lang="nl-NL" sz="1200" i="1" dirty="0"/>
              <a:t> </a:t>
            </a:r>
            <a:r>
              <a:rPr lang="nl-NL" sz="1200" i="1" dirty="0" err="1"/>
              <a:t>quantify</a:t>
            </a:r>
            <a:r>
              <a:rPr lang="nl-NL" sz="1200" i="1" dirty="0"/>
              <a:t> </a:t>
            </a:r>
            <a:r>
              <a:rPr lang="nl-NL" sz="1200" i="1" dirty="0" err="1"/>
              <a:t>the</a:t>
            </a:r>
            <a:r>
              <a:rPr lang="nl-NL" sz="1200" i="1" dirty="0"/>
              <a:t> </a:t>
            </a:r>
            <a:r>
              <a:rPr lang="nl-NL" sz="1200" i="1" dirty="0" err="1"/>
              <a:t>difference</a:t>
            </a:r>
            <a:r>
              <a:rPr lang="nl-NL" sz="1200" i="1" dirty="0"/>
              <a:t> </a:t>
            </a:r>
            <a:r>
              <a:rPr lang="nl-NL" sz="1200" i="1" dirty="0" err="1"/>
              <a:t>between</a:t>
            </a:r>
            <a:r>
              <a:rPr lang="nl-NL" sz="1200" i="1" dirty="0"/>
              <a:t> these different labels </a:t>
            </a:r>
          </a:p>
        </p:txBody>
      </p:sp>
    </p:spTree>
    <p:extLst>
      <p:ext uri="{BB962C8B-B14F-4D97-AF65-F5344CB8AC3E}">
        <p14:creationId xmlns:p14="http://schemas.microsoft.com/office/powerpoint/2010/main" val="231781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046453-53A0-FE46-909A-DBBD9BF13D5D}"/>
              </a:ext>
            </a:extLst>
          </p:cNvPr>
          <p:cNvSpPr>
            <a:spLocks noGrp="1"/>
          </p:cNvSpPr>
          <p:nvPr>
            <p:ph type="title"/>
          </p:nvPr>
        </p:nvSpPr>
        <p:spPr/>
        <p:txBody>
          <a:bodyPr>
            <a:normAutofit fontScale="90000"/>
          </a:bodyPr>
          <a:lstStyle/>
          <a:p>
            <a:r>
              <a:rPr lang="nl-NL" dirty="0" err="1"/>
              <a:t>Categorical</a:t>
            </a:r>
            <a:r>
              <a:rPr lang="nl-NL" dirty="0"/>
              <a:t> Variables – </a:t>
            </a:r>
            <a:r>
              <a:rPr lang="nl-NL" dirty="0" err="1"/>
              <a:t>One</a:t>
            </a:r>
            <a:r>
              <a:rPr lang="nl-NL" dirty="0"/>
              <a:t> Hot </a:t>
            </a:r>
            <a:r>
              <a:rPr lang="nl-NL" dirty="0" err="1"/>
              <a:t>Enc</a:t>
            </a:r>
            <a:r>
              <a:rPr lang="nl-NL" dirty="0"/>
              <a:t>.</a:t>
            </a:r>
            <a:endParaRPr lang="en-US" dirty="0"/>
          </a:p>
        </p:txBody>
      </p:sp>
      <p:sp>
        <p:nvSpPr>
          <p:cNvPr id="3" name="Tijdelijke aanduiding voor inhoud 2">
            <a:extLst>
              <a:ext uri="{FF2B5EF4-FFF2-40B4-BE49-F238E27FC236}">
                <a16:creationId xmlns:a16="http://schemas.microsoft.com/office/drawing/2014/main" id="{C5F62DC0-62D1-444F-BBAA-E44672FFAAE7}"/>
              </a:ext>
            </a:extLst>
          </p:cNvPr>
          <p:cNvSpPr>
            <a:spLocks noGrp="1"/>
          </p:cNvSpPr>
          <p:nvPr>
            <p:ph idx="1"/>
          </p:nvPr>
        </p:nvSpPr>
        <p:spPr>
          <a:xfrm>
            <a:off x="628650" y="1229032"/>
            <a:ext cx="7886700" cy="1731525"/>
          </a:xfrm>
        </p:spPr>
        <p:txBody>
          <a:bodyPr/>
          <a:lstStyle/>
          <a:p>
            <a:pPr marL="0" indent="0">
              <a:buNone/>
            </a:pPr>
            <a:r>
              <a:rPr lang="en-US" dirty="0"/>
              <a:t>Another option:</a:t>
            </a:r>
          </a:p>
          <a:p>
            <a:pPr marL="0" indent="0">
              <a:buNone/>
            </a:pPr>
            <a:r>
              <a:rPr lang="en-US" dirty="0"/>
              <a:t>One-hot encoding</a:t>
            </a:r>
          </a:p>
          <a:p>
            <a:pPr lvl="1"/>
            <a:r>
              <a:rPr lang="en-US" dirty="0"/>
              <a:t>Adds a feature for every possible value in the category (dummy column)</a:t>
            </a:r>
          </a:p>
          <a:p>
            <a:pPr lvl="1"/>
            <a:r>
              <a:rPr lang="en-US" b="1" dirty="0">
                <a:solidFill>
                  <a:srgbClr val="C00000"/>
                </a:solidFill>
              </a:rPr>
              <a:t>Dummy Variable Trap </a:t>
            </a:r>
            <a:r>
              <a:rPr lang="en-US" dirty="0"/>
              <a:t>(highly correlated variables encoded separately)</a:t>
            </a:r>
          </a:p>
          <a:p>
            <a:pPr lvl="1"/>
            <a:r>
              <a:rPr lang="en-US" dirty="0"/>
              <a:t>Curse of dimensionality</a:t>
            </a:r>
          </a:p>
          <a:p>
            <a:pPr lvl="1"/>
            <a:endParaRPr lang="en-US" dirty="0"/>
          </a:p>
        </p:txBody>
      </p:sp>
      <p:graphicFrame>
        <p:nvGraphicFramePr>
          <p:cNvPr id="4" name="Tabel 3">
            <a:extLst>
              <a:ext uri="{FF2B5EF4-FFF2-40B4-BE49-F238E27FC236}">
                <a16:creationId xmlns:a16="http://schemas.microsoft.com/office/drawing/2014/main" id="{35C26894-C27B-4C49-B35D-09551630A73B}"/>
              </a:ext>
            </a:extLst>
          </p:cNvPr>
          <p:cNvGraphicFramePr>
            <a:graphicFrameLocks noGrp="1"/>
          </p:cNvGraphicFramePr>
          <p:nvPr>
            <p:extLst>
              <p:ext uri="{D42A27DB-BD31-4B8C-83A1-F6EECF244321}">
                <p14:modId xmlns:p14="http://schemas.microsoft.com/office/powerpoint/2010/main" val="3315180110"/>
              </p:ext>
            </p:extLst>
          </p:nvPr>
        </p:nvGraphicFramePr>
        <p:xfrm>
          <a:off x="1310703" y="3444741"/>
          <a:ext cx="1927737" cy="1676400"/>
        </p:xfrm>
        <a:graphic>
          <a:graphicData uri="http://schemas.openxmlformats.org/drawingml/2006/table">
            <a:tbl>
              <a:tblPr firstRow="1" bandRow="1">
                <a:tableStyleId>{FABFCF23-3B69-468F-B69F-88F6DE6A72F2}</a:tableStyleId>
              </a:tblPr>
              <a:tblGrid>
                <a:gridCol w="1927737">
                  <a:extLst>
                    <a:ext uri="{9D8B030D-6E8A-4147-A177-3AD203B41FA5}">
                      <a16:colId xmlns:a16="http://schemas.microsoft.com/office/drawing/2014/main" val="688475926"/>
                    </a:ext>
                  </a:extLst>
                </a:gridCol>
              </a:tblGrid>
              <a:tr h="0">
                <a:tc>
                  <a:txBody>
                    <a:bodyPr/>
                    <a:lstStyle/>
                    <a:p>
                      <a:r>
                        <a:rPr lang="nl-NL" sz="1600" dirty="0" err="1"/>
                        <a:t>Item_Category</a:t>
                      </a:r>
                      <a:endParaRPr lang="nl-NL" sz="1600" dirty="0"/>
                    </a:p>
                  </a:txBody>
                  <a:tcPr anchor="ctr"/>
                </a:tc>
                <a:extLst>
                  <a:ext uri="{0D108BD9-81ED-4DB2-BD59-A6C34878D82A}">
                    <a16:rowId xmlns:a16="http://schemas.microsoft.com/office/drawing/2014/main" val="2984224214"/>
                  </a:ext>
                </a:extLst>
              </a:tr>
              <a:tr h="0">
                <a:tc>
                  <a:txBody>
                    <a:bodyPr/>
                    <a:lstStyle/>
                    <a:p>
                      <a:r>
                        <a:rPr lang="nl-NL" sz="1600" dirty="0"/>
                        <a:t>Fitness</a:t>
                      </a:r>
                    </a:p>
                  </a:txBody>
                  <a:tcPr anchor="ctr"/>
                </a:tc>
                <a:extLst>
                  <a:ext uri="{0D108BD9-81ED-4DB2-BD59-A6C34878D82A}">
                    <a16:rowId xmlns:a16="http://schemas.microsoft.com/office/drawing/2014/main" val="2671650107"/>
                  </a:ext>
                </a:extLst>
              </a:tr>
              <a:tr h="0">
                <a:tc>
                  <a:txBody>
                    <a:bodyPr/>
                    <a:lstStyle/>
                    <a:p>
                      <a:r>
                        <a:rPr lang="nl-NL" sz="1600" dirty="0"/>
                        <a:t>Food</a:t>
                      </a:r>
                    </a:p>
                  </a:txBody>
                  <a:tcPr anchor="ctr"/>
                </a:tc>
                <a:extLst>
                  <a:ext uri="{0D108BD9-81ED-4DB2-BD59-A6C34878D82A}">
                    <a16:rowId xmlns:a16="http://schemas.microsoft.com/office/drawing/2014/main" val="2987844129"/>
                  </a:ext>
                </a:extLst>
              </a:tr>
              <a:tr h="0">
                <a:tc>
                  <a:txBody>
                    <a:bodyPr/>
                    <a:lstStyle/>
                    <a:p>
                      <a:r>
                        <a:rPr lang="nl-NL" sz="1600" dirty="0"/>
                        <a:t>Kitchen</a:t>
                      </a:r>
                    </a:p>
                  </a:txBody>
                  <a:tcPr anchor="ctr"/>
                </a:tc>
                <a:extLst>
                  <a:ext uri="{0D108BD9-81ED-4DB2-BD59-A6C34878D82A}">
                    <a16:rowId xmlns:a16="http://schemas.microsoft.com/office/drawing/2014/main" val="1412287657"/>
                  </a:ext>
                </a:extLst>
              </a:tr>
              <a:tr h="0">
                <a:tc>
                  <a:txBody>
                    <a:bodyPr/>
                    <a:lstStyle/>
                    <a:p>
                      <a:r>
                        <a:rPr lang="nl-NL" sz="1600" dirty="0"/>
                        <a:t>Food</a:t>
                      </a:r>
                    </a:p>
                  </a:txBody>
                  <a:tcPr anchor="ctr"/>
                </a:tc>
                <a:extLst>
                  <a:ext uri="{0D108BD9-81ED-4DB2-BD59-A6C34878D82A}">
                    <a16:rowId xmlns:a16="http://schemas.microsoft.com/office/drawing/2014/main" val="608048937"/>
                  </a:ext>
                </a:extLst>
              </a:tr>
            </a:tbl>
          </a:graphicData>
        </a:graphic>
      </p:graphicFrame>
      <p:graphicFrame>
        <p:nvGraphicFramePr>
          <p:cNvPr id="5" name="Tabel 4">
            <a:extLst>
              <a:ext uri="{FF2B5EF4-FFF2-40B4-BE49-F238E27FC236}">
                <a16:creationId xmlns:a16="http://schemas.microsoft.com/office/drawing/2014/main" id="{C97978D2-0A4C-8141-8ED4-AF5FFD41FD29}"/>
              </a:ext>
            </a:extLst>
          </p:cNvPr>
          <p:cNvGraphicFramePr>
            <a:graphicFrameLocks noGrp="1"/>
          </p:cNvGraphicFramePr>
          <p:nvPr>
            <p:extLst>
              <p:ext uri="{D42A27DB-BD31-4B8C-83A1-F6EECF244321}">
                <p14:modId xmlns:p14="http://schemas.microsoft.com/office/powerpoint/2010/main" val="1015955257"/>
              </p:ext>
            </p:extLst>
          </p:nvPr>
        </p:nvGraphicFramePr>
        <p:xfrm>
          <a:off x="4487137" y="3444741"/>
          <a:ext cx="3185496" cy="1676400"/>
        </p:xfrm>
        <a:graphic>
          <a:graphicData uri="http://schemas.openxmlformats.org/drawingml/2006/table">
            <a:tbl>
              <a:tblPr firstRow="1" bandRow="1">
                <a:tableStyleId>{FABFCF23-3B69-468F-B69F-88F6DE6A72F2}</a:tableStyleId>
              </a:tblPr>
              <a:tblGrid>
                <a:gridCol w="1061832">
                  <a:extLst>
                    <a:ext uri="{9D8B030D-6E8A-4147-A177-3AD203B41FA5}">
                      <a16:colId xmlns:a16="http://schemas.microsoft.com/office/drawing/2014/main" val="564876458"/>
                    </a:ext>
                  </a:extLst>
                </a:gridCol>
                <a:gridCol w="1061832">
                  <a:extLst>
                    <a:ext uri="{9D8B030D-6E8A-4147-A177-3AD203B41FA5}">
                      <a16:colId xmlns:a16="http://schemas.microsoft.com/office/drawing/2014/main" val="1663698486"/>
                    </a:ext>
                  </a:extLst>
                </a:gridCol>
                <a:gridCol w="1061832">
                  <a:extLst>
                    <a:ext uri="{9D8B030D-6E8A-4147-A177-3AD203B41FA5}">
                      <a16:colId xmlns:a16="http://schemas.microsoft.com/office/drawing/2014/main" val="899830775"/>
                    </a:ext>
                  </a:extLst>
                </a:gridCol>
              </a:tblGrid>
              <a:tr h="0">
                <a:tc>
                  <a:txBody>
                    <a:bodyPr/>
                    <a:lstStyle/>
                    <a:p>
                      <a:r>
                        <a:rPr lang="nl-NL" sz="1600" dirty="0"/>
                        <a:t>Fitness</a:t>
                      </a:r>
                    </a:p>
                  </a:txBody>
                  <a:tcPr anchor="ctr"/>
                </a:tc>
                <a:tc>
                  <a:txBody>
                    <a:bodyPr/>
                    <a:lstStyle/>
                    <a:p>
                      <a:r>
                        <a:rPr lang="nl-NL" sz="1600" dirty="0"/>
                        <a:t>Food</a:t>
                      </a:r>
                    </a:p>
                  </a:txBody>
                  <a:tcPr anchor="ctr"/>
                </a:tc>
                <a:tc>
                  <a:txBody>
                    <a:bodyPr/>
                    <a:lstStyle/>
                    <a:p>
                      <a:r>
                        <a:rPr lang="nl-NL" sz="1600" dirty="0"/>
                        <a:t>Kitchen</a:t>
                      </a:r>
                    </a:p>
                  </a:txBody>
                  <a:tcPr anchor="ctr"/>
                </a:tc>
                <a:extLst>
                  <a:ext uri="{0D108BD9-81ED-4DB2-BD59-A6C34878D82A}">
                    <a16:rowId xmlns:a16="http://schemas.microsoft.com/office/drawing/2014/main" val="1247418752"/>
                  </a:ext>
                </a:extLst>
              </a:tr>
              <a:tr h="0">
                <a:tc>
                  <a:txBody>
                    <a:bodyPr/>
                    <a:lstStyle/>
                    <a:p>
                      <a:r>
                        <a:rPr lang="nl-NL" sz="1600"/>
                        <a:t>1</a:t>
                      </a:r>
                    </a:p>
                  </a:txBody>
                  <a:tcPr anchor="ctr"/>
                </a:tc>
                <a:tc>
                  <a:txBody>
                    <a:bodyPr/>
                    <a:lstStyle/>
                    <a:p>
                      <a:r>
                        <a:rPr lang="nl-NL" sz="1600" dirty="0"/>
                        <a:t>0</a:t>
                      </a:r>
                    </a:p>
                  </a:txBody>
                  <a:tcPr anchor="ctr"/>
                </a:tc>
                <a:tc>
                  <a:txBody>
                    <a:bodyPr/>
                    <a:lstStyle/>
                    <a:p>
                      <a:r>
                        <a:rPr lang="nl-NL" sz="1600"/>
                        <a:t>0</a:t>
                      </a:r>
                    </a:p>
                  </a:txBody>
                  <a:tcPr anchor="ctr"/>
                </a:tc>
                <a:extLst>
                  <a:ext uri="{0D108BD9-81ED-4DB2-BD59-A6C34878D82A}">
                    <a16:rowId xmlns:a16="http://schemas.microsoft.com/office/drawing/2014/main" val="1294163586"/>
                  </a:ext>
                </a:extLst>
              </a:tr>
              <a:tr h="0">
                <a:tc>
                  <a:txBody>
                    <a:bodyPr/>
                    <a:lstStyle/>
                    <a:p>
                      <a:r>
                        <a:rPr lang="nl-NL" sz="1600" dirty="0"/>
                        <a:t>0</a:t>
                      </a:r>
                    </a:p>
                  </a:txBody>
                  <a:tcPr anchor="ctr"/>
                </a:tc>
                <a:tc>
                  <a:txBody>
                    <a:bodyPr/>
                    <a:lstStyle/>
                    <a:p>
                      <a:r>
                        <a:rPr lang="nl-NL" sz="1600"/>
                        <a:t>1</a:t>
                      </a:r>
                    </a:p>
                  </a:txBody>
                  <a:tcPr anchor="ctr"/>
                </a:tc>
                <a:tc>
                  <a:txBody>
                    <a:bodyPr/>
                    <a:lstStyle/>
                    <a:p>
                      <a:r>
                        <a:rPr lang="nl-NL" sz="1600"/>
                        <a:t>0</a:t>
                      </a:r>
                    </a:p>
                  </a:txBody>
                  <a:tcPr anchor="ctr"/>
                </a:tc>
                <a:extLst>
                  <a:ext uri="{0D108BD9-81ED-4DB2-BD59-A6C34878D82A}">
                    <a16:rowId xmlns:a16="http://schemas.microsoft.com/office/drawing/2014/main" val="3799959184"/>
                  </a:ext>
                </a:extLst>
              </a:tr>
              <a:tr h="0">
                <a:tc>
                  <a:txBody>
                    <a:bodyPr/>
                    <a:lstStyle/>
                    <a:p>
                      <a:r>
                        <a:rPr lang="nl-NL" sz="1600"/>
                        <a:t>0</a:t>
                      </a:r>
                    </a:p>
                  </a:txBody>
                  <a:tcPr anchor="ctr"/>
                </a:tc>
                <a:tc>
                  <a:txBody>
                    <a:bodyPr/>
                    <a:lstStyle/>
                    <a:p>
                      <a:r>
                        <a:rPr lang="nl-NL" sz="1600"/>
                        <a:t>0</a:t>
                      </a:r>
                    </a:p>
                  </a:txBody>
                  <a:tcPr anchor="ctr"/>
                </a:tc>
                <a:tc>
                  <a:txBody>
                    <a:bodyPr/>
                    <a:lstStyle/>
                    <a:p>
                      <a:r>
                        <a:rPr lang="nl-NL" sz="1600" dirty="0"/>
                        <a:t>1</a:t>
                      </a:r>
                    </a:p>
                  </a:txBody>
                  <a:tcPr anchor="ctr"/>
                </a:tc>
                <a:extLst>
                  <a:ext uri="{0D108BD9-81ED-4DB2-BD59-A6C34878D82A}">
                    <a16:rowId xmlns:a16="http://schemas.microsoft.com/office/drawing/2014/main" val="1165226429"/>
                  </a:ext>
                </a:extLst>
              </a:tr>
              <a:tr h="0">
                <a:tc>
                  <a:txBody>
                    <a:bodyPr/>
                    <a:lstStyle/>
                    <a:p>
                      <a:r>
                        <a:rPr lang="nl-NL" sz="1600"/>
                        <a:t>0</a:t>
                      </a:r>
                    </a:p>
                  </a:txBody>
                  <a:tcPr anchor="ctr"/>
                </a:tc>
                <a:tc>
                  <a:txBody>
                    <a:bodyPr/>
                    <a:lstStyle/>
                    <a:p>
                      <a:r>
                        <a:rPr lang="nl-NL" sz="1600"/>
                        <a:t>1</a:t>
                      </a:r>
                    </a:p>
                  </a:txBody>
                  <a:tcPr anchor="ctr"/>
                </a:tc>
                <a:tc>
                  <a:txBody>
                    <a:bodyPr/>
                    <a:lstStyle/>
                    <a:p>
                      <a:r>
                        <a:rPr lang="nl-NL" sz="1600" dirty="0"/>
                        <a:t>0</a:t>
                      </a:r>
                    </a:p>
                  </a:txBody>
                  <a:tcPr anchor="ctr"/>
                </a:tc>
                <a:extLst>
                  <a:ext uri="{0D108BD9-81ED-4DB2-BD59-A6C34878D82A}">
                    <a16:rowId xmlns:a16="http://schemas.microsoft.com/office/drawing/2014/main" val="1638724807"/>
                  </a:ext>
                </a:extLst>
              </a:tr>
            </a:tbl>
          </a:graphicData>
        </a:graphic>
      </p:graphicFrame>
      <p:sp>
        <p:nvSpPr>
          <p:cNvPr id="7" name="Pijl links 6">
            <a:extLst>
              <a:ext uri="{FF2B5EF4-FFF2-40B4-BE49-F238E27FC236}">
                <a16:creationId xmlns:a16="http://schemas.microsoft.com/office/drawing/2014/main" id="{698B7935-6866-5645-B223-E7AFD99555C2}"/>
              </a:ext>
            </a:extLst>
          </p:cNvPr>
          <p:cNvSpPr/>
          <p:nvPr/>
        </p:nvSpPr>
        <p:spPr>
          <a:xfrm>
            <a:off x="3548001" y="3946442"/>
            <a:ext cx="629264" cy="38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jdelijke aanduiding voor voettekst 14">
            <a:extLst>
              <a:ext uri="{FF2B5EF4-FFF2-40B4-BE49-F238E27FC236}">
                <a16:creationId xmlns:a16="http://schemas.microsoft.com/office/drawing/2014/main" id="{C7340611-A020-C60B-35D2-2C8F360065DA}"/>
              </a:ext>
            </a:extLst>
          </p:cNvPr>
          <p:cNvSpPr>
            <a:spLocks noGrp="1"/>
          </p:cNvSpPr>
          <p:nvPr>
            <p:ph type="ftr" sz="quarter" idx="10"/>
          </p:nvPr>
        </p:nvSpPr>
        <p:spPr/>
        <p:txBody>
          <a:bodyPr/>
          <a:lstStyle/>
          <a:p>
            <a:endParaRPr lang="nl-NL" dirty="0"/>
          </a:p>
        </p:txBody>
      </p:sp>
      <p:sp>
        <p:nvSpPr>
          <p:cNvPr id="16" name="Tijdelijke aanduiding voor dianummer 15">
            <a:extLst>
              <a:ext uri="{FF2B5EF4-FFF2-40B4-BE49-F238E27FC236}">
                <a16:creationId xmlns:a16="http://schemas.microsoft.com/office/drawing/2014/main" id="{AAA0FDFD-B359-661E-C2F2-58AC0ABB0943}"/>
              </a:ext>
            </a:extLst>
          </p:cNvPr>
          <p:cNvSpPr>
            <a:spLocks noGrp="1"/>
          </p:cNvSpPr>
          <p:nvPr>
            <p:ph type="sldNum" sz="quarter" idx="11"/>
          </p:nvPr>
        </p:nvSpPr>
        <p:spPr/>
        <p:txBody>
          <a:bodyPr/>
          <a:lstStyle/>
          <a:p>
            <a:fld id="{4A9FEBF3-15B5-1B45-A2C4-90B74AC3EAE7}" type="slidenum">
              <a:rPr lang="nl-NL"/>
              <a:t>28</a:t>
            </a:fld>
            <a:endParaRPr lang="nl-NL"/>
          </a:p>
        </p:txBody>
      </p:sp>
      <p:sp>
        <p:nvSpPr>
          <p:cNvPr id="6" name="Tijdelijke aanduiding voor inhoud 2">
            <a:extLst>
              <a:ext uri="{FF2B5EF4-FFF2-40B4-BE49-F238E27FC236}">
                <a16:creationId xmlns:a16="http://schemas.microsoft.com/office/drawing/2014/main" id="{13A2A1DD-C46C-5404-0063-C7CF6F78D275}"/>
              </a:ext>
            </a:extLst>
          </p:cNvPr>
          <p:cNvSpPr txBox="1">
            <a:spLocks/>
          </p:cNvSpPr>
          <p:nvPr/>
        </p:nvSpPr>
        <p:spPr>
          <a:xfrm>
            <a:off x="1218813" y="5250285"/>
            <a:ext cx="6536648" cy="277000"/>
          </a:xfrm>
          <a:prstGeom prst="rect">
            <a:avLst/>
          </a:prstGeom>
        </p:spPr>
        <p:txBody>
          <a:bodyPr vert="horz" lIns="91440" tIns="45720" rIns="91440" bIns="45720" numCol="1"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sz="1400" dirty="0"/>
              <a:t>Food </a:t>
            </a:r>
            <a:r>
              <a:rPr lang="nl-NL" sz="1400" dirty="0" err="1"/>
              <a:t>for</a:t>
            </a:r>
            <a:r>
              <a:rPr lang="nl-NL" sz="1400" dirty="0"/>
              <a:t> </a:t>
            </a:r>
            <a:r>
              <a:rPr lang="nl-NL" sz="1400" dirty="0" err="1"/>
              <a:t>thought</a:t>
            </a:r>
            <a:r>
              <a:rPr lang="nl-NL" sz="1400" dirty="0"/>
              <a:t>: are </a:t>
            </a:r>
            <a:r>
              <a:rPr lang="nl-NL" sz="1400" dirty="0" err="1"/>
              <a:t>any</a:t>
            </a:r>
            <a:r>
              <a:rPr lang="nl-NL" sz="1400" dirty="0"/>
              <a:t> of these </a:t>
            </a:r>
            <a:r>
              <a:rPr lang="nl-NL" sz="1400" dirty="0" err="1"/>
              <a:t>categories</a:t>
            </a:r>
            <a:r>
              <a:rPr lang="nl-NL" sz="1400" dirty="0"/>
              <a:t> </a:t>
            </a:r>
            <a:r>
              <a:rPr lang="nl-NL" sz="1400" dirty="0" err="1"/>
              <a:t>related</a:t>
            </a:r>
            <a:r>
              <a:rPr lang="nl-NL" sz="1400" dirty="0"/>
              <a:t>? How </a:t>
            </a:r>
            <a:r>
              <a:rPr lang="nl-NL" sz="1400" dirty="0" err="1"/>
              <a:t>can</a:t>
            </a:r>
            <a:r>
              <a:rPr lang="nl-NL" sz="1400" dirty="0"/>
              <a:t> we </a:t>
            </a:r>
            <a:r>
              <a:rPr lang="nl-NL" sz="1400" dirty="0" err="1"/>
              <a:t>capture</a:t>
            </a:r>
            <a:r>
              <a:rPr lang="nl-NL" sz="1400" dirty="0"/>
              <a:t> </a:t>
            </a:r>
            <a:r>
              <a:rPr lang="nl-NL" sz="1400" dirty="0" err="1"/>
              <a:t>similarity</a:t>
            </a:r>
            <a:r>
              <a:rPr lang="nl-NL" sz="1400" dirty="0"/>
              <a:t>?</a:t>
            </a:r>
          </a:p>
        </p:txBody>
      </p:sp>
    </p:spTree>
    <p:extLst>
      <p:ext uri="{BB962C8B-B14F-4D97-AF65-F5344CB8AC3E}">
        <p14:creationId xmlns:p14="http://schemas.microsoft.com/office/powerpoint/2010/main" val="144787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396CD-B0F7-D04D-B437-617C6C04924D}"/>
              </a:ext>
            </a:extLst>
          </p:cNvPr>
          <p:cNvSpPr>
            <a:spLocks noGrp="1"/>
          </p:cNvSpPr>
          <p:nvPr>
            <p:ph type="title"/>
          </p:nvPr>
        </p:nvSpPr>
        <p:spPr/>
        <p:txBody>
          <a:bodyPr>
            <a:normAutofit fontScale="90000"/>
          </a:bodyPr>
          <a:lstStyle/>
          <a:p>
            <a:r>
              <a:rPr lang="nl-NL" dirty="0"/>
              <a:t>Statistical </a:t>
            </a:r>
            <a:r>
              <a:rPr lang="nl-NL" dirty="0" err="1"/>
              <a:t>Metrics</a:t>
            </a:r>
            <a:r>
              <a:rPr lang="nl-NL" dirty="0"/>
              <a:t> </a:t>
            </a:r>
            <a:r>
              <a:rPr lang="nl-NL" dirty="0" err="1"/>
              <a:t>for</a:t>
            </a:r>
            <a:r>
              <a:rPr lang="nl-NL" dirty="0"/>
              <a:t> data </a:t>
            </a:r>
            <a:r>
              <a:rPr lang="nl-NL" dirty="0" err="1"/>
              <a:t>insight</a:t>
            </a:r>
            <a:endParaRPr lang="nl-NL" dirty="0"/>
          </a:p>
        </p:txBody>
      </p:sp>
      <p:sp>
        <p:nvSpPr>
          <p:cNvPr id="3" name="Tijdelijke aanduiding voor inhoud 2">
            <a:extLst>
              <a:ext uri="{FF2B5EF4-FFF2-40B4-BE49-F238E27FC236}">
                <a16:creationId xmlns:a16="http://schemas.microsoft.com/office/drawing/2014/main" id="{548A9C95-BF7D-FC4A-AFF3-4A6C0901A85E}"/>
              </a:ext>
            </a:extLst>
          </p:cNvPr>
          <p:cNvSpPr>
            <a:spLocks noGrp="1"/>
          </p:cNvSpPr>
          <p:nvPr>
            <p:ph idx="1"/>
          </p:nvPr>
        </p:nvSpPr>
        <p:spPr/>
        <p:txBody>
          <a:bodyPr/>
          <a:lstStyle/>
          <a:p>
            <a:pPr marL="0" indent="0">
              <a:buNone/>
            </a:pPr>
            <a:r>
              <a:rPr lang="nl-NL" dirty="0"/>
              <a:t>Next step: </a:t>
            </a:r>
            <a:r>
              <a:rPr lang="nl-NL" dirty="0" err="1"/>
              <a:t>gather</a:t>
            </a:r>
            <a:r>
              <a:rPr lang="nl-NL" dirty="0"/>
              <a:t> </a:t>
            </a:r>
            <a:r>
              <a:rPr lang="nl-NL" dirty="0" err="1"/>
              <a:t>insights</a:t>
            </a:r>
            <a:endParaRPr lang="nl-NL" dirty="0"/>
          </a:p>
          <a:p>
            <a:r>
              <a:rPr lang="nl-NL" dirty="0"/>
              <a:t>Central </a:t>
            </a:r>
            <a:r>
              <a:rPr lang="nl-NL" dirty="0" err="1"/>
              <a:t>measures</a:t>
            </a:r>
            <a:r>
              <a:rPr lang="nl-NL" dirty="0"/>
              <a:t>/</a:t>
            </a:r>
            <a:r>
              <a:rPr lang="nl-NL" dirty="0" err="1"/>
              <a:t>measures</a:t>
            </a:r>
            <a:r>
              <a:rPr lang="nl-NL" dirty="0"/>
              <a:t> of </a:t>
            </a:r>
            <a:r>
              <a:rPr lang="nl-NL" dirty="0" err="1"/>
              <a:t>central</a:t>
            </a:r>
            <a:r>
              <a:rPr lang="nl-NL" dirty="0"/>
              <a:t> </a:t>
            </a:r>
            <a:r>
              <a:rPr lang="nl-NL" dirty="0" err="1"/>
              <a:t>tendency</a:t>
            </a:r>
            <a:endParaRPr lang="nl-NL" dirty="0"/>
          </a:p>
          <a:p>
            <a:pPr lvl="1"/>
            <a:r>
              <a:rPr lang="nl-NL" dirty="0"/>
              <a:t>Mean</a:t>
            </a:r>
          </a:p>
          <a:p>
            <a:pPr lvl="1"/>
            <a:r>
              <a:rPr lang="nl-NL" dirty="0" err="1"/>
              <a:t>Median</a:t>
            </a:r>
            <a:endParaRPr lang="nl-NL" dirty="0"/>
          </a:p>
          <a:p>
            <a:pPr lvl="1"/>
            <a:r>
              <a:rPr lang="nl-NL" dirty="0"/>
              <a:t>Mode</a:t>
            </a:r>
          </a:p>
          <a:p>
            <a:r>
              <a:rPr lang="nl-NL" dirty="0" err="1"/>
              <a:t>Measures</a:t>
            </a:r>
            <a:r>
              <a:rPr lang="nl-NL" dirty="0"/>
              <a:t> of </a:t>
            </a:r>
            <a:r>
              <a:rPr lang="nl-NL" dirty="0" err="1"/>
              <a:t>dispersion</a:t>
            </a:r>
            <a:r>
              <a:rPr lang="nl-NL" dirty="0"/>
              <a:t>/</a:t>
            </a:r>
            <a:r>
              <a:rPr lang="nl-NL" dirty="0" err="1"/>
              <a:t>measures</a:t>
            </a:r>
            <a:r>
              <a:rPr lang="nl-NL" dirty="0"/>
              <a:t> of </a:t>
            </a:r>
            <a:r>
              <a:rPr lang="nl-NL" dirty="0" err="1"/>
              <a:t>variability</a:t>
            </a:r>
            <a:endParaRPr lang="nl-NL" dirty="0"/>
          </a:p>
          <a:p>
            <a:pPr lvl="1"/>
            <a:r>
              <a:rPr lang="nl-NL" dirty="0" err="1"/>
              <a:t>Variance</a:t>
            </a:r>
            <a:endParaRPr lang="nl-NL" dirty="0"/>
          </a:p>
          <a:p>
            <a:pPr lvl="1"/>
            <a:r>
              <a:rPr lang="nl-NL" dirty="0"/>
              <a:t>Standard </a:t>
            </a:r>
            <a:r>
              <a:rPr lang="nl-NL" dirty="0" err="1"/>
              <a:t>deviation</a:t>
            </a:r>
            <a:endParaRPr lang="nl-NL" dirty="0"/>
          </a:p>
          <a:p>
            <a:pPr lvl="1"/>
            <a:r>
              <a:rPr lang="nl-NL" dirty="0" err="1"/>
              <a:t>Inter</a:t>
            </a:r>
            <a:r>
              <a:rPr lang="nl-NL" dirty="0"/>
              <a:t> </a:t>
            </a:r>
            <a:r>
              <a:rPr lang="nl-NL" dirty="0" err="1"/>
              <a:t>Quantile</a:t>
            </a:r>
            <a:r>
              <a:rPr lang="nl-NL" dirty="0"/>
              <a:t> </a:t>
            </a:r>
            <a:r>
              <a:rPr lang="nl-NL" dirty="0" err="1"/>
              <a:t>Distance</a:t>
            </a:r>
            <a:endParaRPr lang="nl-NL" dirty="0"/>
          </a:p>
          <a:p>
            <a:r>
              <a:rPr lang="nl-NL" dirty="0" err="1"/>
              <a:t>Skewness</a:t>
            </a:r>
            <a:endParaRPr lang="nl-NL" dirty="0"/>
          </a:p>
          <a:p>
            <a:pPr lvl="1"/>
            <a:r>
              <a:rPr lang="nl-NL" dirty="0" err="1"/>
              <a:t>Symmetrical</a:t>
            </a:r>
            <a:r>
              <a:rPr lang="nl-NL" dirty="0"/>
              <a:t>/</a:t>
            </a:r>
            <a:r>
              <a:rPr lang="nl-NL" dirty="0" err="1"/>
              <a:t>asymmetrical</a:t>
            </a:r>
            <a:r>
              <a:rPr lang="nl-NL" dirty="0"/>
              <a:t> </a:t>
            </a:r>
            <a:r>
              <a:rPr lang="nl-NL" dirty="0" err="1"/>
              <a:t>distributions</a:t>
            </a:r>
            <a:endParaRPr lang="nl-NL" dirty="0"/>
          </a:p>
          <a:p>
            <a:pPr lvl="1"/>
            <a:r>
              <a:rPr lang="nl-NL" dirty="0" err="1"/>
              <a:t>Positively</a:t>
            </a:r>
            <a:r>
              <a:rPr lang="nl-NL" dirty="0"/>
              <a:t> or </a:t>
            </a:r>
            <a:r>
              <a:rPr lang="nl-NL" dirty="0" err="1"/>
              <a:t>negatively</a:t>
            </a:r>
            <a:r>
              <a:rPr lang="nl-NL" dirty="0"/>
              <a:t> </a:t>
            </a:r>
            <a:r>
              <a:rPr lang="nl-NL" dirty="0" err="1"/>
              <a:t>skewed</a:t>
            </a:r>
            <a:endParaRPr lang="nl-NL" dirty="0"/>
          </a:p>
        </p:txBody>
      </p:sp>
      <p:sp>
        <p:nvSpPr>
          <p:cNvPr id="8" name="Tijdelijke aanduiding voor voettekst 7">
            <a:extLst>
              <a:ext uri="{FF2B5EF4-FFF2-40B4-BE49-F238E27FC236}">
                <a16:creationId xmlns:a16="http://schemas.microsoft.com/office/drawing/2014/main" id="{D42D6055-E1BE-39FA-B772-3F92243B9D09}"/>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AD6BD37C-B05E-83BB-75A0-60B49A08988C}"/>
              </a:ext>
            </a:extLst>
          </p:cNvPr>
          <p:cNvSpPr>
            <a:spLocks noGrp="1"/>
          </p:cNvSpPr>
          <p:nvPr>
            <p:ph type="sldNum" sz="quarter" idx="11"/>
          </p:nvPr>
        </p:nvSpPr>
        <p:spPr/>
        <p:txBody>
          <a:bodyPr/>
          <a:lstStyle/>
          <a:p>
            <a:fld id="{1181F1E3-57B7-48A5-BF9B-ED6E736CC525}" type="slidenum">
              <a:rPr lang="nl-NL" smtClean="0"/>
              <a:pPr/>
              <a:t>29</a:t>
            </a:fld>
            <a:endParaRPr lang="nl-NL"/>
          </a:p>
        </p:txBody>
      </p:sp>
    </p:spTree>
    <p:extLst>
      <p:ext uri="{BB962C8B-B14F-4D97-AF65-F5344CB8AC3E}">
        <p14:creationId xmlns:p14="http://schemas.microsoft.com/office/powerpoint/2010/main" val="302527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nl-NL" dirty="0"/>
              <a:t>Program</a:t>
            </a:r>
          </a:p>
        </p:txBody>
      </p:sp>
      <p:sp>
        <p:nvSpPr>
          <p:cNvPr id="24" name="Tijdelijke aanduiding voor tekst 23">
            <a:extLst>
              <a:ext uri="{FF2B5EF4-FFF2-40B4-BE49-F238E27FC236}">
                <a16:creationId xmlns:a16="http://schemas.microsoft.com/office/drawing/2014/main" id="{224D72E5-517C-D7B1-A52E-41CF98CE7A1D}"/>
              </a:ext>
            </a:extLst>
          </p:cNvPr>
          <p:cNvSpPr>
            <a:spLocks noGrp="1"/>
          </p:cNvSpPr>
          <p:nvPr>
            <p:ph idx="1"/>
          </p:nvPr>
        </p:nvSpPr>
        <p:spPr/>
        <p:txBody>
          <a:bodyPr/>
          <a:lstStyle/>
          <a:p>
            <a:pPr>
              <a:tabLst>
                <a:tab pos="2168525" algn="l"/>
              </a:tabLst>
            </a:pPr>
            <a:r>
              <a:rPr lang="nl-NL" dirty="0"/>
              <a:t>Part 1	Machine Learning</a:t>
            </a:r>
          </a:p>
          <a:p>
            <a:pPr>
              <a:tabLst>
                <a:tab pos="2168525" algn="l"/>
              </a:tabLst>
            </a:pPr>
            <a:r>
              <a:rPr lang="nl-NL" dirty="0"/>
              <a:t>Part 2	Regression</a:t>
            </a:r>
          </a:p>
          <a:p>
            <a:pPr>
              <a:tabLst>
                <a:tab pos="2168525" algn="l"/>
              </a:tabLst>
            </a:pPr>
            <a:r>
              <a:rPr lang="nl-NL" dirty="0"/>
              <a:t>Part 3	Optimalization</a:t>
            </a:r>
          </a:p>
          <a:p>
            <a:pPr>
              <a:tabLst>
                <a:tab pos="2168525" algn="l"/>
              </a:tabLst>
            </a:pPr>
            <a:r>
              <a:rPr lang="nl-NL" dirty="0"/>
              <a:t>Part 4	Classification</a:t>
            </a:r>
          </a:p>
          <a:p>
            <a:pPr>
              <a:tabLst>
                <a:tab pos="2168525" algn="l"/>
              </a:tabLst>
            </a:pPr>
            <a:r>
              <a:rPr lang="nl-NL" dirty="0"/>
              <a:t>Part 5	Neural Networks</a:t>
            </a:r>
          </a:p>
          <a:p>
            <a:pPr>
              <a:tabLst>
                <a:tab pos="2168525" algn="l"/>
              </a:tabLst>
            </a:pPr>
            <a:r>
              <a:rPr lang="nl-NL" dirty="0"/>
              <a:t>Part 6	Unsupervised Learning</a:t>
            </a:r>
          </a:p>
          <a:p>
            <a:pPr>
              <a:tabLst>
                <a:tab pos="2168525" algn="l"/>
              </a:tabLst>
            </a:pPr>
            <a:r>
              <a:rPr lang="nl-NL" dirty="0"/>
              <a:t>Additional	Reinforcement Learning</a:t>
            </a:r>
          </a:p>
          <a:p>
            <a:pPr>
              <a:tabLst>
                <a:tab pos="2168525" algn="l"/>
              </a:tabLst>
            </a:pPr>
            <a:endParaRPr lang="nl-NL" dirty="0"/>
          </a:p>
        </p:txBody>
      </p:sp>
      <p:sp>
        <p:nvSpPr>
          <p:cNvPr id="11" name="Tijdelijke aanduiding voor voettekst 10">
            <a:extLst>
              <a:ext uri="{FF2B5EF4-FFF2-40B4-BE49-F238E27FC236}">
                <a16:creationId xmlns:a16="http://schemas.microsoft.com/office/drawing/2014/main" id="{0C0466A5-71D7-DA9B-3323-C6654BB95909}"/>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FAF0F0D3-028E-49AD-84E8-65B40173AD95}"/>
              </a:ext>
            </a:extLst>
          </p:cNvPr>
          <p:cNvSpPr>
            <a:spLocks noGrp="1"/>
          </p:cNvSpPr>
          <p:nvPr>
            <p:ph type="sldNum" sz="quarter" idx="11"/>
          </p:nvPr>
        </p:nvSpPr>
        <p:spPr/>
        <p:txBody>
          <a:bodyPr/>
          <a:lstStyle/>
          <a:p>
            <a:fld id="{B6F15528-21DE-4FAA-801E-634DDDAF4B2B}" type="slidenum">
              <a:rPr lang="nl-NL" smtClean="0"/>
              <a:pPr/>
              <a:t>3</a:t>
            </a:fld>
            <a:endParaRPr lang="nl-N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A6E46-9F74-0541-8127-9C55C427A0F9}"/>
              </a:ext>
            </a:extLst>
          </p:cNvPr>
          <p:cNvSpPr>
            <a:spLocks noGrp="1"/>
          </p:cNvSpPr>
          <p:nvPr>
            <p:ph type="title"/>
          </p:nvPr>
        </p:nvSpPr>
        <p:spPr/>
        <p:txBody>
          <a:bodyPr>
            <a:normAutofit fontScale="90000"/>
          </a:bodyPr>
          <a:lstStyle/>
          <a:p>
            <a:r>
              <a:rPr lang="nl-NL"/>
              <a:t>Normal Distribution</a:t>
            </a:r>
          </a:p>
        </p:txBody>
      </p:sp>
      <p:sp>
        <p:nvSpPr>
          <p:cNvPr id="6" name="Tijdelijke aanduiding voor voettekst 5">
            <a:extLst>
              <a:ext uri="{FF2B5EF4-FFF2-40B4-BE49-F238E27FC236}">
                <a16:creationId xmlns:a16="http://schemas.microsoft.com/office/drawing/2014/main" id="{FFB21126-018B-31EB-39EC-A2DA422053E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509245B6-2C06-6936-7766-0CE01B08C937}"/>
              </a:ext>
            </a:extLst>
          </p:cNvPr>
          <p:cNvSpPr>
            <a:spLocks noGrp="1"/>
          </p:cNvSpPr>
          <p:nvPr>
            <p:ph type="sldNum" sz="quarter" idx="11"/>
          </p:nvPr>
        </p:nvSpPr>
        <p:spPr/>
        <p:txBody>
          <a:bodyPr/>
          <a:lstStyle/>
          <a:p>
            <a:fld id="{4A9FEBF3-15B5-1B45-A2C4-90B74AC3EAE7}" type="slidenum">
              <a:rPr lang="nl-NL"/>
              <a:t>30</a:t>
            </a:fld>
            <a:endParaRPr lang="nl-NL"/>
          </a:p>
        </p:txBody>
      </p:sp>
      <p:pic>
        <p:nvPicPr>
          <p:cNvPr id="2050" name="Picture 2">
            <a:extLst>
              <a:ext uri="{FF2B5EF4-FFF2-40B4-BE49-F238E27FC236}">
                <a16:creationId xmlns:a16="http://schemas.microsoft.com/office/drawing/2014/main" id="{EA340E43-C1EE-6A37-D9C7-43BDF9121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68"/>
          <a:stretch/>
        </p:blipFill>
        <p:spPr bwMode="auto">
          <a:xfrm>
            <a:off x="1453906" y="1441938"/>
            <a:ext cx="6236188" cy="45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71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BB737-5EBB-C057-25FB-75F721E7E9F6}"/>
              </a:ext>
            </a:extLst>
          </p:cNvPr>
          <p:cNvSpPr>
            <a:spLocks noGrp="1"/>
          </p:cNvSpPr>
          <p:nvPr>
            <p:ph type="title"/>
          </p:nvPr>
        </p:nvSpPr>
        <p:spPr/>
        <p:txBody>
          <a:bodyPr>
            <a:normAutofit fontScale="90000"/>
          </a:bodyPr>
          <a:lstStyle/>
          <a:p>
            <a:r>
              <a:rPr lang="nl-NL"/>
              <a:t>Testing for Normality</a:t>
            </a:r>
          </a:p>
        </p:txBody>
      </p:sp>
      <p:sp>
        <p:nvSpPr>
          <p:cNvPr id="5" name="Tijdelijke aanduiding voor inhoud 4">
            <a:extLst>
              <a:ext uri="{FF2B5EF4-FFF2-40B4-BE49-F238E27FC236}">
                <a16:creationId xmlns:a16="http://schemas.microsoft.com/office/drawing/2014/main" id="{9755024A-2CDD-800B-3247-F630B8860418}"/>
              </a:ext>
            </a:extLst>
          </p:cNvPr>
          <p:cNvSpPr>
            <a:spLocks noGrp="1"/>
          </p:cNvSpPr>
          <p:nvPr>
            <p:ph idx="1"/>
          </p:nvPr>
        </p:nvSpPr>
        <p:spPr/>
        <p:txBody>
          <a:bodyPr/>
          <a:lstStyle/>
          <a:p>
            <a:pPr marL="0" indent="0">
              <a:buNone/>
            </a:pPr>
            <a:r>
              <a:rPr lang="nl-NL" dirty="0" err="1"/>
              <a:t>Preferrably</a:t>
            </a:r>
            <a:r>
              <a:rPr lang="nl-NL" dirty="0"/>
              <a:t> </a:t>
            </a:r>
            <a:r>
              <a:rPr lang="nl-NL" dirty="0" err="1"/>
              <a:t>normality</a:t>
            </a:r>
            <a:r>
              <a:rPr lang="nl-NL" dirty="0"/>
              <a:t> is </a:t>
            </a:r>
            <a:r>
              <a:rPr lang="nl-NL" dirty="0" err="1"/>
              <a:t>assessed</a:t>
            </a:r>
            <a:r>
              <a:rPr lang="nl-NL" dirty="0"/>
              <a:t> </a:t>
            </a:r>
            <a:r>
              <a:rPr lang="nl-NL" dirty="0" err="1"/>
              <a:t>both</a:t>
            </a:r>
            <a:r>
              <a:rPr lang="nl-NL" dirty="0"/>
              <a:t> </a:t>
            </a:r>
            <a:r>
              <a:rPr lang="nl-NL" dirty="0" err="1"/>
              <a:t>visually</a:t>
            </a:r>
            <a:r>
              <a:rPr lang="nl-NL" dirty="0"/>
              <a:t> </a:t>
            </a:r>
            <a:r>
              <a:rPr lang="nl-NL" dirty="0" err="1"/>
              <a:t>and</a:t>
            </a:r>
            <a:r>
              <a:rPr lang="nl-NL" dirty="0"/>
              <a:t> </a:t>
            </a:r>
            <a:r>
              <a:rPr lang="nl-NL" dirty="0" err="1"/>
              <a:t>through</a:t>
            </a:r>
            <a:r>
              <a:rPr lang="nl-NL" dirty="0"/>
              <a:t> </a:t>
            </a:r>
            <a:r>
              <a:rPr lang="nl-NL" dirty="0" err="1"/>
              <a:t>normality</a:t>
            </a:r>
            <a:r>
              <a:rPr lang="nl-NL" dirty="0"/>
              <a:t> tests</a:t>
            </a:r>
          </a:p>
          <a:p>
            <a:r>
              <a:rPr lang="nl-NL" dirty="0"/>
              <a:t>Histogram</a:t>
            </a:r>
          </a:p>
          <a:p>
            <a:r>
              <a:rPr lang="nl-NL" dirty="0" err="1"/>
              <a:t>Boxplot</a:t>
            </a:r>
            <a:endParaRPr lang="nl-NL" dirty="0"/>
          </a:p>
          <a:p>
            <a:r>
              <a:rPr lang="nl-NL" dirty="0"/>
              <a:t>QQ Plot</a:t>
            </a:r>
          </a:p>
          <a:p>
            <a:r>
              <a:rPr lang="nl-NL" dirty="0" err="1"/>
              <a:t>Shapiro</a:t>
            </a:r>
            <a:r>
              <a:rPr lang="nl-NL" dirty="0"/>
              <a:t> </a:t>
            </a:r>
            <a:r>
              <a:rPr lang="nl-NL" dirty="0" err="1"/>
              <a:t>Wilk</a:t>
            </a:r>
            <a:r>
              <a:rPr lang="nl-NL" dirty="0"/>
              <a:t> test (</a:t>
            </a:r>
            <a:r>
              <a:rPr lang="nl-NL" dirty="0" err="1"/>
              <a:t>highly</a:t>
            </a:r>
            <a:r>
              <a:rPr lang="nl-NL" dirty="0"/>
              <a:t> </a:t>
            </a:r>
            <a:r>
              <a:rPr lang="nl-NL" dirty="0" err="1"/>
              <a:t>recommended</a:t>
            </a:r>
            <a:r>
              <a:rPr lang="nl-NL" dirty="0"/>
              <a:t>)</a:t>
            </a:r>
          </a:p>
          <a:p>
            <a:r>
              <a:rPr lang="nl-NL" dirty="0"/>
              <a:t>Kolmogorov </a:t>
            </a:r>
            <a:r>
              <a:rPr lang="nl-NL" dirty="0" err="1"/>
              <a:t>Smirnov</a:t>
            </a:r>
            <a:r>
              <a:rPr lang="nl-NL" dirty="0"/>
              <a:t> test</a:t>
            </a:r>
          </a:p>
          <a:p>
            <a:r>
              <a:rPr lang="nl-NL" dirty="0" err="1"/>
              <a:t>Lilliefors</a:t>
            </a:r>
            <a:r>
              <a:rPr lang="nl-NL" dirty="0"/>
              <a:t> test</a:t>
            </a:r>
          </a:p>
          <a:p>
            <a:pPr marL="0" indent="0">
              <a:buNone/>
            </a:pPr>
            <a:endParaRPr lang="nl-NL" dirty="0"/>
          </a:p>
        </p:txBody>
      </p:sp>
      <p:sp>
        <p:nvSpPr>
          <p:cNvPr id="3" name="Tijdelijke aanduiding voor voettekst 2">
            <a:extLst>
              <a:ext uri="{FF2B5EF4-FFF2-40B4-BE49-F238E27FC236}">
                <a16:creationId xmlns:a16="http://schemas.microsoft.com/office/drawing/2014/main" id="{7C735953-E9B6-FD45-C9D3-68E43F2C786D}"/>
              </a:ext>
            </a:extLst>
          </p:cNvPr>
          <p:cNvSpPr>
            <a:spLocks noGrp="1"/>
          </p:cNvSpPr>
          <p:nvPr>
            <p:ph type="ftr" sz="quarter" idx="10"/>
          </p:nvPr>
        </p:nvSpPr>
        <p:spPr/>
        <p:txBody>
          <a:bodyPr/>
          <a:lstStyle/>
          <a:p>
            <a:r>
              <a:rPr lang="nl-NL"/>
              <a:t>https://www.statology.org/normality-test-python/</a:t>
            </a:r>
          </a:p>
        </p:txBody>
      </p:sp>
      <p:sp>
        <p:nvSpPr>
          <p:cNvPr id="4" name="Tijdelijke aanduiding voor dianummer 3">
            <a:extLst>
              <a:ext uri="{FF2B5EF4-FFF2-40B4-BE49-F238E27FC236}">
                <a16:creationId xmlns:a16="http://schemas.microsoft.com/office/drawing/2014/main" id="{AB8496BE-4074-F79E-C1E7-91CA4A53D061}"/>
              </a:ext>
            </a:extLst>
          </p:cNvPr>
          <p:cNvSpPr>
            <a:spLocks noGrp="1"/>
          </p:cNvSpPr>
          <p:nvPr>
            <p:ph type="sldNum" sz="quarter" idx="11"/>
          </p:nvPr>
        </p:nvSpPr>
        <p:spPr/>
        <p:txBody>
          <a:bodyPr/>
          <a:lstStyle/>
          <a:p>
            <a:fld id="{4A9FEBF3-15B5-1B45-A2C4-90B74AC3EAE7}" type="slidenum">
              <a:rPr lang="nl-NL"/>
              <a:t>31</a:t>
            </a:fld>
            <a:endParaRPr lang="nl-NL"/>
          </a:p>
        </p:txBody>
      </p:sp>
      <p:pic>
        <p:nvPicPr>
          <p:cNvPr id="1026" name="Picture 2">
            <a:extLst>
              <a:ext uri="{FF2B5EF4-FFF2-40B4-BE49-F238E27FC236}">
                <a16:creationId xmlns:a16="http://schemas.microsoft.com/office/drawing/2014/main" id="{09EFD1DD-5EC2-1015-C7DB-08B872F79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85" y="2556819"/>
            <a:ext cx="3518165" cy="33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25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7BD29-975E-6E49-B968-DC26566F5DBD}"/>
              </a:ext>
            </a:extLst>
          </p:cNvPr>
          <p:cNvSpPr>
            <a:spLocks noGrp="1"/>
          </p:cNvSpPr>
          <p:nvPr>
            <p:ph type="title"/>
          </p:nvPr>
        </p:nvSpPr>
        <p:spPr/>
        <p:txBody>
          <a:bodyPr>
            <a:normAutofit fontScale="90000"/>
          </a:bodyPr>
          <a:lstStyle/>
          <a:p>
            <a:r>
              <a:rPr lang="nl-NL"/>
              <a:t>Binominal Distribution</a:t>
            </a:r>
          </a:p>
        </p:txBody>
      </p:sp>
      <p:sp>
        <p:nvSpPr>
          <p:cNvPr id="6" name="Tijdelijke aanduiding voor voettekst 5">
            <a:extLst>
              <a:ext uri="{FF2B5EF4-FFF2-40B4-BE49-F238E27FC236}">
                <a16:creationId xmlns:a16="http://schemas.microsoft.com/office/drawing/2014/main" id="{5C23B4D9-1292-F36D-A5A4-EE4FA7DBCBC7}"/>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14360541-ABA5-B30A-B640-EC2E4444FF8A}"/>
              </a:ext>
            </a:extLst>
          </p:cNvPr>
          <p:cNvSpPr>
            <a:spLocks noGrp="1"/>
          </p:cNvSpPr>
          <p:nvPr>
            <p:ph type="sldNum" sz="quarter" idx="11"/>
          </p:nvPr>
        </p:nvSpPr>
        <p:spPr/>
        <p:txBody>
          <a:bodyPr/>
          <a:lstStyle/>
          <a:p>
            <a:fld id="{4A9FEBF3-15B5-1B45-A2C4-90B74AC3EAE7}" type="slidenum">
              <a:rPr lang="nl-NL"/>
              <a:t>32</a:t>
            </a:fld>
            <a:endParaRPr lang="nl-NL"/>
          </a:p>
        </p:txBody>
      </p:sp>
      <p:pic>
        <p:nvPicPr>
          <p:cNvPr id="3" name="Afbeelding 2">
            <a:extLst>
              <a:ext uri="{FF2B5EF4-FFF2-40B4-BE49-F238E27FC236}">
                <a16:creationId xmlns:a16="http://schemas.microsoft.com/office/drawing/2014/main" id="{600F4A82-4B9B-6A45-8164-66EBE952D2E1}"/>
              </a:ext>
            </a:extLst>
          </p:cNvPr>
          <p:cNvPicPr>
            <a:picLocks noChangeAspect="1"/>
          </p:cNvPicPr>
          <p:nvPr/>
        </p:nvPicPr>
        <p:blipFill>
          <a:blip r:embed="rId2"/>
          <a:stretch>
            <a:fillRect/>
          </a:stretch>
        </p:blipFill>
        <p:spPr>
          <a:xfrm>
            <a:off x="2014904" y="2248758"/>
            <a:ext cx="5114192" cy="3077004"/>
          </a:xfrm>
          <a:prstGeom prst="rect">
            <a:avLst/>
          </a:prstGeom>
        </p:spPr>
      </p:pic>
    </p:spTree>
    <p:extLst>
      <p:ext uri="{BB962C8B-B14F-4D97-AF65-F5344CB8AC3E}">
        <p14:creationId xmlns:p14="http://schemas.microsoft.com/office/powerpoint/2010/main" val="3739499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7CD9C-18E6-9A4A-BE71-2B2F7FC5778B}"/>
              </a:ext>
            </a:extLst>
          </p:cNvPr>
          <p:cNvSpPr>
            <a:spLocks noGrp="1"/>
          </p:cNvSpPr>
          <p:nvPr>
            <p:ph type="title"/>
          </p:nvPr>
        </p:nvSpPr>
        <p:spPr/>
        <p:txBody>
          <a:bodyPr>
            <a:normAutofit fontScale="90000"/>
          </a:bodyPr>
          <a:lstStyle/>
          <a:p>
            <a:r>
              <a:rPr lang="nl-NL" dirty="0" err="1"/>
              <a:t>Correlation</a:t>
            </a:r>
            <a:r>
              <a:rPr lang="nl-NL" dirty="0"/>
              <a:t> </a:t>
            </a:r>
            <a:r>
              <a:rPr lang="nl-NL" dirty="0" err="1"/>
              <a:t>and</a:t>
            </a:r>
            <a:r>
              <a:rPr lang="nl-NL" dirty="0"/>
              <a:t> </a:t>
            </a:r>
            <a:r>
              <a:rPr lang="nl-NL" dirty="0" err="1"/>
              <a:t>Covariance</a:t>
            </a:r>
            <a:endParaRPr lang="nl-NL" dirty="0"/>
          </a:p>
        </p:txBody>
      </p:sp>
      <p:sp>
        <p:nvSpPr>
          <p:cNvPr id="3" name="Tijdelijke aanduiding voor inhoud 2">
            <a:extLst>
              <a:ext uri="{FF2B5EF4-FFF2-40B4-BE49-F238E27FC236}">
                <a16:creationId xmlns:a16="http://schemas.microsoft.com/office/drawing/2014/main" id="{02934D9E-9387-6747-834E-973E109756DD}"/>
              </a:ext>
            </a:extLst>
          </p:cNvPr>
          <p:cNvSpPr>
            <a:spLocks noGrp="1"/>
          </p:cNvSpPr>
          <p:nvPr>
            <p:ph idx="1"/>
          </p:nvPr>
        </p:nvSpPr>
        <p:spPr>
          <a:xfrm>
            <a:off x="628650" y="1229033"/>
            <a:ext cx="8142736" cy="4999380"/>
          </a:xfrm>
        </p:spPr>
        <p:txBody>
          <a:bodyPr/>
          <a:lstStyle/>
          <a:p>
            <a:r>
              <a:rPr lang="nl-NL" dirty="0"/>
              <a:t>Both </a:t>
            </a:r>
            <a:r>
              <a:rPr lang="nl-NL" dirty="0" err="1"/>
              <a:t>measure</a:t>
            </a:r>
            <a:r>
              <a:rPr lang="nl-NL" dirty="0"/>
              <a:t> </a:t>
            </a:r>
            <a:r>
              <a:rPr lang="nl-NL" dirty="0" err="1"/>
              <a:t>the</a:t>
            </a:r>
            <a:r>
              <a:rPr lang="nl-NL" dirty="0"/>
              <a:t> </a:t>
            </a:r>
            <a:r>
              <a:rPr lang="nl-NL" b="1" dirty="0" err="1"/>
              <a:t>linear</a:t>
            </a:r>
            <a:r>
              <a:rPr lang="nl-NL" b="1" dirty="0"/>
              <a:t> </a:t>
            </a:r>
            <a:r>
              <a:rPr lang="nl-NL" b="1" dirty="0" err="1"/>
              <a:t>relationship</a:t>
            </a:r>
            <a:r>
              <a:rPr lang="nl-NL" dirty="0"/>
              <a:t> </a:t>
            </a:r>
            <a:r>
              <a:rPr lang="nl-NL" dirty="0" err="1"/>
              <a:t>and</a:t>
            </a:r>
            <a:r>
              <a:rPr lang="nl-NL" dirty="0"/>
              <a:t> </a:t>
            </a:r>
            <a:r>
              <a:rPr lang="nl-NL" dirty="0" err="1"/>
              <a:t>the</a:t>
            </a:r>
            <a:r>
              <a:rPr lang="nl-NL" dirty="0"/>
              <a:t> </a:t>
            </a:r>
            <a:r>
              <a:rPr lang="nl-NL" b="1" dirty="0" err="1"/>
              <a:t>dependency</a:t>
            </a:r>
            <a:r>
              <a:rPr lang="nl-NL" dirty="0"/>
              <a:t> </a:t>
            </a:r>
            <a:r>
              <a:rPr lang="nl-NL" dirty="0" err="1"/>
              <a:t>between</a:t>
            </a:r>
            <a:r>
              <a:rPr lang="nl-NL" dirty="0"/>
              <a:t> </a:t>
            </a:r>
            <a:r>
              <a:rPr lang="nl-NL" dirty="0" err="1"/>
              <a:t>two</a:t>
            </a:r>
            <a:r>
              <a:rPr lang="nl-NL" dirty="0"/>
              <a:t> variables</a:t>
            </a:r>
          </a:p>
          <a:p>
            <a:r>
              <a:rPr lang="nl-NL" i="1" dirty="0" err="1"/>
              <a:t>Covariance</a:t>
            </a:r>
            <a:r>
              <a:rPr lang="nl-NL" dirty="0"/>
              <a:t> </a:t>
            </a:r>
            <a:r>
              <a:rPr lang="nl-NL" dirty="0" err="1"/>
              <a:t>indicates</a:t>
            </a:r>
            <a:r>
              <a:rPr lang="nl-NL" dirty="0"/>
              <a:t> </a:t>
            </a:r>
            <a:r>
              <a:rPr lang="nl-NL" dirty="0" err="1"/>
              <a:t>the</a:t>
            </a:r>
            <a:r>
              <a:rPr lang="nl-NL" dirty="0"/>
              <a:t> </a:t>
            </a:r>
            <a:r>
              <a:rPr lang="nl-NL" b="1" dirty="0" err="1"/>
              <a:t>direction</a:t>
            </a:r>
            <a:r>
              <a:rPr lang="nl-NL" dirty="0"/>
              <a:t> of </a:t>
            </a:r>
            <a:r>
              <a:rPr lang="nl-NL" dirty="0" err="1"/>
              <a:t>the</a:t>
            </a:r>
            <a:r>
              <a:rPr lang="nl-NL" dirty="0"/>
              <a:t> </a:t>
            </a:r>
            <a:r>
              <a:rPr lang="nl-NL" dirty="0" err="1"/>
              <a:t>relationship</a:t>
            </a:r>
            <a:endParaRPr lang="nl-NL" dirty="0"/>
          </a:p>
          <a:p>
            <a:r>
              <a:rPr lang="nl-NL" i="1" dirty="0" err="1"/>
              <a:t>Correlation</a:t>
            </a:r>
            <a:r>
              <a:rPr lang="nl-NL" dirty="0"/>
              <a:t> </a:t>
            </a:r>
            <a:r>
              <a:rPr lang="nl-NL" dirty="0" err="1"/>
              <a:t>measures</a:t>
            </a:r>
            <a:r>
              <a:rPr lang="nl-NL" dirty="0"/>
              <a:t> </a:t>
            </a:r>
            <a:r>
              <a:rPr lang="nl-NL" b="1" dirty="0" err="1"/>
              <a:t>strength</a:t>
            </a:r>
            <a:r>
              <a:rPr lang="nl-NL" dirty="0"/>
              <a:t> </a:t>
            </a:r>
            <a:r>
              <a:rPr lang="nl-NL" dirty="0" err="1"/>
              <a:t>and</a:t>
            </a:r>
            <a:r>
              <a:rPr lang="nl-NL" dirty="0"/>
              <a:t> </a:t>
            </a:r>
            <a:r>
              <a:rPr lang="nl-NL" b="1" dirty="0" err="1"/>
              <a:t>direction</a:t>
            </a:r>
            <a:r>
              <a:rPr lang="nl-NL" dirty="0"/>
              <a:t> of </a:t>
            </a:r>
            <a:r>
              <a:rPr lang="nl-NL" dirty="0" err="1"/>
              <a:t>the</a:t>
            </a:r>
            <a:r>
              <a:rPr lang="nl-NL" dirty="0"/>
              <a:t> </a:t>
            </a:r>
            <a:r>
              <a:rPr lang="nl-NL" dirty="0" err="1"/>
              <a:t>relationship</a:t>
            </a:r>
            <a:endParaRPr lang="nl-NL" dirty="0"/>
          </a:p>
          <a:p>
            <a:r>
              <a:rPr lang="nl-NL" dirty="0" err="1"/>
              <a:t>Correlation</a:t>
            </a:r>
            <a:r>
              <a:rPr lang="nl-NL" dirty="0"/>
              <a:t> is a </a:t>
            </a:r>
            <a:r>
              <a:rPr lang="nl-NL" dirty="0" err="1"/>
              <a:t>function</a:t>
            </a:r>
            <a:r>
              <a:rPr lang="nl-NL" dirty="0"/>
              <a:t> of </a:t>
            </a:r>
            <a:r>
              <a:rPr lang="nl-NL" dirty="0" err="1"/>
              <a:t>the</a:t>
            </a:r>
            <a:r>
              <a:rPr lang="nl-NL" dirty="0"/>
              <a:t> </a:t>
            </a:r>
            <a:r>
              <a:rPr lang="nl-NL" dirty="0" err="1"/>
              <a:t>covariance</a:t>
            </a:r>
            <a:endParaRPr lang="nl-NL" dirty="0"/>
          </a:p>
          <a:p>
            <a:r>
              <a:rPr lang="nl-NL" dirty="0" err="1"/>
              <a:t>Correlation</a:t>
            </a:r>
            <a:r>
              <a:rPr lang="nl-NL" dirty="0"/>
              <a:t> </a:t>
            </a:r>
            <a:r>
              <a:rPr lang="nl-NL" dirty="0" err="1"/>
              <a:t>values</a:t>
            </a:r>
            <a:r>
              <a:rPr lang="nl-NL" dirty="0"/>
              <a:t> are </a:t>
            </a:r>
            <a:r>
              <a:rPr lang="nl-NL" b="1" dirty="0" err="1"/>
              <a:t>standardized</a:t>
            </a:r>
            <a:r>
              <a:rPr lang="nl-NL" dirty="0"/>
              <a:t> </a:t>
            </a:r>
            <a:r>
              <a:rPr lang="nl-NL" dirty="0" err="1"/>
              <a:t>whereas</a:t>
            </a:r>
            <a:r>
              <a:rPr lang="nl-NL" dirty="0"/>
              <a:t>, </a:t>
            </a:r>
            <a:r>
              <a:rPr lang="nl-NL" dirty="0" err="1"/>
              <a:t>covariance</a:t>
            </a:r>
            <a:r>
              <a:rPr lang="nl-NL" dirty="0"/>
              <a:t> </a:t>
            </a:r>
            <a:r>
              <a:rPr lang="nl-NL" dirty="0" err="1"/>
              <a:t>values</a:t>
            </a:r>
            <a:r>
              <a:rPr lang="nl-NL" dirty="0"/>
              <a:t> are </a:t>
            </a:r>
            <a:r>
              <a:rPr lang="nl-NL" b="1" dirty="0" err="1"/>
              <a:t>not</a:t>
            </a:r>
            <a:r>
              <a:rPr lang="nl-NL" b="1" dirty="0"/>
              <a:t> </a:t>
            </a:r>
            <a:r>
              <a:rPr lang="nl-NL" b="1" dirty="0" err="1"/>
              <a:t>standardized</a:t>
            </a:r>
            <a:r>
              <a:rPr lang="nl-NL" dirty="0"/>
              <a:t>.</a:t>
            </a:r>
          </a:p>
        </p:txBody>
      </p:sp>
      <p:sp>
        <p:nvSpPr>
          <p:cNvPr id="13" name="Tijdelijke aanduiding voor voettekst 12">
            <a:extLst>
              <a:ext uri="{FF2B5EF4-FFF2-40B4-BE49-F238E27FC236}">
                <a16:creationId xmlns:a16="http://schemas.microsoft.com/office/drawing/2014/main" id="{511928A0-7D00-72F7-CAF1-F039832D2DCE}"/>
              </a:ext>
            </a:extLst>
          </p:cNvPr>
          <p:cNvSpPr>
            <a:spLocks noGrp="1"/>
          </p:cNvSpPr>
          <p:nvPr>
            <p:ph type="ftr" sz="quarter" idx="10"/>
          </p:nvPr>
        </p:nvSpPr>
        <p:spPr/>
        <p:txBody>
          <a:bodyPr/>
          <a:lstStyle/>
          <a:p>
            <a:endParaRPr lang="nl-NL"/>
          </a:p>
        </p:txBody>
      </p:sp>
      <p:sp>
        <p:nvSpPr>
          <p:cNvPr id="14" name="Tijdelijke aanduiding voor dianummer 13">
            <a:extLst>
              <a:ext uri="{FF2B5EF4-FFF2-40B4-BE49-F238E27FC236}">
                <a16:creationId xmlns:a16="http://schemas.microsoft.com/office/drawing/2014/main" id="{AB9D9715-F648-EDF3-B6E5-E83B0C48C20F}"/>
              </a:ext>
            </a:extLst>
          </p:cNvPr>
          <p:cNvSpPr>
            <a:spLocks noGrp="1"/>
          </p:cNvSpPr>
          <p:nvPr>
            <p:ph type="sldNum" sz="quarter" idx="11"/>
          </p:nvPr>
        </p:nvSpPr>
        <p:spPr/>
        <p:txBody>
          <a:bodyPr/>
          <a:lstStyle/>
          <a:p>
            <a:fld id="{4A9FEBF3-15B5-1B45-A2C4-90B74AC3EAE7}" type="slidenum">
              <a:rPr lang="nl-NL"/>
              <a:t>33</a:t>
            </a:fld>
            <a:endParaRPr lang="nl-NL"/>
          </a:p>
        </p:txBody>
      </p:sp>
      <p:pic>
        <p:nvPicPr>
          <p:cNvPr id="8194" name="Picture 2" descr="Covariance, Correlation, R-Squared | by Deepak Khandelwal | The Startup |  Medium">
            <a:extLst>
              <a:ext uri="{FF2B5EF4-FFF2-40B4-BE49-F238E27FC236}">
                <a16:creationId xmlns:a16="http://schemas.microsoft.com/office/drawing/2014/main" id="{350E588E-8FC7-067E-2C70-BFED0A03B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75" b="22578"/>
          <a:stretch/>
        </p:blipFill>
        <p:spPr bwMode="auto">
          <a:xfrm>
            <a:off x="2603246" y="3981510"/>
            <a:ext cx="4564193" cy="267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899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1D2532-3D26-BB00-B281-169006FFCBF0}"/>
              </a:ext>
            </a:extLst>
          </p:cNvPr>
          <p:cNvSpPr>
            <a:spLocks noGrp="1"/>
          </p:cNvSpPr>
          <p:nvPr>
            <p:ph type="title"/>
          </p:nvPr>
        </p:nvSpPr>
        <p:spPr/>
        <p:txBody>
          <a:bodyPr>
            <a:normAutofit fontScale="90000"/>
          </a:bodyPr>
          <a:lstStyle/>
          <a:p>
            <a:r>
              <a:rPr lang="nl-NL"/>
              <a:t>Correlation Coefficient</a:t>
            </a:r>
          </a:p>
        </p:txBody>
      </p:sp>
      <p:sp>
        <p:nvSpPr>
          <p:cNvPr id="3" name="Tijdelijke aanduiding voor inhoud 2">
            <a:extLst>
              <a:ext uri="{FF2B5EF4-FFF2-40B4-BE49-F238E27FC236}">
                <a16:creationId xmlns:a16="http://schemas.microsoft.com/office/drawing/2014/main" id="{9C42E2C4-1350-DF50-2F4E-5C388FC0CA4B}"/>
              </a:ext>
            </a:extLst>
          </p:cNvPr>
          <p:cNvSpPr>
            <a:spLocks noGrp="1"/>
          </p:cNvSpPr>
          <p:nvPr>
            <p:ph idx="1"/>
          </p:nvPr>
        </p:nvSpPr>
        <p:spPr/>
        <p:txBody>
          <a:bodyPr/>
          <a:lstStyle/>
          <a:p>
            <a:r>
              <a:rPr lang="nl-NL"/>
              <a:t>Pearson's Correlation Coefficient</a:t>
            </a:r>
          </a:p>
          <a:p>
            <a:r>
              <a:rPr lang="nl-NL"/>
              <a:t>Spearman's Correlation Coefficient</a:t>
            </a:r>
          </a:p>
          <a:p>
            <a:endParaRPr lang="nl-NL"/>
          </a:p>
        </p:txBody>
      </p:sp>
      <p:sp>
        <p:nvSpPr>
          <p:cNvPr id="4" name="Tijdelijke aanduiding voor voettekst 3">
            <a:extLst>
              <a:ext uri="{FF2B5EF4-FFF2-40B4-BE49-F238E27FC236}">
                <a16:creationId xmlns:a16="http://schemas.microsoft.com/office/drawing/2014/main" id="{A1866BA3-CFF7-AC93-0071-012ABDAC1ADE}"/>
              </a:ext>
            </a:extLst>
          </p:cNvPr>
          <p:cNvSpPr>
            <a:spLocks noGrp="1"/>
          </p:cNvSpPr>
          <p:nvPr>
            <p:ph type="ftr" sz="quarter" idx="10"/>
          </p:nvPr>
        </p:nvSpPr>
        <p:spPr/>
        <p:txBody>
          <a:bodyPr/>
          <a:lstStyle/>
          <a:p>
            <a:r>
              <a:rPr lang="nl-NL"/>
              <a:t>https://www.scribbr.com/statistics/correlation-coefficient/</a:t>
            </a:r>
          </a:p>
        </p:txBody>
      </p:sp>
      <p:sp>
        <p:nvSpPr>
          <p:cNvPr id="5" name="Tijdelijke aanduiding voor dianummer 4">
            <a:extLst>
              <a:ext uri="{FF2B5EF4-FFF2-40B4-BE49-F238E27FC236}">
                <a16:creationId xmlns:a16="http://schemas.microsoft.com/office/drawing/2014/main" id="{348FCC5E-D387-A37E-89BB-C3E6B001EA97}"/>
              </a:ext>
            </a:extLst>
          </p:cNvPr>
          <p:cNvSpPr>
            <a:spLocks noGrp="1"/>
          </p:cNvSpPr>
          <p:nvPr>
            <p:ph type="sldNum" sz="quarter" idx="11"/>
          </p:nvPr>
        </p:nvSpPr>
        <p:spPr/>
        <p:txBody>
          <a:bodyPr/>
          <a:lstStyle/>
          <a:p>
            <a:fld id="{4A9FEBF3-15B5-1B45-A2C4-90B74AC3EAE7}" type="slidenum">
              <a:rPr lang="nl-NL"/>
              <a:t>34</a:t>
            </a:fld>
            <a:endParaRPr lang="nl-NL"/>
          </a:p>
        </p:txBody>
      </p:sp>
      <p:pic>
        <p:nvPicPr>
          <p:cNvPr id="6" name="Afbeelding 5">
            <a:extLst>
              <a:ext uri="{FF2B5EF4-FFF2-40B4-BE49-F238E27FC236}">
                <a16:creationId xmlns:a16="http://schemas.microsoft.com/office/drawing/2014/main" id="{25664AF6-E102-51D2-B99F-4FDDEBD787F2}"/>
              </a:ext>
            </a:extLst>
          </p:cNvPr>
          <p:cNvPicPr>
            <a:picLocks noChangeAspect="1"/>
          </p:cNvPicPr>
          <p:nvPr/>
        </p:nvPicPr>
        <p:blipFill rotWithShape="1">
          <a:blip r:embed="rId2"/>
          <a:srcRect b="10881"/>
          <a:stretch/>
        </p:blipFill>
        <p:spPr>
          <a:xfrm>
            <a:off x="774700" y="2889997"/>
            <a:ext cx="7594600" cy="2738971"/>
          </a:xfrm>
          <a:prstGeom prst="rect">
            <a:avLst/>
          </a:prstGeom>
        </p:spPr>
      </p:pic>
    </p:spTree>
    <p:extLst>
      <p:ext uri="{BB962C8B-B14F-4D97-AF65-F5344CB8AC3E}">
        <p14:creationId xmlns:p14="http://schemas.microsoft.com/office/powerpoint/2010/main" val="1579512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E05400-4177-744C-B307-4305596987AB}"/>
              </a:ext>
            </a:extLst>
          </p:cNvPr>
          <p:cNvSpPr>
            <a:spLocks noGrp="1"/>
          </p:cNvSpPr>
          <p:nvPr>
            <p:ph type="title"/>
          </p:nvPr>
        </p:nvSpPr>
        <p:spPr/>
        <p:txBody>
          <a:bodyPr>
            <a:normAutofit fontScale="90000"/>
          </a:bodyPr>
          <a:lstStyle/>
          <a:p>
            <a:r>
              <a:rPr lang="nl-NL"/>
              <a:t>Correlation</a:t>
            </a:r>
          </a:p>
        </p:txBody>
      </p:sp>
      <p:sp>
        <p:nvSpPr>
          <p:cNvPr id="15" name="Tijdelijke aanduiding voor inhoud 14">
            <a:extLst>
              <a:ext uri="{FF2B5EF4-FFF2-40B4-BE49-F238E27FC236}">
                <a16:creationId xmlns:a16="http://schemas.microsoft.com/office/drawing/2014/main" id="{B7CC3F81-9577-DB42-B4DC-71F20CD14C4A}"/>
              </a:ext>
            </a:extLst>
          </p:cNvPr>
          <p:cNvSpPr>
            <a:spLocks noGrp="1"/>
          </p:cNvSpPr>
          <p:nvPr>
            <p:ph idx="1"/>
          </p:nvPr>
        </p:nvSpPr>
        <p:spPr/>
        <p:txBody>
          <a:bodyPr/>
          <a:lstStyle/>
          <a:p>
            <a:r>
              <a:rPr lang="nl-NL" dirty="0"/>
              <a:t>Pearson product-moment </a:t>
            </a:r>
            <a:r>
              <a:rPr lang="nl-NL" dirty="0" err="1"/>
              <a:t>correlation</a:t>
            </a:r>
            <a:r>
              <a:rPr lang="nl-NL" dirty="0"/>
              <a:t> </a:t>
            </a:r>
            <a:r>
              <a:rPr lang="nl-NL" dirty="0" err="1"/>
              <a:t>coefficient</a:t>
            </a:r>
            <a:endParaRPr lang="nl-NL" dirty="0"/>
          </a:p>
          <a:p>
            <a:endParaRPr lang="nl-NL" dirty="0"/>
          </a:p>
          <a:p>
            <a:endParaRPr lang="nl-NL" dirty="0"/>
          </a:p>
          <a:p>
            <a:endParaRPr lang="nl-NL" dirty="0"/>
          </a:p>
          <a:p>
            <a:endParaRPr lang="nl-NL" dirty="0"/>
          </a:p>
          <a:p>
            <a:r>
              <a:rPr lang="nl-NL" dirty="0"/>
              <a:t>Sample </a:t>
            </a:r>
            <a:r>
              <a:rPr lang="nl-NL" dirty="0" err="1"/>
              <a:t>correlation</a:t>
            </a:r>
            <a:r>
              <a:rPr lang="nl-NL" dirty="0"/>
              <a:t> </a:t>
            </a:r>
            <a:r>
              <a:rPr lang="nl-NL" dirty="0" err="1"/>
              <a:t>coeficient</a:t>
            </a:r>
            <a:r>
              <a:rPr lang="nl-NL" dirty="0"/>
              <a:t>:</a:t>
            </a:r>
          </a:p>
        </p:txBody>
      </p:sp>
      <p:sp>
        <p:nvSpPr>
          <p:cNvPr id="5" name="Tijdelijke aanduiding voor voettekst 4">
            <a:extLst>
              <a:ext uri="{FF2B5EF4-FFF2-40B4-BE49-F238E27FC236}">
                <a16:creationId xmlns:a16="http://schemas.microsoft.com/office/drawing/2014/main" id="{54468F6E-3045-9601-8DAD-999894118740}"/>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6" name="Tijdelijke aanduiding voor dianummer 5">
            <a:extLst>
              <a:ext uri="{FF2B5EF4-FFF2-40B4-BE49-F238E27FC236}">
                <a16:creationId xmlns:a16="http://schemas.microsoft.com/office/drawing/2014/main" id="{678E0DE9-2347-E968-0B23-5F71824146AD}"/>
              </a:ext>
            </a:extLst>
          </p:cNvPr>
          <p:cNvSpPr>
            <a:spLocks noGrp="1"/>
          </p:cNvSpPr>
          <p:nvPr>
            <p:ph type="sldNum" sz="quarter" idx="11"/>
          </p:nvPr>
        </p:nvSpPr>
        <p:spPr/>
        <p:txBody>
          <a:bodyPr/>
          <a:lstStyle/>
          <a:p>
            <a:fld id="{1181F1E3-57B7-48A5-BF9B-ED6E736CC525}" type="slidenum">
              <a:rPr lang="nl-NL" smtClean="0"/>
              <a:pPr/>
              <a:t>35</a:t>
            </a:fld>
            <a:endParaRPr lang="nl-NL"/>
          </a:p>
        </p:txBody>
      </p:sp>
      <p:pic>
        <p:nvPicPr>
          <p:cNvPr id="10" name="Afbeelding 9">
            <a:extLst>
              <a:ext uri="{FF2B5EF4-FFF2-40B4-BE49-F238E27FC236}">
                <a16:creationId xmlns:a16="http://schemas.microsoft.com/office/drawing/2014/main" id="{F0A2A7F9-9817-3946-9C3D-E681825D44E1}"/>
              </a:ext>
            </a:extLst>
          </p:cNvPr>
          <p:cNvPicPr>
            <a:picLocks noChangeAspect="1"/>
          </p:cNvPicPr>
          <p:nvPr/>
        </p:nvPicPr>
        <p:blipFill>
          <a:blip r:embed="rId2"/>
          <a:stretch>
            <a:fillRect/>
          </a:stretch>
        </p:blipFill>
        <p:spPr>
          <a:xfrm>
            <a:off x="1542607" y="4229587"/>
            <a:ext cx="6217591" cy="1628417"/>
          </a:xfrm>
          <a:prstGeom prst="rect">
            <a:avLst/>
          </a:prstGeom>
        </p:spPr>
      </p:pic>
      <p:pic>
        <p:nvPicPr>
          <p:cNvPr id="16" name="Tijdelijke aanduiding voor inhoud 8">
            <a:extLst>
              <a:ext uri="{FF2B5EF4-FFF2-40B4-BE49-F238E27FC236}">
                <a16:creationId xmlns:a16="http://schemas.microsoft.com/office/drawing/2014/main" id="{52FEA98C-5589-A342-BAC2-5DC688F46FA2}"/>
              </a:ext>
            </a:extLst>
          </p:cNvPr>
          <p:cNvPicPr>
            <a:picLocks noChangeAspect="1"/>
          </p:cNvPicPr>
          <p:nvPr/>
        </p:nvPicPr>
        <p:blipFill>
          <a:blip r:embed="rId3"/>
          <a:stretch>
            <a:fillRect/>
          </a:stretch>
        </p:blipFill>
        <p:spPr>
          <a:xfrm>
            <a:off x="1542607" y="2158465"/>
            <a:ext cx="5676900" cy="914400"/>
          </a:xfrm>
          <a:prstGeom prst="rect">
            <a:avLst/>
          </a:prstGeom>
        </p:spPr>
      </p:pic>
    </p:spTree>
    <p:extLst>
      <p:ext uri="{BB962C8B-B14F-4D97-AF65-F5344CB8AC3E}">
        <p14:creationId xmlns:p14="http://schemas.microsoft.com/office/powerpoint/2010/main" val="1706313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data </a:t>
            </a:r>
            <a:r>
              <a:rPr lang="nl-NL" dirty="0" err="1"/>
              <a:t>insights</a:t>
            </a:r>
            <a:endParaRPr lang="nl-NL" dirty="0"/>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p:txBody>
          <a:bodyPr/>
          <a:lstStyle/>
          <a:p>
            <a:r>
              <a:rPr lang="nl-NL" dirty="0"/>
              <a:t>Download Pearson </a:t>
            </a:r>
            <a:r>
              <a:rPr lang="nl-NL" dirty="0" err="1"/>
              <a:t>Father</a:t>
            </a:r>
            <a:r>
              <a:rPr lang="nl-NL" dirty="0"/>
              <a:t> Son dataset (e.g. </a:t>
            </a:r>
            <a:r>
              <a:rPr lang="nl-NL" dirty="0" err="1"/>
              <a:t>from</a:t>
            </a:r>
            <a:r>
              <a:rPr lang="nl-NL" dirty="0"/>
              <a:t> </a:t>
            </a:r>
            <a:r>
              <a:rPr lang="nl-NL" dirty="0" err="1"/>
              <a:t>Kaggle</a:t>
            </a:r>
            <a:r>
              <a:rPr lang="nl-NL" dirty="0"/>
              <a:t>) </a:t>
            </a:r>
          </a:p>
          <a:p>
            <a:r>
              <a:rPr lang="nl-NL" dirty="0"/>
              <a:t>Import </a:t>
            </a:r>
            <a:r>
              <a:rPr lang="nl-NL" dirty="0" err="1"/>
              <a:t>into</a:t>
            </a:r>
            <a:r>
              <a:rPr lang="nl-NL" dirty="0"/>
              <a:t> a </a:t>
            </a:r>
            <a:r>
              <a:rPr lang="nl-NL" dirty="0" err="1"/>
              <a:t>Pandas</a:t>
            </a:r>
            <a:r>
              <a:rPr lang="nl-NL" dirty="0"/>
              <a:t> dataframe</a:t>
            </a:r>
          </a:p>
          <a:p>
            <a:r>
              <a:rPr lang="nl-NL" dirty="0" err="1"/>
              <a:t>Explore</a:t>
            </a:r>
            <a:r>
              <a:rPr lang="nl-NL" dirty="0"/>
              <a:t> </a:t>
            </a:r>
            <a:r>
              <a:rPr lang="nl-NL" dirty="0" err="1"/>
              <a:t>the</a:t>
            </a:r>
            <a:r>
              <a:rPr lang="nl-NL" dirty="0"/>
              <a:t> dataset</a:t>
            </a:r>
          </a:p>
          <a:p>
            <a:pPr lvl="1"/>
            <a:r>
              <a:rPr lang="nl-NL" dirty="0"/>
              <a:t>How </a:t>
            </a:r>
            <a:r>
              <a:rPr lang="nl-NL" dirty="0" err="1"/>
              <a:t>many</a:t>
            </a:r>
            <a:r>
              <a:rPr lang="nl-NL" dirty="0"/>
              <a:t> columns </a:t>
            </a:r>
            <a:r>
              <a:rPr lang="nl-NL" dirty="0" err="1"/>
              <a:t>and</a:t>
            </a:r>
            <a:r>
              <a:rPr lang="nl-NL" dirty="0"/>
              <a:t> </a:t>
            </a:r>
            <a:r>
              <a:rPr lang="nl-NL" dirty="0" err="1"/>
              <a:t>rows</a:t>
            </a:r>
            <a:r>
              <a:rPr lang="nl-NL" dirty="0"/>
              <a:t> are </a:t>
            </a:r>
            <a:r>
              <a:rPr lang="nl-NL" dirty="0" err="1"/>
              <a:t>there</a:t>
            </a:r>
            <a:r>
              <a:rPr lang="nl-NL" dirty="0"/>
              <a:t>? </a:t>
            </a:r>
            <a:r>
              <a:rPr lang="nl-NL" dirty="0" err="1"/>
              <a:t>What</a:t>
            </a:r>
            <a:r>
              <a:rPr lang="nl-NL" dirty="0"/>
              <a:t> types of variables do we have?</a:t>
            </a:r>
          </a:p>
          <a:p>
            <a:r>
              <a:rPr lang="nl-NL" dirty="0"/>
              <a:t>Display </a:t>
            </a:r>
            <a:r>
              <a:rPr lang="nl-NL" dirty="0" err="1"/>
              <a:t>histograms</a:t>
            </a:r>
            <a:r>
              <a:rPr lang="nl-NL" dirty="0"/>
              <a:t> of </a:t>
            </a:r>
            <a:r>
              <a:rPr lang="nl-NL" dirty="0" err="1"/>
              <a:t>the</a:t>
            </a:r>
            <a:r>
              <a:rPr lang="nl-NL" dirty="0"/>
              <a:t> different column </a:t>
            </a:r>
            <a:r>
              <a:rPr lang="nl-NL" dirty="0" err="1"/>
              <a:t>values</a:t>
            </a:r>
            <a:r>
              <a:rPr lang="nl-NL" dirty="0"/>
              <a:t>: </a:t>
            </a:r>
            <a:r>
              <a:rPr lang="nl-NL" dirty="0" err="1"/>
              <a:t>what</a:t>
            </a:r>
            <a:r>
              <a:rPr lang="nl-NL" dirty="0"/>
              <a:t> do </a:t>
            </a:r>
            <a:r>
              <a:rPr lang="nl-NL" dirty="0" err="1"/>
              <a:t>you</a:t>
            </a:r>
            <a:r>
              <a:rPr lang="nl-NL" dirty="0"/>
              <a:t> </a:t>
            </a:r>
            <a:r>
              <a:rPr lang="nl-NL" dirty="0" err="1"/>
              <a:t>think</a:t>
            </a:r>
            <a:r>
              <a:rPr lang="nl-NL" dirty="0"/>
              <a:t> </a:t>
            </a:r>
            <a:r>
              <a:rPr lang="nl-NL" dirty="0" err="1"/>
              <a:t>their</a:t>
            </a:r>
            <a:r>
              <a:rPr lang="nl-NL" dirty="0"/>
              <a:t> </a:t>
            </a:r>
            <a:r>
              <a:rPr lang="nl-NL" dirty="0" err="1"/>
              <a:t>distributions</a:t>
            </a:r>
            <a:r>
              <a:rPr lang="nl-NL" dirty="0"/>
              <a:t> are?</a:t>
            </a:r>
          </a:p>
          <a:p>
            <a:r>
              <a:rPr lang="nl-NL" dirty="0"/>
              <a:t>Display </a:t>
            </a:r>
            <a:r>
              <a:rPr lang="nl-NL" dirty="0" err="1"/>
              <a:t>scatter</a:t>
            </a:r>
            <a:r>
              <a:rPr lang="nl-NL" dirty="0"/>
              <a:t> plot of </a:t>
            </a:r>
            <a:r>
              <a:rPr lang="nl-NL" dirty="0" err="1"/>
              <a:t>height</a:t>
            </a:r>
            <a:r>
              <a:rPr lang="nl-NL" dirty="0"/>
              <a:t> of a </a:t>
            </a:r>
            <a:r>
              <a:rPr lang="nl-NL" dirty="0" err="1"/>
              <a:t>father</a:t>
            </a:r>
            <a:r>
              <a:rPr lang="nl-NL" dirty="0"/>
              <a:t> versus </a:t>
            </a:r>
            <a:r>
              <a:rPr lang="nl-NL" dirty="0" err="1"/>
              <a:t>height</a:t>
            </a:r>
            <a:r>
              <a:rPr lang="nl-NL" dirty="0"/>
              <a:t> of a </a:t>
            </a:r>
            <a:r>
              <a:rPr lang="nl-NL" dirty="0" err="1"/>
              <a:t>son</a:t>
            </a:r>
            <a:endParaRPr lang="nl-NL" dirty="0"/>
          </a:p>
          <a:p>
            <a:r>
              <a:rPr lang="nl-NL" dirty="0" err="1"/>
              <a:t>Calculate</a:t>
            </a:r>
            <a:r>
              <a:rPr lang="nl-NL" dirty="0"/>
              <a:t> </a:t>
            </a:r>
            <a:r>
              <a:rPr lang="nl-NL" dirty="0" err="1"/>
              <a:t>Pearson's</a:t>
            </a:r>
            <a:r>
              <a:rPr lang="nl-NL" dirty="0"/>
              <a:t> </a:t>
            </a:r>
            <a:r>
              <a:rPr lang="nl-NL" dirty="0" err="1"/>
              <a:t>correlation</a:t>
            </a:r>
            <a:r>
              <a:rPr lang="nl-NL" dirty="0"/>
              <a:t> </a:t>
            </a:r>
            <a:r>
              <a:rPr lang="nl-NL" dirty="0" err="1"/>
              <a:t>coefficient</a:t>
            </a:r>
            <a:endParaRPr lang="nl-NL" dirty="0"/>
          </a:p>
          <a:p>
            <a:r>
              <a:rPr lang="nl-NL" dirty="0" err="1"/>
              <a:t>Use</a:t>
            </a:r>
            <a:r>
              <a:rPr lang="nl-NL" dirty="0"/>
              <a:t> a student t-test </a:t>
            </a:r>
            <a:r>
              <a:rPr lang="nl-NL" dirty="0" err="1"/>
              <a:t>to</a:t>
            </a:r>
            <a:r>
              <a:rPr lang="nl-NL" dirty="0"/>
              <a:t> prove </a:t>
            </a:r>
            <a:r>
              <a:rPr lang="nl-NL" dirty="0" err="1"/>
              <a:t>if</a:t>
            </a:r>
            <a:r>
              <a:rPr lang="nl-NL" dirty="0"/>
              <a:t> </a:t>
            </a:r>
            <a:r>
              <a:rPr lang="nl-NL" dirty="0" err="1"/>
              <a:t>there</a:t>
            </a:r>
            <a:r>
              <a:rPr lang="nl-NL" dirty="0"/>
              <a:t> is a </a:t>
            </a:r>
            <a:r>
              <a:rPr lang="nl-NL" dirty="0" err="1"/>
              <a:t>difference</a:t>
            </a:r>
            <a:r>
              <a:rPr lang="nl-NL" dirty="0"/>
              <a:t> </a:t>
            </a:r>
            <a:r>
              <a:rPr lang="nl-NL" dirty="0" err="1"/>
              <a:t>between</a:t>
            </a:r>
            <a:r>
              <a:rPr lang="nl-NL" dirty="0"/>
              <a:t> </a:t>
            </a:r>
            <a:r>
              <a:rPr lang="nl-NL" dirty="0" err="1"/>
              <a:t>fathers</a:t>
            </a:r>
            <a:r>
              <a:rPr lang="nl-NL" dirty="0"/>
              <a:t> </a:t>
            </a:r>
            <a:r>
              <a:rPr lang="nl-NL" dirty="0" err="1"/>
              <a:t>and</a:t>
            </a:r>
            <a:r>
              <a:rPr lang="nl-NL" dirty="0"/>
              <a:t> </a:t>
            </a:r>
            <a:r>
              <a:rPr lang="nl-NL" dirty="0" err="1"/>
              <a:t>sons</a:t>
            </a:r>
            <a:endParaRPr lang="nl-NL" dirty="0"/>
          </a:p>
          <a:p>
            <a:pPr marL="0" indent="0">
              <a:buNone/>
            </a:pPr>
            <a:endParaRPr lang="nl-NL" dirty="0"/>
          </a:p>
          <a:p>
            <a:pPr marL="0" indent="0">
              <a:buNone/>
            </a:pPr>
            <a:r>
              <a:rPr lang="nl-NL" i="1" dirty="0" err="1"/>
              <a:t>This</a:t>
            </a:r>
            <a:r>
              <a:rPr lang="nl-NL" i="1" dirty="0"/>
              <a:t> </a:t>
            </a:r>
            <a:r>
              <a:rPr lang="nl-NL" i="1" dirty="0" err="1"/>
              <a:t>should</a:t>
            </a:r>
            <a:r>
              <a:rPr lang="nl-NL" i="1" dirty="0"/>
              <a:t> </a:t>
            </a:r>
            <a:r>
              <a:rPr lang="nl-NL" i="1" dirty="0" err="1"/>
              <a:t>all</a:t>
            </a:r>
            <a:r>
              <a:rPr lang="nl-NL" i="1" dirty="0"/>
              <a:t> </a:t>
            </a:r>
            <a:r>
              <a:rPr lang="nl-NL" i="1" dirty="0" err="1"/>
              <a:t>be</a:t>
            </a:r>
            <a:r>
              <a:rPr lang="nl-NL" i="1" dirty="0"/>
              <a:t> </a:t>
            </a:r>
            <a:r>
              <a:rPr lang="nl-NL" i="1" dirty="0" err="1"/>
              <a:t>pretty</a:t>
            </a:r>
            <a:r>
              <a:rPr lang="nl-NL" i="1" dirty="0"/>
              <a:t> basic, but </a:t>
            </a:r>
            <a:r>
              <a:rPr lang="nl-NL" i="1" dirty="0" err="1"/>
              <a:t>will</a:t>
            </a:r>
            <a:r>
              <a:rPr lang="nl-NL" i="1" dirty="0"/>
              <a:t> form </a:t>
            </a:r>
            <a:r>
              <a:rPr lang="nl-NL" i="1" dirty="0" err="1"/>
              <a:t>the</a:t>
            </a:r>
            <a:r>
              <a:rPr lang="nl-NL" i="1" dirty="0"/>
              <a:t> foundation </a:t>
            </a:r>
            <a:r>
              <a:rPr lang="nl-NL" i="1" dirty="0" err="1"/>
              <a:t>for</a:t>
            </a:r>
            <a:r>
              <a:rPr lang="nl-NL" i="1" dirty="0"/>
              <a:t> </a:t>
            </a:r>
            <a:r>
              <a:rPr lang="nl-NL" i="1" dirty="0" err="1"/>
              <a:t>our</a:t>
            </a:r>
            <a:r>
              <a:rPr lang="nl-NL" i="1" dirty="0"/>
              <a:t> next </a:t>
            </a:r>
            <a:r>
              <a:rPr lang="nl-NL" i="1" dirty="0" err="1"/>
              <a:t>exercise</a:t>
            </a:r>
            <a:r>
              <a:rPr lang="nl-NL" i="1" dirty="0"/>
              <a:t>.</a:t>
            </a:r>
          </a:p>
          <a:p>
            <a:endParaRPr lang="nl-NL" dirty="0"/>
          </a:p>
          <a:p>
            <a:endParaRPr lang="nl-NL" dirty="0"/>
          </a:p>
        </p:txBody>
      </p:sp>
      <p:sp>
        <p:nvSpPr>
          <p:cNvPr id="9" name="Tijdelijke aanduiding voor voettekst 8">
            <a:extLst>
              <a:ext uri="{FF2B5EF4-FFF2-40B4-BE49-F238E27FC236}">
                <a16:creationId xmlns:a16="http://schemas.microsoft.com/office/drawing/2014/main" id="{5D34989D-202D-F174-06B7-6E96341B7B55}"/>
              </a:ext>
            </a:extLst>
          </p:cNvPr>
          <p:cNvSpPr>
            <a:spLocks noGrp="1"/>
          </p:cNvSpPr>
          <p:nvPr>
            <p:ph type="ftr" sz="quarter" idx="10"/>
          </p:nvPr>
        </p:nvSpPr>
        <p:spPr/>
        <p:txBody>
          <a:bodyPr/>
          <a:lstStyle/>
          <a:p>
            <a:endParaRPr lang="nl-NL" sz="1200">
              <a:solidFill>
                <a:schemeClr val="accent6">
                  <a:lumMod val="75000"/>
                </a:schemeClr>
              </a:solidFill>
            </a:endParaRPr>
          </a:p>
        </p:txBody>
      </p:sp>
      <p:sp>
        <p:nvSpPr>
          <p:cNvPr id="10" name="Tijdelijke aanduiding voor dianummer 9">
            <a:extLst>
              <a:ext uri="{FF2B5EF4-FFF2-40B4-BE49-F238E27FC236}">
                <a16:creationId xmlns:a16="http://schemas.microsoft.com/office/drawing/2014/main" id="{B3158C62-7977-C743-2AC4-E16388A80F88}"/>
              </a:ext>
            </a:extLst>
          </p:cNvPr>
          <p:cNvSpPr>
            <a:spLocks noGrp="1"/>
          </p:cNvSpPr>
          <p:nvPr>
            <p:ph type="sldNum" sz="quarter" idx="11"/>
          </p:nvPr>
        </p:nvSpPr>
        <p:spPr/>
        <p:txBody>
          <a:bodyPr/>
          <a:lstStyle/>
          <a:p>
            <a:fld id="{4A9FEBF3-15B5-1B45-A2C4-90B74AC3EAE7}" type="slidenum">
              <a:rPr lang="nl-NL"/>
              <a:t>36</a:t>
            </a:fld>
            <a:endParaRPr lang="nl-NL"/>
          </a:p>
        </p:txBody>
      </p:sp>
    </p:spTree>
    <p:extLst>
      <p:ext uri="{BB962C8B-B14F-4D97-AF65-F5344CB8AC3E}">
        <p14:creationId xmlns:p14="http://schemas.microsoft.com/office/powerpoint/2010/main" val="23434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2E546-95F3-B8B7-6BB2-D1C558E31350}"/>
              </a:ext>
            </a:extLst>
          </p:cNvPr>
          <p:cNvSpPr>
            <a:spLocks noGrp="1"/>
          </p:cNvSpPr>
          <p:nvPr>
            <p:ph type="title"/>
          </p:nvPr>
        </p:nvSpPr>
        <p:spPr/>
        <p:txBody>
          <a:bodyPr>
            <a:normAutofit fontScale="90000"/>
          </a:bodyPr>
          <a:lstStyle/>
          <a:p>
            <a:r>
              <a:rPr lang="nl-NL" dirty="0"/>
              <a:t>Pearson </a:t>
            </a:r>
            <a:r>
              <a:rPr lang="nl-NL" dirty="0" err="1"/>
              <a:t>Father</a:t>
            </a:r>
            <a:r>
              <a:rPr lang="nl-NL" dirty="0"/>
              <a:t> &amp; Son </a:t>
            </a:r>
            <a:r>
              <a:rPr lang="nl-NL" dirty="0" err="1"/>
              <a:t>results</a:t>
            </a:r>
            <a:endParaRPr lang="nl-NL" dirty="0"/>
          </a:p>
        </p:txBody>
      </p:sp>
      <p:sp>
        <p:nvSpPr>
          <p:cNvPr id="3" name="Tijdelijke aanduiding voor voettekst 2">
            <a:extLst>
              <a:ext uri="{FF2B5EF4-FFF2-40B4-BE49-F238E27FC236}">
                <a16:creationId xmlns:a16="http://schemas.microsoft.com/office/drawing/2014/main" id="{C03BDDE4-99F9-87D3-6FCF-BAC8E84713BE}"/>
              </a:ext>
            </a:extLst>
          </p:cNvPr>
          <p:cNvSpPr>
            <a:spLocks noGrp="1"/>
          </p:cNvSpPr>
          <p:nvPr>
            <p:ph type="ftr" sz="quarter" idx="10"/>
          </p:nvPr>
        </p:nvSpPr>
        <p:spPr/>
        <p:txBody>
          <a:bodyPr/>
          <a:lstStyle/>
          <a:p>
            <a:endParaRPr lang="nl-NL"/>
          </a:p>
        </p:txBody>
      </p:sp>
      <p:sp>
        <p:nvSpPr>
          <p:cNvPr id="4" name="Tijdelijke aanduiding voor dianummer 3">
            <a:extLst>
              <a:ext uri="{FF2B5EF4-FFF2-40B4-BE49-F238E27FC236}">
                <a16:creationId xmlns:a16="http://schemas.microsoft.com/office/drawing/2014/main" id="{0BFF44DB-605A-300A-3E9B-F1E14254D7B8}"/>
              </a:ext>
            </a:extLst>
          </p:cNvPr>
          <p:cNvSpPr>
            <a:spLocks noGrp="1"/>
          </p:cNvSpPr>
          <p:nvPr>
            <p:ph type="sldNum" sz="quarter" idx="11"/>
          </p:nvPr>
        </p:nvSpPr>
        <p:spPr/>
        <p:txBody>
          <a:bodyPr/>
          <a:lstStyle/>
          <a:p>
            <a:fld id="{4A9FEBF3-15B5-1B45-A2C4-90B74AC3EAE7}" type="slidenum">
              <a:rPr lang="nl-NL" smtClean="0"/>
              <a:t>37</a:t>
            </a:fld>
            <a:endParaRPr lang="nl-NL"/>
          </a:p>
        </p:txBody>
      </p:sp>
      <p:pic>
        <p:nvPicPr>
          <p:cNvPr id="6" name="Afbeelding 5">
            <a:extLst>
              <a:ext uri="{FF2B5EF4-FFF2-40B4-BE49-F238E27FC236}">
                <a16:creationId xmlns:a16="http://schemas.microsoft.com/office/drawing/2014/main" id="{6162F7CE-9D6C-08EB-0B1A-ABA9C41B5A49}"/>
              </a:ext>
            </a:extLst>
          </p:cNvPr>
          <p:cNvPicPr>
            <a:picLocks noChangeAspect="1"/>
          </p:cNvPicPr>
          <p:nvPr/>
        </p:nvPicPr>
        <p:blipFill>
          <a:blip r:embed="rId2"/>
          <a:stretch>
            <a:fillRect/>
          </a:stretch>
        </p:blipFill>
        <p:spPr>
          <a:xfrm>
            <a:off x="4418252" y="1731266"/>
            <a:ext cx="4017461" cy="4017461"/>
          </a:xfrm>
          <a:prstGeom prst="rect">
            <a:avLst/>
          </a:prstGeom>
        </p:spPr>
      </p:pic>
      <p:pic>
        <p:nvPicPr>
          <p:cNvPr id="8" name="Afbeelding 7">
            <a:extLst>
              <a:ext uri="{FF2B5EF4-FFF2-40B4-BE49-F238E27FC236}">
                <a16:creationId xmlns:a16="http://schemas.microsoft.com/office/drawing/2014/main" id="{A762B3D6-1392-E9C5-F21C-7065801798CC}"/>
              </a:ext>
            </a:extLst>
          </p:cNvPr>
          <p:cNvPicPr>
            <a:picLocks noChangeAspect="1"/>
          </p:cNvPicPr>
          <p:nvPr/>
        </p:nvPicPr>
        <p:blipFill>
          <a:blip r:embed="rId3"/>
          <a:stretch>
            <a:fillRect/>
          </a:stretch>
        </p:blipFill>
        <p:spPr>
          <a:xfrm>
            <a:off x="247337" y="4811572"/>
            <a:ext cx="3660715" cy="986801"/>
          </a:xfrm>
          <a:prstGeom prst="rect">
            <a:avLst/>
          </a:prstGeom>
        </p:spPr>
      </p:pic>
      <p:pic>
        <p:nvPicPr>
          <p:cNvPr id="10" name="Afbeelding 9">
            <a:extLst>
              <a:ext uri="{FF2B5EF4-FFF2-40B4-BE49-F238E27FC236}">
                <a16:creationId xmlns:a16="http://schemas.microsoft.com/office/drawing/2014/main" id="{1E6E96E2-B568-8C3D-9FCB-37C8808EF7B8}"/>
              </a:ext>
            </a:extLst>
          </p:cNvPr>
          <p:cNvPicPr>
            <a:picLocks noChangeAspect="1"/>
          </p:cNvPicPr>
          <p:nvPr/>
        </p:nvPicPr>
        <p:blipFill>
          <a:blip r:embed="rId4"/>
          <a:stretch>
            <a:fillRect/>
          </a:stretch>
        </p:blipFill>
        <p:spPr>
          <a:xfrm>
            <a:off x="247337" y="5959850"/>
            <a:ext cx="8649325" cy="327863"/>
          </a:xfrm>
          <a:prstGeom prst="rect">
            <a:avLst/>
          </a:prstGeom>
        </p:spPr>
      </p:pic>
    </p:spTree>
    <p:extLst>
      <p:ext uri="{BB962C8B-B14F-4D97-AF65-F5344CB8AC3E}">
        <p14:creationId xmlns:p14="http://schemas.microsoft.com/office/powerpoint/2010/main" val="787457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FD34AA2-6E54-AE41-8457-EC4C42A49019}"/>
              </a:ext>
            </a:extLst>
          </p:cNvPr>
          <p:cNvPicPr>
            <a:picLocks noChangeAspect="1"/>
          </p:cNvPicPr>
          <p:nvPr/>
        </p:nvPicPr>
        <p:blipFill>
          <a:blip r:embed="rId2"/>
          <a:stretch>
            <a:fillRect/>
          </a:stretch>
        </p:blipFill>
        <p:spPr>
          <a:xfrm>
            <a:off x="4126274" y="1088688"/>
            <a:ext cx="4726031" cy="5088275"/>
          </a:xfrm>
          <a:prstGeom prst="rect">
            <a:avLst/>
          </a:prstGeom>
        </p:spPr>
      </p:pic>
      <p:sp>
        <p:nvSpPr>
          <p:cNvPr id="2" name="Titel 1">
            <a:extLst>
              <a:ext uri="{FF2B5EF4-FFF2-40B4-BE49-F238E27FC236}">
                <a16:creationId xmlns:a16="http://schemas.microsoft.com/office/drawing/2014/main" id="{D715F717-0F45-3C42-956F-5FF6BD74B929}"/>
              </a:ext>
            </a:extLst>
          </p:cNvPr>
          <p:cNvSpPr>
            <a:spLocks noGrp="1"/>
          </p:cNvSpPr>
          <p:nvPr>
            <p:ph type="title"/>
          </p:nvPr>
        </p:nvSpPr>
        <p:spPr/>
        <p:txBody>
          <a:bodyPr>
            <a:normAutofit fontScale="90000"/>
          </a:bodyPr>
          <a:lstStyle/>
          <a:p>
            <a:r>
              <a:rPr lang="nl-NL"/>
              <a:t>Statistical Tests</a:t>
            </a:r>
          </a:p>
        </p:txBody>
      </p:sp>
      <p:sp>
        <p:nvSpPr>
          <p:cNvPr id="3" name="Tijdelijke aanduiding voor inhoud 2">
            <a:extLst>
              <a:ext uri="{FF2B5EF4-FFF2-40B4-BE49-F238E27FC236}">
                <a16:creationId xmlns:a16="http://schemas.microsoft.com/office/drawing/2014/main" id="{86D80911-74E4-494D-8670-2A0C5AB4A142}"/>
              </a:ext>
            </a:extLst>
          </p:cNvPr>
          <p:cNvSpPr>
            <a:spLocks noGrp="1"/>
          </p:cNvSpPr>
          <p:nvPr>
            <p:ph idx="1"/>
          </p:nvPr>
        </p:nvSpPr>
        <p:spPr/>
        <p:txBody>
          <a:bodyPr/>
          <a:lstStyle/>
          <a:p>
            <a:r>
              <a:rPr lang="nl-NL" dirty="0" err="1"/>
              <a:t>Null</a:t>
            </a:r>
            <a:r>
              <a:rPr lang="nl-NL" dirty="0"/>
              <a:t> hypothesis H0</a:t>
            </a:r>
          </a:p>
          <a:p>
            <a:r>
              <a:rPr lang="nl-NL" dirty="0" err="1"/>
              <a:t>Alternative</a:t>
            </a:r>
            <a:r>
              <a:rPr lang="nl-NL" dirty="0"/>
              <a:t> hypothesis H⍺</a:t>
            </a:r>
          </a:p>
          <a:p>
            <a:endParaRPr lang="nl-NL" dirty="0"/>
          </a:p>
          <a:p>
            <a:r>
              <a:rPr lang="nl-NL" dirty="0" err="1"/>
              <a:t>Quantitive</a:t>
            </a:r>
            <a:r>
              <a:rPr lang="nl-NL" dirty="0"/>
              <a:t> vs. </a:t>
            </a:r>
            <a:r>
              <a:rPr lang="nl-NL" dirty="0" err="1"/>
              <a:t>Categorical</a:t>
            </a:r>
            <a:r>
              <a:rPr lang="nl-NL" dirty="0"/>
              <a:t> data</a:t>
            </a:r>
          </a:p>
          <a:p>
            <a:endParaRPr lang="nl-NL" dirty="0"/>
          </a:p>
          <a:p>
            <a:r>
              <a:rPr lang="nl-NL" dirty="0"/>
              <a:t>Student T-test</a:t>
            </a:r>
          </a:p>
          <a:p>
            <a:pPr lvl="1"/>
            <a:r>
              <a:rPr lang="nl-NL" dirty="0" err="1"/>
              <a:t>Paired</a:t>
            </a:r>
            <a:endParaRPr lang="nl-NL" dirty="0"/>
          </a:p>
          <a:p>
            <a:pPr lvl="1"/>
            <a:r>
              <a:rPr lang="nl-NL" dirty="0" err="1"/>
              <a:t>Left</a:t>
            </a:r>
            <a:r>
              <a:rPr lang="nl-NL" dirty="0"/>
              <a:t>, Right or </a:t>
            </a:r>
            <a:r>
              <a:rPr lang="nl-NL" dirty="0" err="1"/>
              <a:t>Two</a:t>
            </a:r>
            <a:r>
              <a:rPr lang="nl-NL" dirty="0"/>
              <a:t> </a:t>
            </a:r>
            <a:r>
              <a:rPr lang="nl-NL" dirty="0" err="1"/>
              <a:t>Tailed</a:t>
            </a:r>
            <a:endParaRPr lang="nl-NL" dirty="0"/>
          </a:p>
          <a:p>
            <a:endParaRPr lang="nl-NL" dirty="0"/>
          </a:p>
          <a:p>
            <a:r>
              <a:rPr lang="nl-NL" dirty="0"/>
              <a:t>Chi-</a:t>
            </a:r>
            <a:r>
              <a:rPr lang="nl-NL" dirty="0" err="1"/>
              <a:t>Squared</a:t>
            </a:r>
            <a:r>
              <a:rPr lang="nl-NL" dirty="0"/>
              <a:t> test</a:t>
            </a:r>
          </a:p>
          <a:p>
            <a:r>
              <a:rPr lang="nl-NL" dirty="0"/>
              <a:t>ANOVA</a:t>
            </a:r>
          </a:p>
          <a:p>
            <a:endParaRPr lang="nl-NL" dirty="0"/>
          </a:p>
          <a:p>
            <a:endParaRPr lang="nl-NL" dirty="0"/>
          </a:p>
        </p:txBody>
      </p:sp>
      <p:sp>
        <p:nvSpPr>
          <p:cNvPr id="7" name="Tijdelijke aanduiding voor voettekst 6">
            <a:extLst>
              <a:ext uri="{FF2B5EF4-FFF2-40B4-BE49-F238E27FC236}">
                <a16:creationId xmlns:a16="http://schemas.microsoft.com/office/drawing/2014/main" id="{DCBF77F4-769B-7327-4484-74B77A78A6C3}"/>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54185AC-9DB8-ACBD-BD1F-4AB5D083F33E}"/>
              </a:ext>
            </a:extLst>
          </p:cNvPr>
          <p:cNvSpPr>
            <a:spLocks noGrp="1"/>
          </p:cNvSpPr>
          <p:nvPr>
            <p:ph type="sldNum" sz="quarter" idx="11"/>
          </p:nvPr>
        </p:nvSpPr>
        <p:spPr/>
        <p:txBody>
          <a:bodyPr/>
          <a:lstStyle/>
          <a:p>
            <a:fld id="{4A9FEBF3-15B5-1B45-A2C4-90B74AC3EAE7}" type="slidenum">
              <a:rPr lang="nl-NL"/>
              <a:t>38</a:t>
            </a:fld>
            <a:endParaRPr lang="nl-NL"/>
          </a:p>
        </p:txBody>
      </p:sp>
    </p:spTree>
    <p:extLst>
      <p:ext uri="{BB962C8B-B14F-4D97-AF65-F5344CB8AC3E}">
        <p14:creationId xmlns:p14="http://schemas.microsoft.com/office/powerpoint/2010/main" val="3236453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2</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Regression</a:t>
            </a:r>
            <a:r>
              <a:rPr lang="nl-NL" dirty="0"/>
              <a:t> </a:t>
            </a:r>
            <a:r>
              <a:rPr lang="nl-NL" dirty="0" err="1"/>
              <a:t>Algorithms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39</a:t>
            </a:fld>
            <a:endParaRPr lang="nl-NL"/>
          </a:p>
        </p:txBody>
      </p:sp>
    </p:spTree>
    <p:extLst>
      <p:ext uri="{BB962C8B-B14F-4D97-AF65-F5344CB8AC3E}">
        <p14:creationId xmlns:p14="http://schemas.microsoft.com/office/powerpoint/2010/main" val="2980758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1DF2DFAF-6FE2-40E9-ABE7-95772099383B}"/>
              </a:ext>
            </a:extLst>
          </p:cNvPr>
          <p:cNvSpPr txBox="1">
            <a:spLocks noGrp="1"/>
          </p:cNvSpPr>
          <p:nvPr>
            <p:ph type="title"/>
          </p:nvPr>
        </p:nvSpPr>
        <p:spPr/>
        <p:txBody>
          <a:bodyPr>
            <a:normAutofit fontScale="90000"/>
          </a:bodyPr>
          <a:lstStyle/>
          <a:p>
            <a:r>
              <a:rPr lang="nl-NL" dirty="0"/>
              <a:t>Material</a:t>
            </a:r>
          </a:p>
        </p:txBody>
      </p:sp>
      <p:sp>
        <p:nvSpPr>
          <p:cNvPr id="17" name="Tijdelijke aanduiding voor voettekst 16">
            <a:extLst>
              <a:ext uri="{FF2B5EF4-FFF2-40B4-BE49-F238E27FC236}">
                <a16:creationId xmlns:a16="http://schemas.microsoft.com/office/drawing/2014/main" id="{FC3A0C31-A84E-5032-F5C6-B4C18FA03AB7}"/>
              </a:ext>
            </a:extLst>
          </p:cNvPr>
          <p:cNvSpPr>
            <a:spLocks noGrp="1"/>
          </p:cNvSpPr>
          <p:nvPr>
            <p:ph type="ftr" sz="quarter" idx="10"/>
          </p:nvPr>
        </p:nvSpPr>
        <p:spPr/>
        <p:txBody>
          <a:bodyPr/>
          <a:lstStyle/>
          <a:p>
            <a:r>
              <a:rPr lang="nl-NL">
                <a:hlinkClick r:id="rId3"/>
              </a:rPr>
              <a:t>https://github.com/ageron/handson-ml3</a:t>
            </a:r>
            <a:endParaRPr lang="nl-NL"/>
          </a:p>
        </p:txBody>
      </p:sp>
      <p:sp>
        <p:nvSpPr>
          <p:cNvPr id="2" name="Tijdelijke aanduiding voor dianummer 1">
            <a:extLst>
              <a:ext uri="{FF2B5EF4-FFF2-40B4-BE49-F238E27FC236}">
                <a16:creationId xmlns:a16="http://schemas.microsoft.com/office/drawing/2014/main" id="{1A8E70CE-A316-4F86-8873-B01BA2F73AD2}"/>
              </a:ext>
            </a:extLst>
          </p:cNvPr>
          <p:cNvSpPr>
            <a:spLocks noGrp="1"/>
          </p:cNvSpPr>
          <p:nvPr>
            <p:ph type="sldNum" sz="quarter" idx="11"/>
          </p:nvPr>
        </p:nvSpPr>
        <p:spPr/>
        <p:txBody>
          <a:bodyPr/>
          <a:lstStyle/>
          <a:p>
            <a:fld id="{B6F15528-21DE-4FAA-801E-634DDDAF4B2B}" type="slidenum">
              <a:rPr lang="nl-NL" smtClean="0"/>
              <a:pPr/>
              <a:t>4</a:t>
            </a:fld>
            <a:endParaRPr lang="nl-NL"/>
          </a:p>
        </p:txBody>
      </p:sp>
      <p:pic>
        <p:nvPicPr>
          <p:cNvPr id="1026" name="Picture 2" descr="Hands-On Machine Learning with Scikit-Learn, Keras, and TensorFlow, 3rd Edition">
            <a:extLst>
              <a:ext uri="{FF2B5EF4-FFF2-40B4-BE49-F238E27FC236}">
                <a16:creationId xmlns:a16="http://schemas.microsoft.com/office/drawing/2014/main" id="{FD36E0FD-E1FC-32BF-BECE-A8AD5E508E6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44585" y="1433825"/>
            <a:ext cx="3254829" cy="4270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 2 - </a:t>
            </a:r>
            <a:r>
              <a:rPr lang="nl-NL" dirty="0" err="1"/>
              <a:t>Regression</a:t>
            </a:r>
            <a:endParaRPr lang="nl-NL" dirty="0"/>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en-GB"/>
              <a:t>The task is to predict a numerical value given a set of input values.</a:t>
            </a:r>
          </a:p>
          <a:p>
            <a:endParaRPr lang="nl-NL"/>
          </a:p>
          <a:p>
            <a:r>
              <a:rPr lang="nl-NL"/>
              <a:t>Linear Regression</a:t>
            </a:r>
          </a:p>
          <a:p>
            <a:r>
              <a:rPr lang="nl-NL"/>
              <a:t>Multiple Regression</a:t>
            </a:r>
          </a:p>
          <a:p>
            <a:r>
              <a:rPr lang="nl-NL"/>
              <a:t>Evaluation Metrics</a:t>
            </a:r>
          </a:p>
        </p:txBody>
      </p:sp>
      <p:sp>
        <p:nvSpPr>
          <p:cNvPr id="6" name="Tijdelijke aanduiding voor voettekst 5">
            <a:extLst>
              <a:ext uri="{FF2B5EF4-FFF2-40B4-BE49-F238E27FC236}">
                <a16:creationId xmlns:a16="http://schemas.microsoft.com/office/drawing/2014/main" id="{5C495D9B-1AEC-F29A-0E39-8304BE27E48E}"/>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4314586-624A-3116-16BC-DE7360A6AF16}"/>
              </a:ext>
            </a:extLst>
          </p:cNvPr>
          <p:cNvSpPr>
            <a:spLocks noGrp="1"/>
          </p:cNvSpPr>
          <p:nvPr>
            <p:ph type="sldNum" sz="quarter" idx="11"/>
          </p:nvPr>
        </p:nvSpPr>
        <p:spPr/>
        <p:txBody>
          <a:bodyPr/>
          <a:lstStyle/>
          <a:p>
            <a:fld id="{1181F1E3-57B7-48A5-BF9B-ED6E736CC525}" type="slidenum">
              <a:rPr lang="nl-NL" smtClean="0"/>
              <a:pPr/>
              <a:t>40</a:t>
            </a:fld>
            <a:endParaRPr lang="nl-NL"/>
          </a:p>
        </p:txBody>
      </p:sp>
    </p:spTree>
    <p:extLst>
      <p:ext uri="{BB962C8B-B14F-4D97-AF65-F5344CB8AC3E}">
        <p14:creationId xmlns:p14="http://schemas.microsoft.com/office/powerpoint/2010/main" val="1287038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02CB74-A8EF-3344-90CF-2C530E64720C}"/>
              </a:ext>
            </a:extLst>
          </p:cNvPr>
          <p:cNvSpPr>
            <a:spLocks noGrp="1"/>
          </p:cNvSpPr>
          <p:nvPr>
            <p:ph type="title"/>
          </p:nvPr>
        </p:nvSpPr>
        <p:spPr/>
        <p:txBody>
          <a:bodyPr>
            <a:normAutofit fontScale="90000"/>
          </a:bodyPr>
          <a:lstStyle/>
          <a:p>
            <a:r>
              <a:rPr lang="nl-NL"/>
              <a:t>Linear Regression</a:t>
            </a:r>
          </a:p>
        </p:txBody>
      </p:sp>
      <p:sp>
        <p:nvSpPr>
          <p:cNvPr id="2" name="Tijdelijke aanduiding voor inhoud 1">
            <a:extLst>
              <a:ext uri="{FF2B5EF4-FFF2-40B4-BE49-F238E27FC236}">
                <a16:creationId xmlns:a16="http://schemas.microsoft.com/office/drawing/2014/main" id="{AE059E06-00F0-964F-A15A-891A1662489A}"/>
              </a:ext>
            </a:extLst>
          </p:cNvPr>
          <p:cNvSpPr>
            <a:spLocks noGrp="1"/>
          </p:cNvSpPr>
          <p:nvPr>
            <p:ph idx="1"/>
          </p:nvPr>
        </p:nvSpPr>
        <p:spPr/>
        <p:txBody>
          <a:bodyPr/>
          <a:lstStyle/>
          <a:p>
            <a:r>
              <a:rPr lang="nl-NL" dirty="0" err="1"/>
              <a:t>Input features</a:t>
            </a:r>
          </a:p>
          <a:p>
            <a:r>
              <a:rPr lang="nl-NL" dirty="0" err="1"/>
              <a:t>Number of dimensions</a:t>
            </a:r>
          </a:p>
          <a:p>
            <a:endParaRPr lang="nl-NL" dirty="0" err="1"/>
          </a:p>
          <a:p>
            <a:endParaRPr lang="nl-NL" dirty="0" err="1"/>
          </a:p>
          <a:p>
            <a:endParaRPr lang="nl-NL" dirty="0" err="1"/>
          </a:p>
          <a:p>
            <a:endParaRPr lang="nl-NL" dirty="0" err="1"/>
          </a:p>
          <a:p>
            <a:endParaRPr lang="nl-NL" dirty="0" err="1"/>
          </a:p>
          <a:p>
            <a:endParaRPr lang="nl-NL" dirty="0" err="1"/>
          </a:p>
          <a:p>
            <a:endParaRPr lang="nl-NL" dirty="0" err="1"/>
          </a:p>
          <a:p>
            <a:r>
              <a:rPr lang="nl-NL" dirty="0" err="1"/>
              <a:t>Ordinary</a:t>
            </a:r>
            <a:r>
              <a:rPr lang="nl-NL" dirty="0"/>
              <a:t> </a:t>
            </a:r>
            <a:r>
              <a:rPr lang="nl-NL" dirty="0" err="1"/>
              <a:t>Least</a:t>
            </a:r>
            <a:r>
              <a:rPr lang="nl-NL" dirty="0"/>
              <a:t> Squares (OLS) </a:t>
            </a:r>
            <a:r>
              <a:rPr lang="nl-NL" dirty="0" err="1"/>
              <a:t>optimalisation</a:t>
            </a:r>
            <a:r>
              <a:rPr lang="nl-NL" dirty="0"/>
              <a:t> of </a:t>
            </a:r>
            <a:r>
              <a:rPr lang="nl-NL" dirty="0" err="1"/>
              <a:t>coefficients</a:t>
            </a:r>
            <a:endParaRPr lang="nl-NL" dirty="0"/>
          </a:p>
          <a:p>
            <a:pPr marL="457200" lvl="1" indent="0">
              <a:buNone/>
            </a:pPr>
            <a:r>
              <a:rPr lang="nl-NL" dirty="0"/>
              <a:t>-&gt; </a:t>
            </a:r>
            <a:r>
              <a:rPr lang="nl-NL" dirty="0" err="1"/>
              <a:t>minimizes</a:t>
            </a:r>
            <a:r>
              <a:rPr lang="nl-NL" dirty="0"/>
              <a:t> MSE</a:t>
            </a:r>
          </a:p>
          <a:p>
            <a:endParaRPr lang="nl-NL" dirty="0"/>
          </a:p>
        </p:txBody>
      </p:sp>
      <p:sp>
        <p:nvSpPr>
          <p:cNvPr id="9" name="Tijdelijke aanduiding voor voettekst 8">
            <a:extLst>
              <a:ext uri="{FF2B5EF4-FFF2-40B4-BE49-F238E27FC236}">
                <a16:creationId xmlns:a16="http://schemas.microsoft.com/office/drawing/2014/main" id="{20BA8C85-2A12-5CBE-B939-0ED416B431B4}"/>
              </a:ext>
            </a:extLst>
          </p:cNvPr>
          <p:cNvSpPr>
            <a:spLocks noGrp="1"/>
          </p:cNvSpPr>
          <p:nvPr>
            <p:ph type="ftr" sz="quarter" idx="10"/>
          </p:nvPr>
        </p:nvSpPr>
        <p:spPr/>
        <p:txBody>
          <a:bodyPr/>
          <a:lstStyle/>
          <a:p>
            <a:endParaRPr lang="nl-NL"/>
          </a:p>
        </p:txBody>
      </p:sp>
      <p:sp>
        <p:nvSpPr>
          <p:cNvPr id="10" name="Tijdelijke aanduiding voor dianummer 9">
            <a:extLst>
              <a:ext uri="{FF2B5EF4-FFF2-40B4-BE49-F238E27FC236}">
                <a16:creationId xmlns:a16="http://schemas.microsoft.com/office/drawing/2014/main" id="{956C1ADC-7BF3-B6B3-614A-E097031DA05C}"/>
              </a:ext>
            </a:extLst>
          </p:cNvPr>
          <p:cNvSpPr>
            <a:spLocks noGrp="1"/>
          </p:cNvSpPr>
          <p:nvPr>
            <p:ph type="sldNum" sz="quarter" idx="11"/>
          </p:nvPr>
        </p:nvSpPr>
        <p:spPr/>
        <p:txBody>
          <a:bodyPr/>
          <a:lstStyle/>
          <a:p>
            <a:fld id="{1181F1E3-57B7-48A5-BF9B-ED6E736CC525}" type="slidenum">
              <a:rPr lang="nl-NL" smtClean="0"/>
              <a:pPr/>
              <a:t>41</a:t>
            </a:fld>
            <a:endParaRPr lang="nl-NL"/>
          </a:p>
        </p:txBody>
      </p:sp>
      <p:pic>
        <p:nvPicPr>
          <p:cNvPr id="4" name="Picture 2">
            <a:extLst>
              <a:ext uri="{FF2B5EF4-FFF2-40B4-BE49-F238E27FC236}">
                <a16:creationId xmlns:a16="http://schemas.microsoft.com/office/drawing/2014/main" id="{7F4793A0-E030-F84C-BE9C-036ED8D1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977" y="1117314"/>
            <a:ext cx="4699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65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8D1B4B-FD6C-1D4B-AD92-049A490934DC}"/>
              </a:ext>
            </a:extLst>
          </p:cNvPr>
          <p:cNvSpPr>
            <a:spLocks noGrp="1"/>
          </p:cNvSpPr>
          <p:nvPr>
            <p:ph type="title"/>
          </p:nvPr>
        </p:nvSpPr>
        <p:spPr/>
        <p:txBody>
          <a:bodyPr>
            <a:normAutofit fontScale="90000"/>
          </a:bodyPr>
          <a:lstStyle/>
          <a:p>
            <a:r>
              <a:rPr lang="en-NL"/>
              <a:t>Linear Model</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C3CD8EC-791D-1E46-A20E-884FD1741D19}"/>
                  </a:ext>
                </a:extLst>
              </p:cNvPr>
              <p:cNvSpPr>
                <a:spLocks noGrp="1"/>
              </p:cNvSpPr>
              <p:nvPr>
                <p:ph idx="1"/>
              </p:nvPr>
            </p:nvSpPr>
            <p:spPr/>
            <p:txBody>
              <a:bodyPr/>
              <a:lstStyle/>
              <a:p>
                <a:pPr marL="0" indent="0">
                  <a:buNone/>
                  <a:tabLst>
                    <a:tab pos="2124075" algn="l"/>
                  </a:tabLst>
                </a:pPr>
                <a:r>
                  <a:rPr lang="en-NL" b="1" dirty="0"/>
                  <a:t>1 – dimensional</a:t>
                </a:r>
                <a:r>
                  <a:rPr lang="nl-NL" b="1" dirty="0"/>
                  <a:t>	</a:t>
                </a:r>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𝑥</m:t>
                    </m:r>
                  </m:oMath>
                </a14:m>
                <a:endParaRPr lang="en-NL" dirty="0"/>
              </a:p>
              <a:p>
                <a:pPr>
                  <a:tabLst>
                    <a:tab pos="2124075" algn="l"/>
                  </a:tabLst>
                </a:pPr>
                <a:endParaRPr lang="nl-NL" dirty="0"/>
              </a:p>
              <a:p>
                <a:pPr>
                  <a:tabLst>
                    <a:tab pos="2124075" algn="l"/>
                  </a:tabLst>
                </a:pPr>
                <a:endParaRPr lang="nl-NL" dirty="0"/>
              </a:p>
              <a:p>
                <a:pPr>
                  <a:tabLst>
                    <a:tab pos="2124075" algn="l"/>
                  </a:tabLst>
                </a:pPr>
                <a:endParaRPr lang="nl-NL" dirty="0"/>
              </a:p>
              <a:p>
                <a:pPr>
                  <a:tabLst>
                    <a:tab pos="2124075" algn="l"/>
                  </a:tabLst>
                </a:pPr>
                <a:endParaRPr lang="en-NL" dirty="0"/>
              </a:p>
              <a:p>
                <a:pPr marL="0" indent="0">
                  <a:buNone/>
                  <a:tabLst>
                    <a:tab pos="2124075" algn="l"/>
                  </a:tabLst>
                </a:pPr>
                <a:r>
                  <a:rPr lang="en-GB" b="1" dirty="0"/>
                  <a:t>N</a:t>
                </a:r>
                <a:r>
                  <a:rPr lang="en-NL" b="1" dirty="0"/>
                  <a:t> – dimensional</a:t>
                </a:r>
                <a:r>
                  <a:rPr lang="nl-NL" b="1" dirty="0"/>
                  <a:t>	</a:t>
                </a:r>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𝑥</m:t>
                    </m:r>
                    <m:r>
                      <a:rPr lang="nl-NL" baseline="-25000">
                        <a:latin typeface="Cambria Math" panose="02040503050406030204" pitchFamily="18" charset="0"/>
                      </a:rPr>
                      <m:t>1</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2</m:t>
                    </m:r>
                    <m:r>
                      <a:rPr lang="nl-NL">
                        <a:latin typeface="Cambria Math" panose="02040503050406030204" pitchFamily="18" charset="0"/>
                      </a:rPr>
                      <m:t>.</m:t>
                    </m:r>
                    <m:r>
                      <a:rPr lang="nl-NL">
                        <a:latin typeface="Cambria Math" panose="02040503050406030204" pitchFamily="18" charset="0"/>
                      </a:rPr>
                      <m:t>𝑥</m:t>
                    </m:r>
                    <m:r>
                      <a:rPr lang="nl-NL" baseline="-25000">
                        <a:latin typeface="Cambria Math" panose="02040503050406030204" pitchFamily="18" charset="0"/>
                      </a:rPr>
                      <m:t>2</m:t>
                    </m:r>
                    <m:r>
                      <a:rPr lang="nl-NL">
                        <a:latin typeface="Cambria Math" panose="02040503050406030204" pitchFamily="18" charset="0"/>
                      </a:rPr>
                      <m:t>+ … + </m:t>
                    </m:r>
                    <m:r>
                      <a:rPr lang="nl-NL">
                        <a:latin typeface="Cambria Math" panose="02040503050406030204" pitchFamily="18" charset="0"/>
                      </a:rPr>
                      <m:t>𝑏𝑛</m:t>
                    </m:r>
                    <m:r>
                      <a:rPr lang="nl-NL">
                        <a:latin typeface="Cambria Math" panose="02040503050406030204" pitchFamily="18" charset="0"/>
                      </a:rPr>
                      <m:t>.</m:t>
                    </m:r>
                    <m:r>
                      <a:rPr lang="nl-NL">
                        <a:latin typeface="Cambria Math" panose="02040503050406030204" pitchFamily="18" charset="0"/>
                      </a:rPr>
                      <m:t>𝑥</m:t>
                    </m:r>
                    <m:r>
                      <m:rPr>
                        <m:sty m:val="p"/>
                      </m:rPr>
                      <a:rPr lang="nl-NL" b="0" i="0" baseline="-25000">
                        <a:latin typeface="Cambria Math" panose="02040503050406030204" pitchFamily="18" charset="0"/>
                      </a:rPr>
                      <m:t>n</m:t>
                    </m:r>
                  </m:oMath>
                </a14:m>
                <a:endParaRPr lang="nl-NL" dirty="0"/>
              </a:p>
              <a:p>
                <a:pPr>
                  <a:tabLst>
                    <a:tab pos="2124075" algn="l"/>
                  </a:tabLst>
                </a:pPr>
                <a14:m>
                  <m:oMath xmlns:m="http://schemas.openxmlformats.org/officeDocument/2006/math">
                    <m:r>
                      <a:rPr lang="nl-NL">
                        <a:latin typeface="Cambria Math" panose="02040503050406030204" pitchFamily="18" charset="0"/>
                      </a:rPr>
                      <m:t>𝑦</m:t>
                    </m:r>
                    <m:r>
                      <a:rPr lang="nl-NL">
                        <a:latin typeface="Cambria Math" panose="02040503050406030204" pitchFamily="18" charset="0"/>
                      </a:rPr>
                      <m:t>=</m:t>
                    </m:r>
                    <m:r>
                      <a:rPr lang="nl-NL">
                        <a:latin typeface="Cambria Math" panose="02040503050406030204" pitchFamily="18" charset="0"/>
                      </a:rPr>
                      <m:t>𝑏</m:t>
                    </m:r>
                    <m:r>
                      <a:rPr lang="nl-NL" baseline="-25000">
                        <a:latin typeface="Cambria Math" panose="02040503050406030204" pitchFamily="18" charset="0"/>
                      </a:rPr>
                      <m:t>0</m:t>
                    </m:r>
                    <m:r>
                      <a:rPr lang="nl-NL">
                        <a:latin typeface="Cambria Math" panose="02040503050406030204" pitchFamily="18" charset="0"/>
                      </a:rPr>
                      <m:t>+ </m:t>
                    </m:r>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m:t>
                        </m:r>
                        <m:r>
                          <a:rPr lang="nl-NL" b="0" i="1" smtClean="0">
                            <a:latin typeface="Cambria Math" panose="02040503050406030204" pitchFamily="18" charset="0"/>
                          </a:rPr>
                          <m:t>1</m:t>
                        </m:r>
                      </m:sub>
                      <m:sup>
                        <m:r>
                          <a:rPr lang="nl-NL">
                            <a:latin typeface="Cambria Math" panose="02040503050406030204" pitchFamily="18" charset="0"/>
                          </a:rPr>
                          <m:t>𝑛</m:t>
                        </m:r>
                      </m:sup>
                      <m:e>
                        <m:r>
                          <a:rPr lang="nl-NL">
                            <a:latin typeface="Cambria Math" panose="02040503050406030204" pitchFamily="18" charset="0"/>
                          </a:rPr>
                          <m:t> </m:t>
                        </m:r>
                        <m:r>
                          <a:rPr lang="nl-NL">
                            <a:latin typeface="Cambria Math" panose="02040503050406030204" pitchFamily="18" charset="0"/>
                          </a:rPr>
                          <m:t>𝑏𝑖</m:t>
                        </m:r>
                        <m:r>
                          <a:rPr lang="nl-NL">
                            <a:latin typeface="Cambria Math" panose="02040503050406030204" pitchFamily="18" charset="0"/>
                          </a:rPr>
                          <m:t> . </m:t>
                        </m:r>
                        <m:r>
                          <a:rPr lang="nl-NL">
                            <a:latin typeface="Cambria Math" panose="02040503050406030204" pitchFamily="18" charset="0"/>
                          </a:rPr>
                          <m:t>𝑥𝑖</m:t>
                        </m:r>
                      </m:e>
                    </m:nary>
                  </m:oMath>
                </a14:m>
                <a:endParaRPr lang="en-NL" dirty="0"/>
              </a:p>
              <a:p>
                <a:endParaRPr lang="en-NL" dirty="0"/>
              </a:p>
            </p:txBody>
          </p:sp>
        </mc:Choice>
        <mc:Fallback xmlns="">
          <p:sp>
            <p:nvSpPr>
              <p:cNvPr id="2" name="Content Placeholder 1">
                <a:extLst>
                  <a:ext uri="{FF2B5EF4-FFF2-40B4-BE49-F238E27FC236}">
                    <a16:creationId xmlns:a16="http://schemas.microsoft.com/office/drawing/2014/main" id="{1C3CD8EC-791D-1E46-A20E-884FD1741D19}"/>
                  </a:ext>
                </a:extLst>
              </p:cNvPr>
              <p:cNvSpPr>
                <a:spLocks noGrp="1" noRot="1" noChangeAspect="1" noMove="1" noResize="1" noEditPoints="1" noAdjustHandles="1" noChangeArrowheads="1" noChangeShapeType="1" noTextEdit="1"/>
              </p:cNvSpPr>
              <p:nvPr>
                <p:ph idx="1"/>
              </p:nvPr>
            </p:nvSpPr>
            <p:spPr>
              <a:blipFill>
                <a:blip r:embed="rId2"/>
                <a:stretch>
                  <a:fillRect l="-618"/>
                </a:stretch>
              </a:blipFill>
            </p:spPr>
            <p:txBody>
              <a:bodyPr/>
              <a:lstStyle/>
              <a:p>
                <a:r>
                  <a:rPr lang="nl-NL">
                    <a:noFill/>
                  </a:rPr>
                  <a:t> </a:t>
                </a:r>
              </a:p>
            </p:txBody>
          </p:sp>
        </mc:Fallback>
      </mc:AlternateContent>
      <p:sp>
        <p:nvSpPr>
          <p:cNvPr id="6" name="Tijdelijke aanduiding voor voettekst 5">
            <a:extLst>
              <a:ext uri="{FF2B5EF4-FFF2-40B4-BE49-F238E27FC236}">
                <a16:creationId xmlns:a16="http://schemas.microsoft.com/office/drawing/2014/main" id="{F380CE8C-F0A2-724A-A4ED-96F46E4364C9}"/>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AD77CAFF-9102-C3CD-6159-B2CF30A2691A}"/>
              </a:ext>
            </a:extLst>
          </p:cNvPr>
          <p:cNvSpPr>
            <a:spLocks noGrp="1"/>
          </p:cNvSpPr>
          <p:nvPr>
            <p:ph type="sldNum" sz="quarter" idx="11"/>
          </p:nvPr>
        </p:nvSpPr>
        <p:spPr/>
        <p:txBody>
          <a:bodyPr/>
          <a:lstStyle/>
          <a:p>
            <a:fld id="{1181F1E3-57B7-48A5-BF9B-ED6E736CC525}" type="slidenum">
              <a:rPr lang="nl-NL" smtClean="0"/>
              <a:pPr/>
              <a:t>42</a:t>
            </a:fld>
            <a:endParaRPr lang="nl-NL"/>
          </a:p>
        </p:txBody>
      </p:sp>
      <p:pic>
        <p:nvPicPr>
          <p:cNvPr id="8" name="Afbeelding 7">
            <a:extLst>
              <a:ext uri="{FF2B5EF4-FFF2-40B4-BE49-F238E27FC236}">
                <a16:creationId xmlns:a16="http://schemas.microsoft.com/office/drawing/2014/main" id="{5EFB7A79-3F2A-CAB9-BDF1-FB1AC52C9E8F}"/>
              </a:ext>
            </a:extLst>
          </p:cNvPr>
          <p:cNvPicPr>
            <a:picLocks noChangeAspect="1"/>
          </p:cNvPicPr>
          <p:nvPr/>
        </p:nvPicPr>
        <p:blipFill rotWithShape="1">
          <a:blip r:embed="rId3"/>
          <a:srcRect l="3050" t="7498" r="5138" b="2684"/>
          <a:stretch/>
        </p:blipFill>
        <p:spPr>
          <a:xfrm>
            <a:off x="5566703" y="1229032"/>
            <a:ext cx="2657534" cy="1629915"/>
          </a:xfrm>
          <a:prstGeom prst="rect">
            <a:avLst/>
          </a:prstGeom>
        </p:spPr>
      </p:pic>
      <p:pic>
        <p:nvPicPr>
          <p:cNvPr id="9" name="Picture 2">
            <a:extLst>
              <a:ext uri="{FF2B5EF4-FFF2-40B4-BE49-F238E27FC236}">
                <a16:creationId xmlns:a16="http://schemas.microsoft.com/office/drawing/2014/main" id="{04997EA9-0835-02FD-5605-B36205714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30" y="3702997"/>
            <a:ext cx="2292984" cy="238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784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1BDAE8-EC96-C14D-A775-1A9954481E1E}"/>
              </a:ext>
            </a:extLst>
          </p:cNvPr>
          <p:cNvSpPr>
            <a:spLocks noGrp="1"/>
          </p:cNvSpPr>
          <p:nvPr>
            <p:ph type="title"/>
          </p:nvPr>
        </p:nvSpPr>
        <p:spPr/>
        <p:txBody>
          <a:bodyPr>
            <a:normAutofit fontScale="90000"/>
          </a:bodyPr>
          <a:lstStyle/>
          <a:p>
            <a:r>
              <a:rPr lang="nl-NL"/>
              <a:t>Regression</a:t>
            </a:r>
          </a:p>
        </p:txBody>
      </p:sp>
      <p:sp>
        <p:nvSpPr>
          <p:cNvPr id="2" name="Tijdelijke aanduiding voor inhoud 1">
            <a:extLst>
              <a:ext uri="{FF2B5EF4-FFF2-40B4-BE49-F238E27FC236}">
                <a16:creationId xmlns:a16="http://schemas.microsoft.com/office/drawing/2014/main" id="{6BF4F9F4-8D1E-C840-BA8B-4F39663CCCDE}"/>
              </a:ext>
            </a:extLst>
          </p:cNvPr>
          <p:cNvSpPr>
            <a:spLocks noGrp="1"/>
          </p:cNvSpPr>
          <p:nvPr>
            <p:ph idx="1"/>
          </p:nvPr>
        </p:nvSpPr>
        <p:spPr/>
        <p:txBody>
          <a:bodyPr/>
          <a:lstStyle/>
          <a:p>
            <a:r>
              <a:rPr lang="nl-NL" dirty="0" err="1"/>
              <a:t>Linear</a:t>
            </a:r>
            <a:r>
              <a:rPr lang="nl-NL" dirty="0"/>
              <a:t> </a:t>
            </a:r>
            <a:r>
              <a:rPr lang="nl-NL" dirty="0" err="1"/>
              <a:t>Regression</a:t>
            </a:r>
            <a:endParaRPr lang="nl-NL" dirty="0"/>
          </a:p>
          <a:p>
            <a:r>
              <a:rPr lang="nl-NL" dirty="0"/>
              <a:t>Multiple </a:t>
            </a:r>
            <a:r>
              <a:rPr lang="nl-NL" dirty="0" err="1"/>
              <a:t>Regression</a:t>
            </a:r>
            <a:endParaRPr lang="nl-NL" dirty="0"/>
          </a:p>
          <a:p>
            <a:r>
              <a:rPr lang="nl-NL" dirty="0"/>
              <a:t>Non-</a:t>
            </a:r>
            <a:r>
              <a:rPr lang="nl-NL" dirty="0" err="1"/>
              <a:t>linear</a:t>
            </a:r>
            <a:r>
              <a:rPr lang="nl-NL" dirty="0"/>
              <a:t> </a:t>
            </a:r>
            <a:r>
              <a:rPr lang="nl-NL" dirty="0" err="1"/>
              <a:t>Regression</a:t>
            </a:r>
            <a:endParaRPr lang="nl-NL" dirty="0"/>
          </a:p>
          <a:p>
            <a:r>
              <a:rPr lang="nl-NL" dirty="0" err="1"/>
              <a:t>Custum</a:t>
            </a:r>
            <a:r>
              <a:rPr lang="nl-NL" dirty="0"/>
              <a:t> model </a:t>
            </a:r>
            <a:r>
              <a:rPr lang="nl-NL" dirty="0" err="1"/>
              <a:t>optimalisation</a:t>
            </a:r>
            <a:endParaRPr lang="nl-NL" dirty="0"/>
          </a:p>
        </p:txBody>
      </p:sp>
      <p:sp>
        <p:nvSpPr>
          <p:cNvPr id="7" name="Tijdelijke aanduiding voor voettekst 6">
            <a:extLst>
              <a:ext uri="{FF2B5EF4-FFF2-40B4-BE49-F238E27FC236}">
                <a16:creationId xmlns:a16="http://schemas.microsoft.com/office/drawing/2014/main" id="{EB738094-292A-5324-26E5-258196FFA3C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E867886D-C9B0-DB89-E60E-F16906E9EA5A}"/>
              </a:ext>
            </a:extLst>
          </p:cNvPr>
          <p:cNvSpPr>
            <a:spLocks noGrp="1"/>
          </p:cNvSpPr>
          <p:nvPr>
            <p:ph type="sldNum" sz="quarter" idx="11"/>
          </p:nvPr>
        </p:nvSpPr>
        <p:spPr/>
        <p:txBody>
          <a:bodyPr/>
          <a:lstStyle/>
          <a:p>
            <a:fld id="{1181F1E3-57B7-48A5-BF9B-ED6E736CC525}" type="slidenum">
              <a:rPr lang="nl-NL" smtClean="0"/>
              <a:pPr/>
              <a:t>43</a:t>
            </a:fld>
            <a:endParaRPr lang="nl-NL"/>
          </a:p>
        </p:txBody>
      </p:sp>
    </p:spTree>
    <p:extLst>
      <p:ext uri="{BB962C8B-B14F-4D97-AF65-F5344CB8AC3E}">
        <p14:creationId xmlns:p14="http://schemas.microsoft.com/office/powerpoint/2010/main" val="1088900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a:t>
            </a:r>
            <a:r>
              <a:rPr lang="nl-NL" dirty="0" err="1"/>
              <a:t>linear</a:t>
            </a:r>
            <a:r>
              <a:rPr lang="nl-NL" dirty="0"/>
              <a:t> </a:t>
            </a:r>
            <a:r>
              <a:rPr lang="nl-NL" dirty="0" err="1"/>
              <a:t>regression</a:t>
            </a:r>
            <a:r>
              <a:rPr lang="nl-NL" dirty="0"/>
              <a:t> (1 </a:t>
            </a:r>
            <a:r>
              <a:rPr lang="nl-NL" dirty="0" err="1"/>
              <a:t>variable</a:t>
            </a:r>
            <a:r>
              <a:rPr lang="nl-NL" dirty="0"/>
              <a:t>)</a:t>
            </a:r>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a:xfrm>
            <a:off x="628650" y="1229033"/>
            <a:ext cx="7886700" cy="2361112"/>
          </a:xfrm>
        </p:spPr>
        <p:txBody>
          <a:bodyPr/>
          <a:lstStyle/>
          <a:p>
            <a:r>
              <a:rPr lang="nl-NL" dirty="0"/>
              <a:t>Continue </a:t>
            </a:r>
            <a:r>
              <a:rPr lang="nl-NL" dirty="0" err="1"/>
              <a:t>from</a:t>
            </a:r>
            <a:r>
              <a:rPr lang="nl-NL" dirty="0"/>
              <a:t> </a:t>
            </a:r>
            <a:r>
              <a:rPr lang="nl-NL" dirty="0" err="1"/>
              <a:t>the</a:t>
            </a:r>
            <a:r>
              <a:rPr lang="nl-NL" dirty="0"/>
              <a:t> </a:t>
            </a:r>
            <a:r>
              <a:rPr lang="nl-NL" dirty="0" err="1"/>
              <a:t>previous</a:t>
            </a:r>
            <a:r>
              <a:rPr lang="nl-NL" dirty="0"/>
              <a:t> </a:t>
            </a:r>
            <a:r>
              <a:rPr lang="nl-NL" dirty="0" err="1"/>
              <a:t>exercise</a:t>
            </a:r>
            <a:endParaRPr lang="nl-NL" dirty="0"/>
          </a:p>
          <a:p>
            <a:r>
              <a:rPr lang="nl-NL" dirty="0" err="1"/>
              <a:t>Calculate</a:t>
            </a:r>
            <a:r>
              <a:rPr lang="nl-NL" dirty="0"/>
              <a:t> </a:t>
            </a:r>
            <a:r>
              <a:rPr lang="nl-NL" dirty="0" err="1"/>
              <a:t>the</a:t>
            </a:r>
            <a:r>
              <a:rPr lang="nl-NL" dirty="0"/>
              <a:t> </a:t>
            </a:r>
            <a:r>
              <a:rPr lang="nl-NL" dirty="0" err="1"/>
              <a:t>coefficients</a:t>
            </a:r>
            <a:r>
              <a:rPr lang="nl-NL" dirty="0"/>
              <a:t> </a:t>
            </a:r>
            <a:r>
              <a:rPr lang="nl-NL" dirty="0" err="1"/>
              <a:t>for</a:t>
            </a:r>
            <a:r>
              <a:rPr lang="nl-NL" dirty="0"/>
              <a:t> </a:t>
            </a:r>
            <a:r>
              <a:rPr lang="nl-NL" dirty="0" err="1"/>
              <a:t>the</a:t>
            </a:r>
            <a:r>
              <a:rPr lang="nl-NL" dirty="0"/>
              <a:t> </a:t>
            </a:r>
            <a:r>
              <a:rPr lang="nl-NL" dirty="0" err="1"/>
              <a:t>linear</a:t>
            </a:r>
            <a:r>
              <a:rPr lang="nl-NL" dirty="0"/>
              <a:t> </a:t>
            </a:r>
            <a:r>
              <a:rPr lang="nl-NL" dirty="0" err="1"/>
              <a:t>regression</a:t>
            </a:r>
            <a:endParaRPr lang="nl-NL" dirty="0"/>
          </a:p>
          <a:p>
            <a:pPr lvl="1"/>
            <a:r>
              <a:rPr lang="nl-NL" dirty="0" err="1"/>
              <a:t>Use</a:t>
            </a:r>
            <a:r>
              <a:rPr lang="nl-NL" dirty="0"/>
              <a:t> </a:t>
            </a:r>
            <a:r>
              <a:rPr lang="nl-NL" dirty="0" err="1"/>
              <a:t>scikit-learn</a:t>
            </a:r>
            <a:r>
              <a:rPr lang="nl-NL" dirty="0"/>
              <a:t> (</a:t>
            </a:r>
            <a:r>
              <a:rPr lang="nl-NL" dirty="0" err="1"/>
              <a:t>LinearRegression</a:t>
            </a:r>
            <a:r>
              <a:rPr lang="nl-NL" dirty="0"/>
              <a:t> is </a:t>
            </a:r>
            <a:r>
              <a:rPr lang="nl-NL" dirty="0" err="1"/>
              <a:t>the</a:t>
            </a:r>
            <a:r>
              <a:rPr lang="nl-NL" dirty="0"/>
              <a:t> model)</a:t>
            </a:r>
          </a:p>
          <a:p>
            <a:pPr lvl="1"/>
            <a:r>
              <a:rPr lang="nl-NL" dirty="0" err="1"/>
              <a:t>Calculate</a:t>
            </a:r>
            <a:r>
              <a:rPr lang="nl-NL" dirty="0"/>
              <a:t> </a:t>
            </a:r>
            <a:r>
              <a:rPr lang="nl-NL" dirty="0" err="1"/>
              <a:t>the</a:t>
            </a:r>
            <a:r>
              <a:rPr lang="nl-NL" dirty="0"/>
              <a:t> </a:t>
            </a:r>
            <a:r>
              <a:rPr lang="nl-NL" dirty="0" err="1"/>
              <a:t>coefficients</a:t>
            </a:r>
            <a:r>
              <a:rPr lang="nl-NL" dirty="0"/>
              <a:t> </a:t>
            </a:r>
            <a:r>
              <a:rPr lang="nl-NL" dirty="0" err="1"/>
              <a:t>directly</a:t>
            </a:r>
            <a:endParaRPr lang="nl-NL" dirty="0"/>
          </a:p>
          <a:p>
            <a:pPr lvl="1"/>
            <a:endParaRPr lang="nl-NL" dirty="0"/>
          </a:p>
          <a:p>
            <a:r>
              <a:rPr lang="nl-NL" dirty="0" err="1"/>
              <a:t>Visualize</a:t>
            </a:r>
            <a:r>
              <a:rPr lang="nl-NL" dirty="0"/>
              <a:t> </a:t>
            </a:r>
            <a:r>
              <a:rPr lang="nl-NL" dirty="0" err="1"/>
              <a:t>the</a:t>
            </a:r>
            <a:r>
              <a:rPr lang="nl-NL" dirty="0"/>
              <a:t> </a:t>
            </a:r>
            <a:r>
              <a:rPr lang="nl-NL" dirty="0" err="1"/>
              <a:t>linear</a:t>
            </a:r>
            <a:r>
              <a:rPr lang="nl-NL" dirty="0"/>
              <a:t> </a:t>
            </a:r>
            <a:r>
              <a:rPr lang="nl-NL" dirty="0" err="1"/>
              <a:t>regression</a:t>
            </a:r>
            <a:r>
              <a:rPr lang="nl-NL" dirty="0"/>
              <a:t> line </a:t>
            </a:r>
            <a:r>
              <a:rPr lang="nl-NL" dirty="0" err="1"/>
              <a:t>using</a:t>
            </a:r>
            <a:r>
              <a:rPr lang="nl-NL" dirty="0"/>
              <a:t> </a:t>
            </a:r>
            <a:r>
              <a:rPr lang="nl-NL" dirty="0" err="1"/>
              <a:t>the</a:t>
            </a:r>
            <a:r>
              <a:rPr lang="nl-NL" dirty="0"/>
              <a:t> </a:t>
            </a:r>
            <a:r>
              <a:rPr lang="nl-NL" dirty="0" err="1"/>
              <a:t>coëfficients</a:t>
            </a:r>
            <a:r>
              <a:rPr lang="nl-NL" dirty="0"/>
              <a:t> </a:t>
            </a:r>
            <a:r>
              <a:rPr lang="nl-NL" dirty="0" err="1"/>
              <a:t>you</a:t>
            </a:r>
            <a:r>
              <a:rPr lang="nl-NL" dirty="0"/>
              <a:t> found</a:t>
            </a:r>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44</a:t>
            </a:fld>
            <a:endParaRPr lang="nl-NL"/>
          </a:p>
        </p:txBody>
      </p:sp>
      <p:pic>
        <p:nvPicPr>
          <p:cNvPr id="7" name="Afbeelding 6">
            <a:extLst>
              <a:ext uri="{FF2B5EF4-FFF2-40B4-BE49-F238E27FC236}">
                <a16:creationId xmlns:a16="http://schemas.microsoft.com/office/drawing/2014/main" id="{9FF89800-54FA-C1CF-7587-841CC18EA256}"/>
              </a:ext>
            </a:extLst>
          </p:cNvPr>
          <p:cNvPicPr>
            <a:picLocks noChangeAspect="1"/>
          </p:cNvPicPr>
          <p:nvPr/>
        </p:nvPicPr>
        <p:blipFill>
          <a:blip r:embed="rId2"/>
          <a:stretch>
            <a:fillRect/>
          </a:stretch>
        </p:blipFill>
        <p:spPr>
          <a:xfrm>
            <a:off x="4346512" y="5112830"/>
            <a:ext cx="4483330" cy="749339"/>
          </a:xfrm>
          <a:prstGeom prst="rect">
            <a:avLst/>
          </a:prstGeom>
        </p:spPr>
      </p:pic>
      <p:sp>
        <p:nvSpPr>
          <p:cNvPr id="4" name="Tekstvak 3">
            <a:extLst>
              <a:ext uri="{FF2B5EF4-FFF2-40B4-BE49-F238E27FC236}">
                <a16:creationId xmlns:a16="http://schemas.microsoft.com/office/drawing/2014/main" id="{065C582F-FB26-E8B9-4F07-8D7F6ED8176A}"/>
              </a:ext>
            </a:extLst>
          </p:cNvPr>
          <p:cNvSpPr txBox="1"/>
          <p:nvPr/>
        </p:nvSpPr>
        <p:spPr>
          <a:xfrm>
            <a:off x="4966707" y="5862169"/>
            <a:ext cx="3242939" cy="307777"/>
          </a:xfrm>
          <a:prstGeom prst="rect">
            <a:avLst/>
          </a:prstGeom>
          <a:noFill/>
        </p:spPr>
        <p:txBody>
          <a:bodyPr wrap="none" rtlCol="0">
            <a:spAutoFit/>
          </a:bodyPr>
          <a:lstStyle/>
          <a:p>
            <a:r>
              <a:rPr lang="nl-NL" sz="1400" i="1" dirty="0"/>
              <a:t>Tip: </a:t>
            </a:r>
            <a:r>
              <a:rPr lang="nl-NL" sz="1400" i="1" dirty="0" err="1"/>
              <a:t>you</a:t>
            </a:r>
            <a:r>
              <a:rPr lang="nl-NL" sz="1400" i="1" dirty="0"/>
              <a:t> </a:t>
            </a:r>
            <a:r>
              <a:rPr lang="nl-NL" sz="1400" i="1" dirty="0" err="1"/>
              <a:t>might</a:t>
            </a:r>
            <a:r>
              <a:rPr lang="nl-NL" sz="1400" i="1" dirty="0"/>
              <a:t> </a:t>
            </a:r>
            <a:r>
              <a:rPr lang="nl-NL" sz="1400" i="1" dirty="0" err="1"/>
              <a:t>need</a:t>
            </a:r>
            <a:r>
              <a:rPr lang="nl-NL" sz="1400" i="1" dirty="0"/>
              <a:t> </a:t>
            </a:r>
            <a:r>
              <a:rPr lang="nl-NL" sz="1400" i="1" dirty="0" err="1"/>
              <a:t>the</a:t>
            </a:r>
            <a:r>
              <a:rPr lang="nl-NL" sz="1400" i="1" dirty="0"/>
              <a:t> </a:t>
            </a:r>
            <a:r>
              <a:rPr lang="nl-NL" sz="1400" i="1" dirty="0" err="1"/>
              <a:t>following</a:t>
            </a:r>
            <a:r>
              <a:rPr lang="nl-NL" sz="1400" i="1" dirty="0"/>
              <a:t> </a:t>
            </a:r>
            <a:r>
              <a:rPr lang="nl-NL" sz="1400" i="1" dirty="0" err="1"/>
              <a:t>imports</a:t>
            </a:r>
            <a:endParaRPr lang="nl-NL" sz="1400" i="1" dirty="0"/>
          </a:p>
        </p:txBody>
      </p:sp>
    </p:spTree>
    <p:extLst>
      <p:ext uri="{BB962C8B-B14F-4D97-AF65-F5344CB8AC3E}">
        <p14:creationId xmlns:p14="http://schemas.microsoft.com/office/powerpoint/2010/main" val="260613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Linear</a:t>
            </a:r>
            <a:r>
              <a:rPr lang="nl-NL" dirty="0"/>
              <a:t> </a:t>
            </a:r>
            <a:r>
              <a:rPr lang="nl-NL" dirty="0" err="1"/>
              <a:t>Regression</a:t>
            </a:r>
            <a:r>
              <a:rPr lang="nl-NL" dirty="0"/>
              <a:t> </a:t>
            </a:r>
            <a:r>
              <a:rPr lang="nl-NL" dirty="0" err="1"/>
              <a:t>Results</a:t>
            </a:r>
            <a:endParaRPr lang="nl-NL" dirty="0"/>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45</a:t>
            </a:fld>
            <a:endParaRPr lang="nl-NL"/>
          </a:p>
        </p:txBody>
      </p:sp>
      <p:pic>
        <p:nvPicPr>
          <p:cNvPr id="5" name="Afbeelding 4">
            <a:extLst>
              <a:ext uri="{FF2B5EF4-FFF2-40B4-BE49-F238E27FC236}">
                <a16:creationId xmlns:a16="http://schemas.microsoft.com/office/drawing/2014/main" id="{019C56AF-F3EF-6FD0-845B-926EF3D86829}"/>
              </a:ext>
            </a:extLst>
          </p:cNvPr>
          <p:cNvPicPr>
            <a:picLocks noChangeAspect="1"/>
          </p:cNvPicPr>
          <p:nvPr/>
        </p:nvPicPr>
        <p:blipFill>
          <a:blip r:embed="rId2"/>
          <a:stretch>
            <a:fillRect/>
          </a:stretch>
        </p:blipFill>
        <p:spPr>
          <a:xfrm>
            <a:off x="1382374" y="1066535"/>
            <a:ext cx="6379252" cy="4784439"/>
          </a:xfrm>
          <a:prstGeom prst="rect">
            <a:avLst/>
          </a:prstGeom>
        </p:spPr>
      </p:pic>
    </p:spTree>
    <p:extLst>
      <p:ext uri="{BB962C8B-B14F-4D97-AF65-F5344CB8AC3E}">
        <p14:creationId xmlns:p14="http://schemas.microsoft.com/office/powerpoint/2010/main" val="139607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5F6EB-CBEC-784E-0CBA-E3A8472A7902}"/>
              </a:ext>
            </a:extLst>
          </p:cNvPr>
          <p:cNvSpPr>
            <a:spLocks noGrp="1"/>
          </p:cNvSpPr>
          <p:nvPr>
            <p:ph type="title"/>
          </p:nvPr>
        </p:nvSpPr>
        <p:spPr/>
        <p:txBody>
          <a:bodyPr>
            <a:normAutofit fontScale="90000"/>
          </a:bodyPr>
          <a:lstStyle/>
          <a:p>
            <a:r>
              <a:rPr lang="nl-NL" dirty="0"/>
              <a:t>Feature Engineering</a:t>
            </a:r>
          </a:p>
        </p:txBody>
      </p:sp>
      <p:sp>
        <p:nvSpPr>
          <p:cNvPr id="3" name="Tijdelijke aanduiding voor inhoud 2">
            <a:extLst>
              <a:ext uri="{FF2B5EF4-FFF2-40B4-BE49-F238E27FC236}">
                <a16:creationId xmlns:a16="http://schemas.microsoft.com/office/drawing/2014/main" id="{373997B6-B3B9-7C34-D83E-C0885867E707}"/>
              </a:ext>
            </a:extLst>
          </p:cNvPr>
          <p:cNvSpPr>
            <a:spLocks noGrp="1"/>
          </p:cNvSpPr>
          <p:nvPr>
            <p:ph idx="1"/>
          </p:nvPr>
        </p:nvSpPr>
        <p:spPr>
          <a:xfrm>
            <a:off x="628650" y="1229032"/>
            <a:ext cx="7886700" cy="2368607"/>
          </a:xfrm>
        </p:spPr>
        <p:txBody>
          <a:bodyPr numCol="2"/>
          <a:lstStyle/>
          <a:p>
            <a:r>
              <a:rPr lang="nl-NL" dirty="0" err="1"/>
              <a:t>Dimensionality</a:t>
            </a:r>
            <a:r>
              <a:rPr lang="nl-NL" dirty="0"/>
              <a:t> </a:t>
            </a:r>
            <a:r>
              <a:rPr lang="nl-NL" dirty="0" err="1"/>
              <a:t>Reduction</a:t>
            </a:r>
            <a:endParaRPr lang="nl-NL" dirty="0"/>
          </a:p>
          <a:p>
            <a:pPr lvl="1"/>
            <a:r>
              <a:rPr lang="nl-NL" dirty="0" err="1"/>
              <a:t>Principle</a:t>
            </a:r>
            <a:r>
              <a:rPr lang="nl-NL" dirty="0"/>
              <a:t> Component Analysis</a:t>
            </a:r>
          </a:p>
          <a:p>
            <a:pPr lvl="1"/>
            <a:endParaRPr lang="nl-NL" dirty="0"/>
          </a:p>
          <a:p>
            <a:endParaRPr lang="nl-NL" dirty="0"/>
          </a:p>
          <a:p>
            <a:endParaRPr lang="nl-NL" dirty="0"/>
          </a:p>
          <a:p>
            <a:r>
              <a:rPr lang="nl-NL" dirty="0"/>
              <a:t>Feature </a:t>
            </a:r>
            <a:r>
              <a:rPr lang="nl-NL" dirty="0" err="1"/>
              <a:t>Selection</a:t>
            </a:r>
            <a:endParaRPr lang="nl-NL" dirty="0"/>
          </a:p>
          <a:p>
            <a:pPr lvl="1"/>
            <a:r>
              <a:rPr lang="nl-NL" dirty="0"/>
              <a:t>Filter </a:t>
            </a:r>
            <a:r>
              <a:rPr lang="nl-NL" dirty="0" err="1"/>
              <a:t>method</a:t>
            </a:r>
            <a:endParaRPr lang="nl-NL" dirty="0"/>
          </a:p>
          <a:p>
            <a:pPr lvl="1"/>
            <a:r>
              <a:rPr lang="nl-NL" dirty="0" err="1"/>
              <a:t>Wrapper</a:t>
            </a:r>
            <a:r>
              <a:rPr lang="nl-NL" dirty="0"/>
              <a:t> Method</a:t>
            </a:r>
          </a:p>
          <a:p>
            <a:pPr lvl="1"/>
            <a:r>
              <a:rPr lang="nl-NL" dirty="0"/>
              <a:t>Embedded Method</a:t>
            </a:r>
          </a:p>
          <a:p>
            <a:pPr lvl="2"/>
            <a:r>
              <a:rPr lang="nl-NL" dirty="0" err="1"/>
              <a:t>Ridge</a:t>
            </a:r>
            <a:endParaRPr lang="nl-NL" dirty="0"/>
          </a:p>
          <a:p>
            <a:pPr lvl="2"/>
            <a:r>
              <a:rPr lang="nl-NL" dirty="0"/>
              <a:t>Lasso</a:t>
            </a:r>
          </a:p>
          <a:p>
            <a:pPr lvl="2"/>
            <a:r>
              <a:rPr lang="nl-NL" dirty="0" err="1"/>
              <a:t>ElasticNet</a:t>
            </a:r>
            <a:endParaRPr lang="nl-NL" dirty="0"/>
          </a:p>
        </p:txBody>
      </p:sp>
      <p:sp>
        <p:nvSpPr>
          <p:cNvPr id="4" name="Tijdelijke aanduiding voor voettekst 3">
            <a:extLst>
              <a:ext uri="{FF2B5EF4-FFF2-40B4-BE49-F238E27FC236}">
                <a16:creationId xmlns:a16="http://schemas.microsoft.com/office/drawing/2014/main" id="{20E2F29A-E9D7-011C-0F14-A8E3BE6AD1A9}"/>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0827ACE0-40BD-4D63-3EAE-F89F162028AA}"/>
              </a:ext>
            </a:extLst>
          </p:cNvPr>
          <p:cNvSpPr>
            <a:spLocks noGrp="1"/>
          </p:cNvSpPr>
          <p:nvPr>
            <p:ph type="sldNum" sz="quarter" idx="11"/>
          </p:nvPr>
        </p:nvSpPr>
        <p:spPr/>
        <p:txBody>
          <a:bodyPr/>
          <a:lstStyle/>
          <a:p>
            <a:fld id="{4A9FEBF3-15B5-1B45-A2C4-90B74AC3EAE7}" type="slidenum">
              <a:rPr lang="nl-NL"/>
              <a:t>46</a:t>
            </a:fld>
            <a:endParaRPr lang="nl-NL"/>
          </a:p>
        </p:txBody>
      </p:sp>
      <p:pic>
        <p:nvPicPr>
          <p:cNvPr id="6" name="Picture 2" descr="9. Dimensionality Reduction — Single-cell best practices">
            <a:extLst>
              <a:ext uri="{FF2B5EF4-FFF2-40B4-BE49-F238E27FC236}">
                <a16:creationId xmlns:a16="http://schemas.microsoft.com/office/drawing/2014/main" id="{E00C80B8-957B-3C8A-75E2-A6B8ADE71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44" y="4049439"/>
            <a:ext cx="8364511" cy="216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38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6C124-5542-9143-8ED7-8B68F6409B08}"/>
              </a:ext>
            </a:extLst>
          </p:cNvPr>
          <p:cNvSpPr>
            <a:spLocks noGrp="1"/>
          </p:cNvSpPr>
          <p:nvPr>
            <p:ph type="title"/>
          </p:nvPr>
        </p:nvSpPr>
        <p:spPr/>
        <p:txBody>
          <a:bodyPr>
            <a:normAutofit fontScale="90000"/>
          </a:bodyPr>
          <a:lstStyle/>
          <a:p>
            <a:r>
              <a:rPr lang="nl-NL" err="1"/>
              <a:t>Correlation</a:t>
            </a:r>
            <a:r>
              <a:rPr lang="nl-NL"/>
              <a:t> Matrix</a:t>
            </a:r>
          </a:p>
        </p:txBody>
      </p:sp>
      <p:pic>
        <p:nvPicPr>
          <p:cNvPr id="5" name="Tijdelijke aanduiding voor inhoud 4">
            <a:extLst>
              <a:ext uri="{FF2B5EF4-FFF2-40B4-BE49-F238E27FC236}">
                <a16:creationId xmlns:a16="http://schemas.microsoft.com/office/drawing/2014/main" id="{E61EFBB2-7F19-213F-BFFD-658C7285BC95}"/>
              </a:ext>
            </a:extLst>
          </p:cNvPr>
          <p:cNvPicPr>
            <a:picLocks noGrp="1" noChangeAspect="1"/>
          </p:cNvPicPr>
          <p:nvPr>
            <p:ph idx="1"/>
          </p:nvPr>
        </p:nvPicPr>
        <p:blipFill>
          <a:blip r:embed="rId3"/>
          <a:stretch>
            <a:fillRect/>
          </a:stretch>
        </p:blipFill>
        <p:spPr>
          <a:xfrm>
            <a:off x="628650" y="1228725"/>
            <a:ext cx="6584422" cy="5629275"/>
          </a:xfrm>
        </p:spPr>
      </p:pic>
      <p:sp>
        <p:nvSpPr>
          <p:cNvPr id="10" name="Tijdelijke aanduiding voor voettekst 9">
            <a:extLst>
              <a:ext uri="{FF2B5EF4-FFF2-40B4-BE49-F238E27FC236}">
                <a16:creationId xmlns:a16="http://schemas.microsoft.com/office/drawing/2014/main" id="{D11B0BFF-CBC7-5C8E-8D9C-5A93269C6E8A}"/>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340E8B9C-661B-E98C-0912-4CF870189B14}"/>
              </a:ext>
            </a:extLst>
          </p:cNvPr>
          <p:cNvSpPr>
            <a:spLocks noGrp="1"/>
          </p:cNvSpPr>
          <p:nvPr>
            <p:ph type="sldNum" sz="quarter" idx="11"/>
          </p:nvPr>
        </p:nvSpPr>
        <p:spPr/>
        <p:txBody>
          <a:bodyPr/>
          <a:lstStyle/>
          <a:p>
            <a:fld id="{4A9FEBF3-15B5-1B45-A2C4-90B74AC3EAE7}" type="slidenum">
              <a:rPr lang="nl-NL"/>
              <a:t>47</a:t>
            </a:fld>
            <a:endParaRPr lang="nl-NL"/>
          </a:p>
        </p:txBody>
      </p:sp>
    </p:spTree>
    <p:extLst>
      <p:ext uri="{BB962C8B-B14F-4D97-AF65-F5344CB8AC3E}">
        <p14:creationId xmlns:p14="http://schemas.microsoft.com/office/powerpoint/2010/main" val="2491570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7FCCE4-48F5-B940-B133-D0B79B910B90}"/>
              </a:ext>
            </a:extLst>
          </p:cNvPr>
          <p:cNvSpPr>
            <a:spLocks noGrp="1"/>
          </p:cNvSpPr>
          <p:nvPr>
            <p:ph type="title"/>
          </p:nvPr>
        </p:nvSpPr>
        <p:spPr/>
        <p:txBody>
          <a:bodyPr>
            <a:normAutofit fontScale="90000"/>
          </a:bodyPr>
          <a:lstStyle/>
          <a:p>
            <a:r>
              <a:rPr lang="nl-NL" dirty="0" err="1"/>
              <a:t>Principle</a:t>
            </a:r>
            <a:r>
              <a:rPr lang="nl-NL" dirty="0"/>
              <a:t> Component Analysis</a:t>
            </a:r>
          </a:p>
        </p:txBody>
      </p:sp>
      <p:sp>
        <p:nvSpPr>
          <p:cNvPr id="4" name="Tijdelijke aanduiding voor voettekst 3">
            <a:extLst>
              <a:ext uri="{FF2B5EF4-FFF2-40B4-BE49-F238E27FC236}">
                <a16:creationId xmlns:a16="http://schemas.microsoft.com/office/drawing/2014/main" id="{3EA5906D-49D4-117A-2B58-B51A045C8BE2}"/>
              </a:ext>
            </a:extLst>
          </p:cNvPr>
          <p:cNvSpPr>
            <a:spLocks noGrp="1"/>
          </p:cNvSpPr>
          <p:nvPr>
            <p:ph type="ftr" sz="quarter" idx="10"/>
          </p:nvPr>
        </p:nvSpPr>
        <p:spPr/>
        <p:txBody>
          <a:bodyPr/>
          <a:lstStyle/>
          <a:p>
            <a:r>
              <a:rPr lang="nl-NL" dirty="0"/>
              <a:t>Source: BioRender.com</a:t>
            </a:r>
          </a:p>
        </p:txBody>
      </p:sp>
      <p:sp>
        <p:nvSpPr>
          <p:cNvPr id="5" name="Tijdelijke aanduiding voor dianummer 4">
            <a:extLst>
              <a:ext uri="{FF2B5EF4-FFF2-40B4-BE49-F238E27FC236}">
                <a16:creationId xmlns:a16="http://schemas.microsoft.com/office/drawing/2014/main" id="{6EDA631A-EE8B-EC0A-6650-05BA477AF35A}"/>
              </a:ext>
            </a:extLst>
          </p:cNvPr>
          <p:cNvSpPr>
            <a:spLocks noGrp="1"/>
          </p:cNvSpPr>
          <p:nvPr>
            <p:ph type="sldNum" sz="quarter" idx="11"/>
          </p:nvPr>
        </p:nvSpPr>
        <p:spPr/>
        <p:txBody>
          <a:bodyPr/>
          <a:lstStyle/>
          <a:p>
            <a:fld id="{4A9FEBF3-15B5-1B45-A2C4-90B74AC3EAE7}" type="slidenum">
              <a:rPr lang="nl-NL"/>
              <a:t>48</a:t>
            </a:fld>
            <a:endParaRPr lang="nl-NL"/>
          </a:p>
        </p:txBody>
      </p:sp>
      <p:pic>
        <p:nvPicPr>
          <p:cNvPr id="11266" name="Picture 2" descr="Principal Component Analysis (PCA) Transformation | BioRender Science  Templates">
            <a:extLst>
              <a:ext uri="{FF2B5EF4-FFF2-40B4-BE49-F238E27FC236}">
                <a16:creationId xmlns:a16="http://schemas.microsoft.com/office/drawing/2014/main" id="{DCA9E3AD-733A-4FFB-1CEC-DB592A1167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62" b="5445"/>
          <a:stretch/>
        </p:blipFill>
        <p:spPr bwMode="auto">
          <a:xfrm>
            <a:off x="134911" y="1366844"/>
            <a:ext cx="8874177" cy="412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0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B01E4-04D9-B341-982C-E26BBE2783E6}"/>
              </a:ext>
            </a:extLst>
          </p:cNvPr>
          <p:cNvSpPr>
            <a:spLocks noGrp="1"/>
          </p:cNvSpPr>
          <p:nvPr>
            <p:ph type="title"/>
          </p:nvPr>
        </p:nvSpPr>
        <p:spPr/>
        <p:txBody>
          <a:bodyPr>
            <a:normAutofit fontScale="90000"/>
          </a:bodyPr>
          <a:lstStyle/>
          <a:p>
            <a:r>
              <a:rPr lang="nl-NL"/>
              <a:t>Regression algorithms</a:t>
            </a:r>
          </a:p>
        </p:txBody>
      </p:sp>
      <p:sp>
        <p:nvSpPr>
          <p:cNvPr id="3" name="Tijdelijke aanduiding voor inhoud 2">
            <a:extLst>
              <a:ext uri="{FF2B5EF4-FFF2-40B4-BE49-F238E27FC236}">
                <a16:creationId xmlns:a16="http://schemas.microsoft.com/office/drawing/2014/main" id="{3741F2DF-A6D0-3747-B035-BC1387E63D18}"/>
              </a:ext>
            </a:extLst>
          </p:cNvPr>
          <p:cNvSpPr>
            <a:spLocks noGrp="1"/>
          </p:cNvSpPr>
          <p:nvPr>
            <p:ph idx="1"/>
          </p:nvPr>
        </p:nvSpPr>
        <p:spPr/>
        <p:txBody>
          <a:bodyPr/>
          <a:lstStyle/>
          <a:p>
            <a:r>
              <a:rPr lang="nl-NL" dirty="0" err="1"/>
              <a:t>Linear</a:t>
            </a:r>
            <a:r>
              <a:rPr lang="nl-NL" dirty="0"/>
              <a:t> </a:t>
            </a:r>
            <a:r>
              <a:rPr lang="nl-NL" dirty="0" err="1"/>
              <a:t>regression</a:t>
            </a:r>
            <a:endParaRPr lang="nl-NL" dirty="0"/>
          </a:p>
          <a:p>
            <a:r>
              <a:rPr lang="nl-NL" dirty="0"/>
              <a:t>Multiple </a:t>
            </a:r>
            <a:r>
              <a:rPr lang="nl-NL" dirty="0" err="1"/>
              <a:t>regression</a:t>
            </a:r>
            <a:endParaRPr lang="nl-NL" dirty="0"/>
          </a:p>
          <a:p>
            <a:r>
              <a:rPr lang="nl-NL" dirty="0"/>
              <a:t>Non-</a:t>
            </a:r>
            <a:r>
              <a:rPr lang="nl-NL" dirty="0" err="1"/>
              <a:t>linear</a:t>
            </a:r>
            <a:r>
              <a:rPr lang="nl-NL" dirty="0"/>
              <a:t> </a:t>
            </a:r>
            <a:r>
              <a:rPr lang="nl-NL" dirty="0" err="1"/>
              <a:t>regression</a:t>
            </a:r>
            <a:r>
              <a:rPr lang="nl-NL" dirty="0"/>
              <a:t> (</a:t>
            </a:r>
            <a:r>
              <a:rPr lang="nl-NL" dirty="0" err="1"/>
              <a:t>exponential</a:t>
            </a:r>
            <a:r>
              <a:rPr lang="nl-NL" dirty="0"/>
              <a:t>, </a:t>
            </a:r>
            <a:r>
              <a:rPr lang="nl-NL" dirty="0" err="1"/>
              <a:t>polynomial</a:t>
            </a:r>
            <a:r>
              <a:rPr lang="nl-NL" dirty="0"/>
              <a:t>)</a:t>
            </a:r>
          </a:p>
          <a:p>
            <a:r>
              <a:rPr lang="nl-NL" dirty="0" err="1"/>
              <a:t>Custom</a:t>
            </a:r>
            <a:r>
              <a:rPr lang="nl-NL" dirty="0"/>
              <a:t> model </a:t>
            </a:r>
            <a:r>
              <a:rPr lang="nl-NL" dirty="0" err="1"/>
              <a:t>optimalisation</a:t>
            </a:r>
            <a:r>
              <a:rPr lang="nl-NL" dirty="0"/>
              <a:t> - </a:t>
            </a:r>
            <a:r>
              <a:rPr lang="nl-NL" dirty="0" err="1"/>
              <a:t>Ordinary</a:t>
            </a:r>
            <a:r>
              <a:rPr lang="nl-NL" dirty="0"/>
              <a:t> </a:t>
            </a:r>
            <a:r>
              <a:rPr lang="nl-NL" dirty="0" err="1"/>
              <a:t>Least</a:t>
            </a:r>
            <a:r>
              <a:rPr lang="nl-NL" dirty="0"/>
              <a:t> Squares</a:t>
            </a:r>
          </a:p>
        </p:txBody>
      </p:sp>
      <p:sp>
        <p:nvSpPr>
          <p:cNvPr id="6" name="Tijdelijke aanduiding voor voettekst 5">
            <a:extLst>
              <a:ext uri="{FF2B5EF4-FFF2-40B4-BE49-F238E27FC236}">
                <a16:creationId xmlns:a16="http://schemas.microsoft.com/office/drawing/2014/main" id="{C5D0DC8E-D377-4460-93F2-15F339B5AC3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00A4551-9CE9-E89B-5AEE-FD21DD65FBBE}"/>
              </a:ext>
            </a:extLst>
          </p:cNvPr>
          <p:cNvSpPr>
            <a:spLocks noGrp="1"/>
          </p:cNvSpPr>
          <p:nvPr>
            <p:ph type="sldNum" sz="quarter" idx="11"/>
          </p:nvPr>
        </p:nvSpPr>
        <p:spPr/>
        <p:txBody>
          <a:bodyPr/>
          <a:lstStyle/>
          <a:p>
            <a:fld id="{4A9FEBF3-15B5-1B45-A2C4-90B74AC3EAE7}" type="slidenum">
              <a:rPr lang="nl-NL"/>
              <a:t>49</a:t>
            </a:fld>
            <a:endParaRPr lang="nl-NL"/>
          </a:p>
        </p:txBody>
      </p:sp>
      <p:pic>
        <p:nvPicPr>
          <p:cNvPr id="4" name="Afbeelding 3">
            <a:extLst>
              <a:ext uri="{FF2B5EF4-FFF2-40B4-BE49-F238E27FC236}">
                <a16:creationId xmlns:a16="http://schemas.microsoft.com/office/drawing/2014/main" id="{9002090D-DDAC-D58B-77D7-D0CB18A76C72}"/>
              </a:ext>
            </a:extLst>
          </p:cNvPr>
          <p:cNvPicPr>
            <a:picLocks noChangeAspect="1"/>
          </p:cNvPicPr>
          <p:nvPr/>
        </p:nvPicPr>
        <p:blipFill rotWithShape="1">
          <a:blip r:embed="rId2"/>
          <a:srcRect l="1447" r="30787"/>
          <a:stretch/>
        </p:blipFill>
        <p:spPr>
          <a:xfrm>
            <a:off x="3558970" y="3175264"/>
            <a:ext cx="5267091" cy="3135456"/>
          </a:xfrm>
          <a:prstGeom prst="rect">
            <a:avLst/>
          </a:prstGeom>
        </p:spPr>
      </p:pic>
      <p:sp>
        <p:nvSpPr>
          <p:cNvPr id="5" name="Rechthoek 4">
            <a:extLst>
              <a:ext uri="{FF2B5EF4-FFF2-40B4-BE49-F238E27FC236}">
                <a16:creationId xmlns:a16="http://schemas.microsoft.com/office/drawing/2014/main" id="{5BA457A7-15AD-D362-183D-81331D830BE5}"/>
              </a:ext>
            </a:extLst>
          </p:cNvPr>
          <p:cNvSpPr/>
          <p:nvPr/>
        </p:nvSpPr>
        <p:spPr>
          <a:xfrm>
            <a:off x="628650" y="3875364"/>
            <a:ext cx="1791324" cy="230159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indent="0">
              <a:buNone/>
            </a:pPr>
            <a:r>
              <a:rPr lang="nl-NL" sz="1400" dirty="0" err="1"/>
              <a:t>Regression</a:t>
            </a:r>
            <a:endParaRPr lang="nl-NL" sz="1400" dirty="0"/>
          </a:p>
          <a:p>
            <a:r>
              <a:rPr lang="nl-NL" sz="1400" dirty="0" err="1"/>
              <a:t>Linear</a:t>
            </a:r>
            <a:r>
              <a:rPr lang="nl-NL" sz="1400" dirty="0"/>
              <a:t> </a:t>
            </a:r>
            <a:r>
              <a:rPr lang="nl-NL" sz="1400" dirty="0" err="1"/>
              <a:t>Regression</a:t>
            </a:r>
            <a:endParaRPr lang="nl-NL" sz="1400" dirty="0"/>
          </a:p>
          <a:p>
            <a:r>
              <a:rPr lang="nl-NL" sz="1400" dirty="0"/>
              <a:t>Support Vector </a:t>
            </a:r>
            <a:r>
              <a:rPr lang="nl-NL" sz="1400" dirty="0" err="1"/>
              <a:t>Regression</a:t>
            </a:r>
            <a:endParaRPr lang="nl-NL" sz="1400" dirty="0"/>
          </a:p>
          <a:p>
            <a:r>
              <a:rPr lang="nl-NL" sz="1400" dirty="0" err="1"/>
              <a:t>Gaussian</a:t>
            </a:r>
            <a:r>
              <a:rPr lang="nl-NL" sz="1400" dirty="0"/>
              <a:t> Proces </a:t>
            </a:r>
            <a:r>
              <a:rPr lang="nl-NL" sz="1400" dirty="0" err="1"/>
              <a:t>Rregression</a:t>
            </a:r>
            <a:endParaRPr lang="nl-NL" sz="1400" dirty="0"/>
          </a:p>
          <a:p>
            <a:r>
              <a:rPr lang="nl-NL" sz="1400" dirty="0"/>
              <a:t>K-</a:t>
            </a:r>
            <a:r>
              <a:rPr lang="nl-NL" sz="1400" dirty="0" err="1"/>
              <a:t>Nearest</a:t>
            </a:r>
            <a:r>
              <a:rPr lang="nl-NL" sz="1400" dirty="0"/>
              <a:t> </a:t>
            </a:r>
            <a:r>
              <a:rPr lang="nl-NL" sz="1400" dirty="0" err="1"/>
              <a:t>Neighbor</a:t>
            </a:r>
            <a:endParaRPr lang="nl-NL" sz="1400" dirty="0"/>
          </a:p>
          <a:p>
            <a:r>
              <a:rPr lang="nl-NL" sz="1400" dirty="0" err="1"/>
              <a:t>Decision</a:t>
            </a:r>
            <a:r>
              <a:rPr lang="nl-NL" sz="1400" dirty="0"/>
              <a:t> Trees</a:t>
            </a:r>
          </a:p>
          <a:p>
            <a:r>
              <a:rPr lang="nl-NL" sz="1400" dirty="0" err="1"/>
              <a:t>Neural</a:t>
            </a:r>
            <a:r>
              <a:rPr lang="nl-NL" sz="1400" dirty="0"/>
              <a:t> Networks</a:t>
            </a:r>
          </a:p>
          <a:p>
            <a:r>
              <a:rPr lang="nl-NL" sz="1400" dirty="0"/>
              <a:t>Ensemble Methodes</a:t>
            </a:r>
          </a:p>
        </p:txBody>
      </p:sp>
      <p:cxnSp>
        <p:nvCxnSpPr>
          <p:cNvPr id="9" name="Rechte verbindingslijn met pijl 8">
            <a:extLst>
              <a:ext uri="{FF2B5EF4-FFF2-40B4-BE49-F238E27FC236}">
                <a16:creationId xmlns:a16="http://schemas.microsoft.com/office/drawing/2014/main" id="{A2826237-2C91-A14D-EDA3-56D802439061}"/>
              </a:ext>
            </a:extLst>
          </p:cNvPr>
          <p:cNvCxnSpPr/>
          <p:nvPr/>
        </p:nvCxnSpPr>
        <p:spPr>
          <a:xfrm>
            <a:off x="4002374" y="5186597"/>
            <a:ext cx="0" cy="786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409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434E192B-02D6-4B04-A414-E1D71ED899AB}"/>
              </a:ext>
            </a:extLst>
          </p:cNvPr>
          <p:cNvSpPr txBox="1">
            <a:spLocks noGrp="1"/>
          </p:cNvSpPr>
          <p:nvPr>
            <p:ph type="title"/>
          </p:nvPr>
        </p:nvSpPr>
        <p:spPr>
          <a:xfrm>
            <a:off x="657519" y="741391"/>
            <a:ext cx="3914481" cy="1616203"/>
          </a:xfrm>
        </p:spPr>
        <p:txBody>
          <a:bodyPr anchor="b">
            <a:normAutofit/>
          </a:bodyPr>
          <a:lstStyle/>
          <a:p>
            <a:r>
              <a:rPr lang="nl-NL" sz="2800" dirty="0" err="1">
                <a:solidFill>
                  <a:srgbClr val="C00000"/>
                </a:solidFill>
              </a:rPr>
              <a:t>Hello</a:t>
            </a:r>
            <a:r>
              <a:rPr lang="nl-NL" sz="2800" dirty="0">
                <a:solidFill>
                  <a:srgbClr val="C00000"/>
                </a:solidFill>
              </a:rPr>
              <a:t> World</a:t>
            </a:r>
          </a:p>
        </p:txBody>
      </p:sp>
      <p:sp>
        <p:nvSpPr>
          <p:cNvPr id="4" name="Tijdelijke aanduiding voor inhoud 3">
            <a:extLst>
              <a:ext uri="{FF2B5EF4-FFF2-40B4-BE49-F238E27FC236}">
                <a16:creationId xmlns:a16="http://schemas.microsoft.com/office/drawing/2014/main" id="{F3EEFC4F-7261-321E-45A9-02A079DFB957}"/>
              </a:ext>
            </a:extLst>
          </p:cNvPr>
          <p:cNvSpPr>
            <a:spLocks noGrp="1"/>
          </p:cNvSpPr>
          <p:nvPr>
            <p:ph idx="1"/>
          </p:nvPr>
        </p:nvSpPr>
        <p:spPr>
          <a:xfrm>
            <a:off x="657519" y="2533476"/>
            <a:ext cx="4809426" cy="3537410"/>
          </a:xfrm>
        </p:spPr>
        <p:txBody>
          <a:bodyPr anchor="t">
            <a:normAutofit/>
          </a:bodyPr>
          <a:lstStyle/>
          <a:p>
            <a:r>
              <a:rPr lang="nl-NL" sz="1700" dirty="0"/>
              <a:t>Tessel Haagen</a:t>
            </a:r>
          </a:p>
          <a:p>
            <a:r>
              <a:rPr lang="nl-NL" sz="1700" dirty="0"/>
              <a:t>BSc. &amp; MSc. </a:t>
            </a:r>
            <a:r>
              <a:rPr lang="nl-NL" sz="1700" dirty="0" err="1"/>
              <a:t>Artificial</a:t>
            </a:r>
            <a:r>
              <a:rPr lang="nl-NL" sz="1700" dirty="0"/>
              <a:t> Intelligence </a:t>
            </a:r>
            <a:r>
              <a:rPr lang="nl-NL" sz="1700" dirty="0" err="1"/>
              <a:t>and</a:t>
            </a:r>
            <a:r>
              <a:rPr lang="nl-NL" sz="1700" dirty="0"/>
              <a:t> Computer </a:t>
            </a:r>
            <a:r>
              <a:rPr lang="nl-NL" sz="1700" dirty="0" err="1"/>
              <a:t>Science</a:t>
            </a:r>
            <a:r>
              <a:rPr lang="nl-NL" sz="1700" dirty="0"/>
              <a:t> </a:t>
            </a:r>
          </a:p>
          <a:p>
            <a:r>
              <a:rPr lang="nl-NL" sz="1700" dirty="0"/>
              <a:t>IT Teacher &amp; AI Engineer </a:t>
            </a:r>
          </a:p>
          <a:p>
            <a:r>
              <a:rPr lang="nl-NL" sz="1700" dirty="0"/>
              <a:t>Harry Potter Fan</a:t>
            </a:r>
          </a:p>
        </p:txBody>
      </p:sp>
      <p:sp>
        <p:nvSpPr>
          <p:cNvPr id="6" name="Tijdelijke aanduiding voor voettekst 5">
            <a:extLst>
              <a:ext uri="{FF2B5EF4-FFF2-40B4-BE49-F238E27FC236}">
                <a16:creationId xmlns:a16="http://schemas.microsoft.com/office/drawing/2014/main" id="{92037DA2-86B3-E0E2-2825-BC88D249EA7A}"/>
              </a:ext>
            </a:extLst>
          </p:cNvPr>
          <p:cNvSpPr>
            <a:spLocks noGrp="1"/>
          </p:cNvSpPr>
          <p:nvPr>
            <p:ph type="ftr" sz="quarter" idx="10"/>
          </p:nvPr>
        </p:nvSpPr>
        <p:spPr>
          <a:xfrm>
            <a:off x="4135926" y="6356350"/>
            <a:ext cx="2322023" cy="365125"/>
          </a:xfrm>
        </p:spPr>
        <p:txBody>
          <a:bodyPr>
            <a:normAutofit/>
          </a:bodyPr>
          <a:lstStyle/>
          <a:p>
            <a:endParaRPr lang="nl-NL">
              <a:solidFill>
                <a:schemeClr val="tx1">
                  <a:lumMod val="50000"/>
                  <a:lumOff val="50000"/>
                </a:schemeClr>
              </a:solidFill>
            </a:endParaRPr>
          </a:p>
        </p:txBody>
      </p:sp>
      <p:sp>
        <p:nvSpPr>
          <p:cNvPr id="2" name="Tijdelijke aanduiding voor dianummer 1">
            <a:extLst>
              <a:ext uri="{FF2B5EF4-FFF2-40B4-BE49-F238E27FC236}">
                <a16:creationId xmlns:a16="http://schemas.microsoft.com/office/drawing/2014/main" id="{31DB9B99-2DF8-4E88-8F7D-E9E3BFE1FFCA}"/>
              </a:ext>
            </a:extLst>
          </p:cNvPr>
          <p:cNvSpPr>
            <a:spLocks noGrp="1"/>
          </p:cNvSpPr>
          <p:nvPr>
            <p:ph type="sldNum" sz="quarter" idx="11"/>
          </p:nvPr>
        </p:nvSpPr>
        <p:spPr>
          <a:xfrm>
            <a:off x="6457950" y="6356350"/>
            <a:ext cx="2057400" cy="365125"/>
          </a:xfrm>
        </p:spPr>
        <p:txBody>
          <a:bodyPr>
            <a:normAutofit/>
          </a:bodyPr>
          <a:lstStyle/>
          <a:p>
            <a:pPr>
              <a:spcAft>
                <a:spcPts val="600"/>
              </a:spcAft>
            </a:pPr>
            <a:fld id="{B6F15528-21DE-4FAA-801E-634DDDAF4B2B}" type="slidenum">
              <a:rPr lang="nl-NL">
                <a:solidFill>
                  <a:schemeClr val="tx1">
                    <a:lumMod val="50000"/>
                    <a:lumOff val="50000"/>
                  </a:schemeClr>
                </a:solidFill>
              </a:rPr>
              <a:pPr>
                <a:spcAft>
                  <a:spcPts val="600"/>
                </a:spcAft>
              </a:pPr>
              <a:t>5</a:t>
            </a:fld>
            <a:endParaRPr lang="nl-NL">
              <a:solidFill>
                <a:schemeClr val="tx1">
                  <a:lumMod val="50000"/>
                  <a:lumOff val="50000"/>
                </a:schemeClr>
              </a:solidFill>
            </a:endParaRPr>
          </a:p>
        </p:txBody>
      </p:sp>
      <p:grpSp>
        <p:nvGrpSpPr>
          <p:cNvPr id="25" name="Group 24">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26" name="Rectangle 25">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AutoShape 2">
            <a:extLst>
              <a:ext uri="{FF2B5EF4-FFF2-40B4-BE49-F238E27FC236}">
                <a16:creationId xmlns:a16="http://schemas.microsoft.com/office/drawing/2014/main" id="{58C6511D-FE3E-BB5B-4C31-6D104D683B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9" name="AutoShape 4">
            <a:extLst>
              <a:ext uri="{FF2B5EF4-FFF2-40B4-BE49-F238E27FC236}">
                <a16:creationId xmlns:a16="http://schemas.microsoft.com/office/drawing/2014/main" id="{1D1D6271-7883-66BE-EF57-E263FA8BA58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1508DAD-B4D2-244F-A26B-297BECA03E0D}"/>
              </a:ext>
            </a:extLst>
          </p:cNvPr>
          <p:cNvSpPr>
            <a:spLocks noGrp="1"/>
          </p:cNvSpPr>
          <p:nvPr>
            <p:ph type="title"/>
          </p:nvPr>
        </p:nvSpPr>
        <p:spPr/>
        <p:txBody>
          <a:bodyPr>
            <a:normAutofit fontScale="90000"/>
          </a:bodyPr>
          <a:lstStyle/>
          <a:p>
            <a:r>
              <a:rPr lang="nl-NL"/>
              <a:t>Closed Form Solution</a:t>
            </a:r>
          </a:p>
        </p:txBody>
      </p:sp>
      <mc:AlternateContent xmlns:mc="http://schemas.openxmlformats.org/markup-compatibility/2006" xmlns:a14="http://schemas.microsoft.com/office/drawing/2010/main">
        <mc:Choice Requires="a14">
          <p:sp>
            <p:nvSpPr>
              <p:cNvPr id="2" name="Tijdelijke aanduiding voor inhoud 1">
                <a:extLst>
                  <a:ext uri="{FF2B5EF4-FFF2-40B4-BE49-F238E27FC236}">
                    <a16:creationId xmlns:a16="http://schemas.microsoft.com/office/drawing/2014/main" id="{F716EC6D-D4B0-6D45-868C-8FB94371018C}"/>
                  </a:ext>
                </a:extLst>
              </p:cNvPr>
              <p:cNvSpPr>
                <a:spLocks noGrp="1"/>
              </p:cNvSpPr>
              <p:nvPr>
                <p:ph idx="1"/>
              </p:nvPr>
            </p:nvSpPr>
            <p:spPr/>
            <p:txBody>
              <a:bodyPr/>
              <a:lstStyle/>
              <a:p>
                <a:pPr>
                  <a:tabLst>
                    <a:tab pos="3238500" algn="l"/>
                  </a:tabLst>
                </a:pPr>
                <a:endParaRPr lang="nl-NL" dirty="0"/>
              </a:p>
              <a:p>
                <a:pPr>
                  <a:tabLst>
                    <a:tab pos="3238500" algn="l"/>
                  </a:tabLst>
                </a:pPr>
                <a:r>
                  <a:rPr lang="nl-NL" dirty="0" err="1"/>
                  <a:t>Normal</a:t>
                </a:r>
                <a:r>
                  <a:rPr lang="nl-NL" dirty="0"/>
                  <a:t> </a:t>
                </a:r>
                <a:r>
                  <a:rPr lang="nl-NL" dirty="0" err="1"/>
                  <a:t>equation</a:t>
                </a:r>
                <a:r>
                  <a:rPr lang="nl-NL" dirty="0"/>
                  <a:t>	</a:t>
                </a:r>
                <a14:m>
                  <m:oMath xmlns:m="http://schemas.openxmlformats.org/officeDocument/2006/math">
                    <m:r>
                      <a:rPr lang="nl-NL">
                        <a:latin typeface="Cambria Math" panose="02040503050406030204" pitchFamily="18" charset="0"/>
                      </a:rPr>
                      <m:t>𝜃</m:t>
                    </m:r>
                    <m:r>
                      <a:rPr lang="nl-NL">
                        <a:latin typeface="Cambria Math" panose="02040503050406030204" pitchFamily="18" charset="0"/>
                      </a:rPr>
                      <m:t>=</m:t>
                    </m:r>
                    <m:sSup>
                      <m:sSupPr>
                        <m:ctrlPr>
                          <a:rPr lang="nl-NL" i="1">
                            <a:latin typeface="Cambria Math" panose="02040503050406030204" pitchFamily="18" charset="0"/>
                          </a:rPr>
                        </m:ctrlPr>
                      </m:sSupPr>
                      <m:e>
                        <m:d>
                          <m:dPr>
                            <m:ctrlPr>
                              <a:rPr lang="nl-NL" i="1">
                                <a:latin typeface="Cambria Math" panose="02040503050406030204" pitchFamily="18" charset="0"/>
                              </a:rPr>
                            </m:ctrlPr>
                          </m:dPr>
                          <m:e>
                            <m:sSup>
                              <m:sSupPr>
                                <m:ctrlPr>
                                  <a:rPr lang="nl-NL" i="1">
                                    <a:latin typeface="Cambria Math" panose="02040503050406030204" pitchFamily="18" charset="0"/>
                                  </a:rPr>
                                </m:ctrlPr>
                              </m:sSupPr>
                              <m:e>
                                <m:r>
                                  <a:rPr lang="nl-NL">
                                    <a:latin typeface="Cambria Math" panose="02040503050406030204" pitchFamily="18" charset="0"/>
                                  </a:rPr>
                                  <m:t>𝑋</m:t>
                                </m:r>
                              </m:e>
                              <m:sup>
                                <m:r>
                                  <a:rPr lang="nl-NL">
                                    <a:latin typeface="Cambria Math" panose="02040503050406030204" pitchFamily="18" charset="0"/>
                                  </a:rPr>
                                  <m:t>𝑇</m:t>
                                </m:r>
                              </m:sup>
                            </m:sSup>
                            <m:r>
                              <a:rPr lang="nl-NL">
                                <a:latin typeface="Cambria Math" panose="02040503050406030204" pitchFamily="18" charset="0"/>
                              </a:rPr>
                              <m:t>𝑋</m:t>
                            </m:r>
                          </m:e>
                        </m:d>
                      </m:e>
                      <m:sup>
                        <m:r>
                          <a:rPr lang="nl-NL">
                            <a:latin typeface="Cambria Math" panose="02040503050406030204" pitchFamily="18" charset="0"/>
                          </a:rPr>
                          <m:t>−1</m:t>
                        </m:r>
                      </m:sup>
                    </m:sSup>
                    <m:sSup>
                      <m:sSupPr>
                        <m:ctrlPr>
                          <a:rPr lang="nl-NL" i="1">
                            <a:latin typeface="Cambria Math" panose="02040503050406030204" pitchFamily="18" charset="0"/>
                          </a:rPr>
                        </m:ctrlPr>
                      </m:sSupPr>
                      <m:e>
                        <m:r>
                          <a:rPr lang="nl-NL">
                            <a:latin typeface="Cambria Math" panose="02040503050406030204" pitchFamily="18" charset="0"/>
                          </a:rPr>
                          <m:t>𝑋</m:t>
                        </m:r>
                      </m:e>
                      <m:sup>
                        <m:r>
                          <a:rPr lang="nl-NL">
                            <a:latin typeface="Cambria Math" panose="02040503050406030204" pitchFamily="18" charset="0"/>
                          </a:rPr>
                          <m:t>𝑇</m:t>
                        </m:r>
                      </m:sup>
                    </m:sSup>
                    <m:acc>
                      <m:accPr>
                        <m:chr m:val="⃗"/>
                        <m:ctrlPr>
                          <a:rPr lang="nl-NL" i="1">
                            <a:latin typeface="Cambria Math" panose="02040503050406030204" pitchFamily="18" charset="0"/>
                          </a:rPr>
                        </m:ctrlPr>
                      </m:accPr>
                      <m:e>
                        <m:r>
                          <a:rPr lang="nl-NL">
                            <a:latin typeface="Cambria Math" panose="02040503050406030204" pitchFamily="18" charset="0"/>
                          </a:rPr>
                          <m:t>𝑦</m:t>
                        </m:r>
                      </m:e>
                    </m:acc>
                  </m:oMath>
                </a14:m>
                <a:endParaRPr lang="nl-NL" dirty="0"/>
              </a:p>
              <a:p>
                <a:pPr>
                  <a:tabLst>
                    <a:tab pos="3238500" algn="l"/>
                  </a:tabLst>
                </a:pPr>
                <a:endParaRPr lang="nl-NL" dirty="0"/>
              </a:p>
              <a:p>
                <a:pPr>
                  <a:tabLst>
                    <a:tab pos="3238500" algn="l"/>
                  </a:tabLst>
                </a:pPr>
                <a:r>
                  <a:rPr lang="nl-NL" dirty="0" err="1"/>
                  <a:t>Prediction</a:t>
                </a:r>
                <a:r>
                  <a:rPr lang="nl-NL" dirty="0"/>
                  <a:t>	</a:t>
                </a:r>
                <a14:m>
                  <m:oMath xmlns:m="http://schemas.openxmlformats.org/officeDocument/2006/math">
                    <m:acc>
                      <m:accPr>
                        <m:chr m:val="̂"/>
                        <m:ctrlPr>
                          <a:rPr lang="nl-NL" i="1">
                            <a:latin typeface="Cambria Math" panose="02040503050406030204" pitchFamily="18" charset="0"/>
                          </a:rPr>
                        </m:ctrlPr>
                      </m:accPr>
                      <m:e>
                        <m:r>
                          <a:rPr lang="nl-NL">
                            <a:latin typeface="Cambria Math" panose="02040503050406030204" pitchFamily="18" charset="0"/>
                          </a:rPr>
                          <m:t>𝑦</m:t>
                        </m:r>
                      </m:e>
                    </m:acc>
                    <m:r>
                      <a:rPr lang="nl-NL">
                        <a:latin typeface="Cambria Math" panose="02040503050406030204" pitchFamily="18" charset="0"/>
                      </a:rPr>
                      <m:t>= </m:t>
                    </m:r>
                    <m:sSup>
                      <m:sSupPr>
                        <m:ctrlPr>
                          <a:rPr lang="nl-NL" i="1">
                            <a:latin typeface="Cambria Math" panose="02040503050406030204" pitchFamily="18" charset="0"/>
                          </a:rPr>
                        </m:ctrlPr>
                      </m:sSupPr>
                      <m:e>
                        <m:r>
                          <a:rPr lang="nl-NL">
                            <a:latin typeface="Cambria Math" panose="02040503050406030204" pitchFamily="18" charset="0"/>
                          </a:rPr>
                          <m:t>𝜃</m:t>
                        </m:r>
                      </m:e>
                      <m:sup>
                        <m:r>
                          <a:rPr lang="nl-NL">
                            <a:latin typeface="Cambria Math" panose="02040503050406030204" pitchFamily="18" charset="0"/>
                          </a:rPr>
                          <m:t>𝑇</m:t>
                        </m:r>
                      </m:sup>
                    </m:sSup>
                    <m:r>
                      <a:rPr lang="nl-NL">
                        <a:latin typeface="Cambria Math" panose="02040503050406030204" pitchFamily="18" charset="0"/>
                      </a:rPr>
                      <m:t>.</m:t>
                    </m:r>
                    <m:r>
                      <a:rPr lang="nl-NL">
                        <a:latin typeface="Cambria Math" panose="02040503050406030204" pitchFamily="18" charset="0"/>
                      </a:rPr>
                      <m:t>𝑥</m:t>
                    </m:r>
                  </m:oMath>
                </a14:m>
                <a:endParaRPr lang="nl-NL" dirty="0"/>
              </a:p>
              <a:p>
                <a:pPr>
                  <a:tabLst>
                    <a:tab pos="3238500" algn="l"/>
                  </a:tabLst>
                </a:pPr>
                <a:endParaRPr lang="nl-NL" dirty="0"/>
              </a:p>
              <a:p>
                <a:pPr>
                  <a:tabLst>
                    <a:tab pos="3238500" algn="l"/>
                  </a:tabLst>
                </a:pPr>
                <a:r>
                  <a:rPr lang="nl-NL" dirty="0" err="1"/>
                  <a:t>Loss</a:t>
                </a:r>
                <a:r>
                  <a:rPr lang="nl-NL" dirty="0"/>
                  <a:t> </a:t>
                </a:r>
                <a:r>
                  <a:rPr lang="nl-NL" dirty="0" err="1"/>
                  <a:t>function</a:t>
                </a:r>
                <a:r>
                  <a:rPr lang="nl-NL" dirty="0"/>
                  <a:t>	</a:t>
                </a:r>
                <a14:m>
                  <m:oMath xmlns:m="http://schemas.openxmlformats.org/officeDocument/2006/math">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𝑚</m:t>
                        </m:r>
                      </m:sup>
                      <m:e>
                        <m:sSup>
                          <m:sSupPr>
                            <m:ctrlPr>
                              <a:rPr lang="nl-NL" i="1">
                                <a:latin typeface="Cambria Math" panose="02040503050406030204" pitchFamily="18" charset="0"/>
                              </a:rPr>
                            </m:ctrlPr>
                          </m:sSupPr>
                          <m:e>
                            <m:r>
                              <a:rPr lang="nl-NL">
                                <a:latin typeface="Cambria Math" panose="02040503050406030204" pitchFamily="18" charset="0"/>
                              </a:rPr>
                              <m:t>(</m:t>
                            </m:r>
                            <m:sSub>
                              <m:sSubPr>
                                <m:ctrlPr>
                                  <a:rPr lang="nl-NL" i="1">
                                    <a:latin typeface="Cambria Math" panose="02040503050406030204" pitchFamily="18" charset="0"/>
                                  </a:rPr>
                                </m:ctrlPr>
                              </m:sSubPr>
                              <m:e>
                                <m:r>
                                  <a:rPr lang="nl-NL">
                                    <a:latin typeface="Cambria Math" panose="02040503050406030204" pitchFamily="18" charset="0"/>
                                  </a:rPr>
                                  <m:t>𝑦</m:t>
                                </m:r>
                              </m:e>
                              <m:sub>
                                <m:r>
                                  <a:rPr lang="nl-NL">
                                    <a:latin typeface="Cambria Math" panose="02040503050406030204" pitchFamily="18" charset="0"/>
                                  </a:rPr>
                                  <m:t>𝑖</m:t>
                                </m:r>
                              </m:sub>
                            </m:sSub>
                            <m:r>
                              <a:rPr lang="nl-NL">
                                <a:latin typeface="Cambria Math" panose="02040503050406030204" pitchFamily="18" charset="0"/>
                              </a:rPr>
                              <m:t>−</m:t>
                            </m:r>
                            <m:sSup>
                              <m:sSupPr>
                                <m:ctrlPr>
                                  <a:rPr lang="nl-NL" i="1">
                                    <a:latin typeface="Cambria Math" panose="02040503050406030204" pitchFamily="18" charset="0"/>
                                  </a:rPr>
                                </m:ctrlPr>
                              </m:sSupPr>
                              <m:e>
                                <m:r>
                                  <a:rPr lang="nl-NL">
                                    <a:latin typeface="Cambria Math" panose="02040503050406030204" pitchFamily="18" charset="0"/>
                                  </a:rPr>
                                  <m:t>𝜃</m:t>
                                </m:r>
                              </m:e>
                              <m:sup>
                                <m:r>
                                  <a:rPr lang="nl-NL">
                                    <a:latin typeface="Cambria Math" panose="02040503050406030204" pitchFamily="18" charset="0"/>
                                  </a:rPr>
                                  <m:t>𝑇</m:t>
                                </m:r>
                              </m:sup>
                            </m:sSup>
                            <m:sSub>
                              <m:sSubPr>
                                <m:ctrlPr>
                                  <a:rPr lang="nl-NL" i="1">
                                    <a:latin typeface="Cambria Math" panose="02040503050406030204" pitchFamily="18" charset="0"/>
                                  </a:rPr>
                                </m:ctrlPr>
                              </m:sSubPr>
                              <m:e>
                                <m:r>
                                  <a:rPr lang="nl-NL">
                                    <a:latin typeface="Cambria Math" panose="02040503050406030204" pitchFamily="18" charset="0"/>
                                  </a:rPr>
                                  <m:t>𝑥</m:t>
                                </m:r>
                              </m:e>
                              <m:sub>
                                <m:r>
                                  <a:rPr lang="nl-NL">
                                    <a:latin typeface="Cambria Math" panose="02040503050406030204" pitchFamily="18" charset="0"/>
                                  </a:rPr>
                                  <m:t>𝑖</m:t>
                                </m:r>
                              </m:sub>
                            </m:sSub>
                            <m:r>
                              <a:rPr lang="nl-NL">
                                <a:latin typeface="Cambria Math" panose="02040503050406030204" pitchFamily="18" charset="0"/>
                              </a:rPr>
                              <m:t>)</m:t>
                            </m:r>
                          </m:e>
                          <m:sup>
                            <m:r>
                              <a:rPr lang="nl-NL">
                                <a:latin typeface="Cambria Math" panose="02040503050406030204" pitchFamily="18" charset="0"/>
                              </a:rPr>
                              <m:t>2</m:t>
                            </m:r>
                          </m:sup>
                        </m:sSup>
                      </m:e>
                    </m:nary>
                  </m:oMath>
                </a14:m>
                <a:endParaRPr lang="nl-NL" dirty="0"/>
              </a:p>
            </p:txBody>
          </p:sp>
        </mc:Choice>
        <mc:Fallback xmlns="">
          <p:sp>
            <p:nvSpPr>
              <p:cNvPr id="2" name="Tijdelijke aanduiding voor inhoud 1">
                <a:extLst>
                  <a:ext uri="{FF2B5EF4-FFF2-40B4-BE49-F238E27FC236}">
                    <a16:creationId xmlns:a16="http://schemas.microsoft.com/office/drawing/2014/main" id="{F716EC6D-D4B0-6D45-868C-8FB94371018C}"/>
                  </a:ext>
                </a:extLst>
              </p:cNvPr>
              <p:cNvSpPr>
                <a:spLocks noGrp="1" noRot="1" noChangeAspect="1" noMove="1" noResize="1" noEditPoints="1" noAdjustHandles="1" noChangeArrowheads="1" noChangeShapeType="1" noTextEdit="1"/>
              </p:cNvSpPr>
              <p:nvPr>
                <p:ph idx="1"/>
              </p:nvPr>
            </p:nvSpPr>
            <p:spPr>
              <a:blipFill>
                <a:blip r:embed="rId3"/>
                <a:stretch>
                  <a:fillRect l="-482"/>
                </a:stretch>
              </a:blipFill>
            </p:spPr>
            <p:txBody>
              <a:bodyPr/>
              <a:lstStyle/>
              <a:p>
                <a:r>
                  <a:rPr lang="nl-NL">
                    <a:noFill/>
                  </a:rPr>
                  <a:t> </a:t>
                </a:r>
              </a:p>
            </p:txBody>
          </p:sp>
        </mc:Fallback>
      </mc:AlternateContent>
      <p:sp>
        <p:nvSpPr>
          <p:cNvPr id="7" name="Tijdelijke aanduiding voor voettekst 6">
            <a:extLst>
              <a:ext uri="{FF2B5EF4-FFF2-40B4-BE49-F238E27FC236}">
                <a16:creationId xmlns:a16="http://schemas.microsoft.com/office/drawing/2014/main" id="{C6A12200-F80D-533B-14BD-F4E42EDE9D03}"/>
              </a:ext>
            </a:extLst>
          </p:cNvPr>
          <p:cNvSpPr>
            <a:spLocks noGrp="1"/>
          </p:cNvSpPr>
          <p:nvPr>
            <p:ph type="ftr" sz="quarter" idx="10"/>
          </p:nvPr>
        </p:nvSpPr>
        <p:spPr>
          <a:xfrm>
            <a:off x="628650" y="6356351"/>
            <a:ext cx="8515350" cy="365125"/>
          </a:xfrm>
        </p:spPr>
        <p:txBody>
          <a:bodyPr/>
          <a:lstStyle/>
          <a:p>
            <a:endParaRPr lang="nl-NL" sz="1200">
              <a:solidFill>
                <a:schemeClr val="accent6">
                  <a:lumMod val="75000"/>
                </a:schemeClr>
              </a:solidFill>
            </a:endParaRPr>
          </a:p>
        </p:txBody>
      </p:sp>
      <p:sp>
        <p:nvSpPr>
          <p:cNvPr id="8" name="Tijdelijke aanduiding voor dianummer 7">
            <a:extLst>
              <a:ext uri="{FF2B5EF4-FFF2-40B4-BE49-F238E27FC236}">
                <a16:creationId xmlns:a16="http://schemas.microsoft.com/office/drawing/2014/main" id="{ABDB9993-6240-3CA8-A9D8-18F340F92FDE}"/>
              </a:ext>
            </a:extLst>
          </p:cNvPr>
          <p:cNvSpPr>
            <a:spLocks noGrp="1"/>
          </p:cNvSpPr>
          <p:nvPr>
            <p:ph type="sldNum" sz="quarter" idx="11"/>
          </p:nvPr>
        </p:nvSpPr>
        <p:spPr/>
        <p:txBody>
          <a:bodyPr/>
          <a:lstStyle/>
          <a:p>
            <a:fld id="{1181F1E3-57B7-48A5-BF9B-ED6E736CC525}" type="slidenum">
              <a:rPr lang="nl-NL" smtClean="0"/>
              <a:pPr/>
              <a:t>50</a:t>
            </a:fld>
            <a:endParaRPr lang="nl-NL"/>
          </a:p>
        </p:txBody>
      </p:sp>
    </p:spTree>
    <p:extLst>
      <p:ext uri="{BB962C8B-B14F-4D97-AF65-F5344CB8AC3E}">
        <p14:creationId xmlns:p14="http://schemas.microsoft.com/office/powerpoint/2010/main" val="228597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898D1-9261-3040-8143-80C57AC976E5}"/>
              </a:ext>
            </a:extLst>
          </p:cNvPr>
          <p:cNvSpPr>
            <a:spLocks noGrp="1"/>
          </p:cNvSpPr>
          <p:nvPr>
            <p:ph type="title"/>
          </p:nvPr>
        </p:nvSpPr>
        <p:spPr/>
        <p:txBody>
          <a:bodyPr>
            <a:normAutofit fontScale="90000"/>
          </a:bodyPr>
          <a:lstStyle/>
          <a:p>
            <a:r>
              <a:rPr lang="nl-NL" dirty="0" err="1"/>
              <a:t>Least</a:t>
            </a:r>
            <a:r>
              <a:rPr lang="nl-NL" dirty="0"/>
              <a:t> Squares </a:t>
            </a:r>
            <a:r>
              <a:rPr lang="nl-NL" dirty="0" err="1"/>
              <a:t>Linear</a:t>
            </a:r>
            <a:r>
              <a:rPr lang="nl-NL" dirty="0"/>
              <a:t> </a:t>
            </a:r>
            <a:r>
              <a:rPr lang="nl-NL" dirty="0" err="1"/>
              <a:t>Regression</a:t>
            </a:r>
            <a:endParaRPr lang="nl-NL" dirty="0"/>
          </a:p>
        </p:txBody>
      </p:sp>
      <p:pic>
        <p:nvPicPr>
          <p:cNvPr id="6" name="Tijdelijke aanduiding voor inhoud 3">
            <a:extLst>
              <a:ext uri="{FF2B5EF4-FFF2-40B4-BE49-F238E27FC236}">
                <a16:creationId xmlns:a16="http://schemas.microsoft.com/office/drawing/2014/main" id="{6BEEEB4B-25E8-F746-AA36-3F584AEC389C}"/>
              </a:ext>
            </a:extLst>
          </p:cNvPr>
          <p:cNvPicPr>
            <a:picLocks noGrp="1" noChangeAspect="1"/>
          </p:cNvPicPr>
          <p:nvPr>
            <p:ph idx="1"/>
          </p:nvPr>
        </p:nvPicPr>
        <p:blipFill>
          <a:blip r:embed="rId2"/>
          <a:stretch>
            <a:fillRect/>
          </a:stretch>
        </p:blipFill>
        <p:spPr>
          <a:xfrm>
            <a:off x="1700463" y="1569013"/>
            <a:ext cx="5743074" cy="4525999"/>
          </a:xfrm>
        </p:spPr>
      </p:pic>
      <p:sp>
        <p:nvSpPr>
          <p:cNvPr id="5" name="Tijdelijke aanduiding voor voettekst 4">
            <a:extLst>
              <a:ext uri="{FF2B5EF4-FFF2-40B4-BE49-F238E27FC236}">
                <a16:creationId xmlns:a16="http://schemas.microsoft.com/office/drawing/2014/main" id="{11F59979-2F44-3CDF-4102-63FFB9838414}"/>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277C227C-3A2B-EF42-C5F5-6D10904B68B1}"/>
              </a:ext>
            </a:extLst>
          </p:cNvPr>
          <p:cNvSpPr>
            <a:spLocks noGrp="1"/>
          </p:cNvSpPr>
          <p:nvPr>
            <p:ph type="sldNum" sz="quarter" idx="11"/>
          </p:nvPr>
        </p:nvSpPr>
        <p:spPr/>
        <p:txBody>
          <a:bodyPr/>
          <a:lstStyle/>
          <a:p>
            <a:fld id="{4A9FEBF3-15B5-1B45-A2C4-90B74AC3EAE7}" type="slidenum">
              <a:rPr lang="nl-NL"/>
              <a:t>51</a:t>
            </a:fld>
            <a:endParaRPr lang="nl-NL"/>
          </a:p>
        </p:txBody>
      </p:sp>
    </p:spTree>
    <p:extLst>
      <p:ext uri="{BB962C8B-B14F-4D97-AF65-F5344CB8AC3E}">
        <p14:creationId xmlns:p14="http://schemas.microsoft.com/office/powerpoint/2010/main" val="3235039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Evaluation </a:t>
            </a:r>
            <a:r>
              <a:rPr lang="nl-NL" dirty="0" err="1"/>
              <a:t>Measures for </a:t>
            </a:r>
            <a:r>
              <a:rPr lang="nl-NL" dirty="0"/>
              <a:t>Regression </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pPr>
                  <a:tabLst>
                    <a:tab pos="3587750" algn="l"/>
                  </a:tabLst>
                </a:pPr>
                <a:r>
                  <a:rPr lang="nl-NL" dirty="0"/>
                  <a:t>Mean Squared Error (MSE)	</a:t>
                </a:r>
                <a14:m>
                  <m:oMath xmlns:m="http://schemas.openxmlformats.org/officeDocument/2006/math">
                    <m:r>
                      <m:rPr>
                        <m:sty m:val="p"/>
                      </m:rPr>
                      <a:rPr lang="nl-NL">
                        <a:latin typeface="Cambria Math" panose="02040503050406030204" pitchFamily="18" charset="0"/>
                      </a:rPr>
                      <m:t>MSE</m:t>
                    </m:r>
                    <m:r>
                      <a:rPr lang="nl-NL">
                        <a:latin typeface="Cambria Math" panose="02040503050406030204" pitchFamily="18" charset="0"/>
                      </a:rPr>
                      <m:t>= </m:t>
                    </m:r>
                    <m:f>
                      <m:fPr>
                        <m:ctrlPr>
                          <a:rPr lang="nl-NL" i="1">
                            <a:latin typeface="Cambria Math" panose="02040503050406030204" pitchFamily="18" charset="0"/>
                          </a:rPr>
                        </m:ctrlPr>
                      </m:fPr>
                      <m:num>
                        <m:r>
                          <a:rPr lang="nl-NL">
                            <a:latin typeface="Cambria Math" panose="02040503050406030204" pitchFamily="18" charset="0"/>
                          </a:rPr>
                          <m:t>1</m:t>
                        </m:r>
                      </m:num>
                      <m:den>
                        <m:r>
                          <a:rPr lang="nl-NL">
                            <a:latin typeface="Cambria Math" panose="02040503050406030204" pitchFamily="18" charset="0"/>
                          </a:rPr>
                          <m:t>𝑛</m:t>
                        </m:r>
                      </m:den>
                    </m:f>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𝑛</m:t>
                        </m:r>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r>
                              <a:rPr lang="nl-NL">
                                <a:latin typeface="Cambria Math" panose="02040503050406030204" pitchFamily="18" charset="0"/>
                              </a:rPr>
                              <m:t>)</m:t>
                            </m:r>
                          </m:e>
                          <m:sup>
                            <m:r>
                              <a:rPr lang="en-GB">
                                <a:latin typeface="Cambria Math" panose="02040503050406030204" pitchFamily="18" charset="0"/>
                              </a:rPr>
                              <m:t>2</m:t>
                            </m:r>
                          </m:sup>
                        </m:sSup>
                      </m:e>
                    </m:nary>
                  </m:oMath>
                </a14:m>
                <a:endParaRPr lang="nl-NL" dirty="0"/>
              </a:p>
              <a:p>
                <a:pPr>
                  <a:tabLst>
                    <a:tab pos="3587750" algn="l"/>
                  </a:tabLst>
                </a:pPr>
                <a:endParaRPr lang="nl-NL" dirty="0"/>
              </a:p>
              <a:p>
                <a:pPr>
                  <a:tabLst>
                    <a:tab pos="3587750" algn="l"/>
                  </a:tabLst>
                </a:pPr>
                <a:r>
                  <a:rPr lang="nl-NL" dirty="0"/>
                  <a:t>Mean Absolute Error (MAE)	 </a:t>
                </a:r>
                <a14:m>
                  <m:oMath xmlns:m="http://schemas.openxmlformats.org/officeDocument/2006/math">
                    <m:r>
                      <m:rPr>
                        <m:sty m:val="p"/>
                      </m:rPr>
                      <a:rPr lang="nl-NL">
                        <a:latin typeface="Cambria Math" panose="02040503050406030204" pitchFamily="18" charset="0"/>
                      </a:rPr>
                      <m:t>MAE</m:t>
                    </m:r>
                    <m:r>
                      <a:rPr lang="nl-NL">
                        <a:latin typeface="Cambria Math" panose="02040503050406030204" pitchFamily="18" charset="0"/>
                      </a:rPr>
                      <m:t>= </m:t>
                    </m:r>
                    <m:f>
                      <m:fPr>
                        <m:ctrlPr>
                          <a:rPr lang="nl-NL" i="1">
                            <a:latin typeface="Cambria Math" panose="02040503050406030204" pitchFamily="18" charset="0"/>
                          </a:rPr>
                        </m:ctrlPr>
                      </m:fPr>
                      <m:num>
                        <m:r>
                          <a:rPr lang="nl-NL">
                            <a:latin typeface="Cambria Math" panose="02040503050406030204" pitchFamily="18" charset="0"/>
                          </a:rPr>
                          <m:t>1</m:t>
                        </m:r>
                      </m:num>
                      <m:den>
                        <m:r>
                          <a:rPr lang="nl-NL">
                            <a:latin typeface="Cambria Math" panose="02040503050406030204" pitchFamily="18" charset="0"/>
                          </a:rPr>
                          <m:t>𝑛</m:t>
                        </m:r>
                      </m:den>
                    </m:f>
                    <m:nary>
                      <m:naryPr>
                        <m:chr m:val="∑"/>
                        <m:ctrlPr>
                          <a:rPr lang="nl-NL" i="1">
                            <a:latin typeface="Cambria Math" panose="02040503050406030204" pitchFamily="18" charset="0"/>
                          </a:rPr>
                        </m:ctrlPr>
                      </m:naryPr>
                      <m:sub>
                        <m:r>
                          <m:rPr>
                            <m:brk m:alnAt="23"/>
                          </m:rPr>
                          <a:rPr lang="nl-NL">
                            <a:latin typeface="Cambria Math" panose="02040503050406030204" pitchFamily="18" charset="0"/>
                          </a:rPr>
                          <m:t>𝑖</m:t>
                        </m:r>
                        <m:r>
                          <a:rPr lang="nl-NL">
                            <a:latin typeface="Cambria Math" panose="02040503050406030204" pitchFamily="18" charset="0"/>
                          </a:rPr>
                          <m:t>=1</m:t>
                        </m:r>
                      </m:sub>
                      <m:sup>
                        <m:r>
                          <a:rPr lang="nl-NL">
                            <a:latin typeface="Cambria Math" panose="02040503050406030204" pitchFamily="18" charset="0"/>
                          </a:rPr>
                          <m:t>𝑛</m:t>
                        </m:r>
                      </m:sup>
                      <m:e>
                        <m:d>
                          <m:dPr>
                            <m:begChr m:val="|"/>
                            <m:endChr m:val="|"/>
                            <m:ctrlPr>
                              <a:rPr lang="nl-NL" i="1">
                                <a:latin typeface="Cambria Math" panose="02040503050406030204" pitchFamily="18" charset="0"/>
                              </a:rPr>
                            </m:ctrlPr>
                          </m:d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e>
                        </m:d>
                      </m:e>
                    </m:nary>
                  </m:oMath>
                </a14:m>
                <a:endParaRPr lang="nl-NL" dirty="0"/>
              </a:p>
              <a:p>
                <a:pPr>
                  <a:tabLst>
                    <a:tab pos="3587750" algn="l"/>
                  </a:tabLst>
                </a:pPr>
                <a:endParaRPr lang="nl-NL" dirty="0"/>
              </a:p>
              <a:p>
                <a:pPr>
                  <a:tabLst>
                    <a:tab pos="3587750" algn="l"/>
                  </a:tabLst>
                </a:pPr>
                <a:r>
                  <a:rPr lang="nl-NL" dirty="0"/>
                  <a:t>Coefficient of Determination	</a:t>
                </a:r>
                <a14:m>
                  <m:oMath xmlns:m="http://schemas.openxmlformats.org/officeDocument/2006/math">
                    <m:sSup>
                      <m:sSupPr>
                        <m:ctrlPr>
                          <a:rPr lang="nl-NL" i="1" dirty="0">
                            <a:latin typeface="Cambria Math" panose="02040503050406030204" pitchFamily="18" charset="0"/>
                          </a:rPr>
                        </m:ctrlPr>
                      </m:sSupPr>
                      <m:e>
                        <m:r>
                          <a:rPr lang="nl-NL" dirty="0">
                            <a:latin typeface="Cambria Math" panose="02040503050406030204" pitchFamily="18" charset="0"/>
                          </a:rPr>
                          <m:t>𝑅</m:t>
                        </m:r>
                      </m:e>
                      <m:sup>
                        <m:r>
                          <a:rPr lang="nl-NL" dirty="0">
                            <a:latin typeface="Cambria Math" panose="02040503050406030204" pitchFamily="18" charset="0"/>
                          </a:rPr>
                          <m:t>2</m:t>
                        </m:r>
                      </m:sup>
                    </m:sSup>
                    <m:r>
                      <a:rPr lang="nl-NL" dirty="0">
                        <a:latin typeface="Cambria Math" panose="02040503050406030204" pitchFamily="18" charset="0"/>
                      </a:rPr>
                      <m:t>=1 − </m:t>
                    </m:r>
                    <m:f>
                      <m:fPr>
                        <m:ctrlPr>
                          <a:rPr lang="nl-NL" i="1" dirty="0">
                            <a:latin typeface="Cambria Math" panose="02040503050406030204" pitchFamily="18" charset="0"/>
                          </a:rPr>
                        </m:ctrlPr>
                      </m:fPr>
                      <m:num>
                        <m:sSub>
                          <m:sSubPr>
                            <m:ctrlPr>
                              <a:rPr lang="nl-NL" i="1" dirty="0">
                                <a:latin typeface="Cambria Math" panose="02040503050406030204" pitchFamily="18" charset="0"/>
                              </a:rPr>
                            </m:ctrlPr>
                          </m:sSubPr>
                          <m:e>
                            <m:r>
                              <a:rPr lang="nl-NL" dirty="0">
                                <a:latin typeface="Cambria Math" panose="02040503050406030204" pitchFamily="18" charset="0"/>
                              </a:rPr>
                              <m:t>𝑆𝑆</m:t>
                            </m:r>
                          </m:e>
                          <m:sub>
                            <m:r>
                              <a:rPr lang="nl-NL" dirty="0">
                                <a:latin typeface="Cambria Math" panose="02040503050406030204" pitchFamily="18" charset="0"/>
                              </a:rPr>
                              <m:t>𝑅𝐸𝑆</m:t>
                            </m:r>
                          </m:sub>
                        </m:sSub>
                      </m:num>
                      <m:den>
                        <m:sSub>
                          <m:sSubPr>
                            <m:ctrlPr>
                              <a:rPr lang="nl-NL" i="1" dirty="0">
                                <a:latin typeface="Cambria Math" panose="02040503050406030204" pitchFamily="18" charset="0"/>
                              </a:rPr>
                            </m:ctrlPr>
                          </m:sSubPr>
                          <m:e>
                            <m:r>
                              <a:rPr lang="nl-NL" dirty="0">
                                <a:latin typeface="Cambria Math" panose="02040503050406030204" pitchFamily="18" charset="0"/>
                              </a:rPr>
                              <m:t>𝑆𝑆</m:t>
                            </m:r>
                          </m:e>
                          <m:sub>
                            <m:r>
                              <a:rPr lang="nl-NL" dirty="0">
                                <a:latin typeface="Cambria Math" panose="02040503050406030204" pitchFamily="18" charset="0"/>
                              </a:rPr>
                              <m:t>𝑇𝑂𝑇</m:t>
                            </m:r>
                          </m:sub>
                        </m:sSub>
                      </m:den>
                    </m:f>
                    <m:r>
                      <a:rPr lang="nl-NL" dirty="0">
                        <a:latin typeface="Cambria Math" panose="02040503050406030204" pitchFamily="18" charset="0"/>
                      </a:rPr>
                      <m:t>=1 − </m:t>
                    </m:r>
                    <m:f>
                      <m:fPr>
                        <m:ctrlPr>
                          <a:rPr lang="nl-NL" i="1" dirty="0">
                            <a:latin typeface="Cambria Math" panose="02040503050406030204" pitchFamily="18" charset="0"/>
                          </a:rPr>
                        </m:ctrlPr>
                      </m:fPr>
                      <m:num>
                        <m:nary>
                          <m:naryPr>
                            <m:chr m:val="∑"/>
                            <m:supHide m:val="on"/>
                            <m:ctrlPr>
                              <a:rPr lang="nl-NL" i="1" dirty="0">
                                <a:latin typeface="Cambria Math" panose="02040503050406030204" pitchFamily="18" charset="0"/>
                              </a:rPr>
                            </m:ctrlPr>
                          </m:naryPr>
                          <m:sub>
                            <m:r>
                              <m:rPr>
                                <m:brk m:alnAt="7"/>
                              </m:rPr>
                              <a:rPr lang="nl-NL" dirty="0">
                                <a:latin typeface="Cambria Math" panose="02040503050406030204" pitchFamily="18" charset="0"/>
                              </a:rPr>
                              <m:t>𝑖</m:t>
                            </m:r>
                          </m:sub>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a:latin typeface="Cambria Math" panose="02040503050406030204" pitchFamily="18" charset="0"/>
                                      </a:rPr>
                                    </m:ctrlPr>
                                  </m:accPr>
                                  <m:e>
                                    <m:r>
                                      <a:rPr lang="nl-NL">
                                        <a:latin typeface="Cambria Math" panose="02040503050406030204" pitchFamily="18" charset="0"/>
                                      </a:rPr>
                                      <m:t>𝑦𝑖</m:t>
                                    </m:r>
                                  </m:e>
                                </m:acc>
                                <m:r>
                                  <a:rPr lang="nl-NL">
                                    <a:latin typeface="Cambria Math" panose="02040503050406030204" pitchFamily="18" charset="0"/>
                                  </a:rPr>
                                  <m:t>)</m:t>
                                </m:r>
                              </m:e>
                              <m:sup>
                                <m:r>
                                  <a:rPr lang="en-GB">
                                    <a:latin typeface="Cambria Math" panose="02040503050406030204" pitchFamily="18" charset="0"/>
                                  </a:rPr>
                                  <m:t>2</m:t>
                                </m:r>
                              </m:sup>
                            </m:sSup>
                          </m:e>
                        </m:nary>
                      </m:num>
                      <m:den>
                        <m:nary>
                          <m:naryPr>
                            <m:chr m:val="∑"/>
                            <m:supHide m:val="on"/>
                            <m:ctrlPr>
                              <a:rPr lang="nl-NL" i="1" dirty="0">
                                <a:latin typeface="Cambria Math" panose="02040503050406030204" pitchFamily="18" charset="0"/>
                              </a:rPr>
                            </m:ctrlPr>
                          </m:naryPr>
                          <m:sub>
                            <m:r>
                              <m:rPr>
                                <m:brk m:alnAt="7"/>
                              </m:rPr>
                              <a:rPr lang="nl-NL" dirty="0">
                                <a:latin typeface="Cambria Math" panose="02040503050406030204" pitchFamily="18" charset="0"/>
                              </a:rPr>
                              <m:t>𝑖</m:t>
                            </m:r>
                          </m:sub>
                          <m:sup/>
                          <m:e>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𝑦𝑖</m:t>
                                </m:r>
                                <m:r>
                                  <a:rPr lang="nl-NL">
                                    <a:latin typeface="Cambria Math" panose="02040503050406030204" pitchFamily="18" charset="0"/>
                                  </a:rPr>
                                  <m:t> −</m:t>
                                </m:r>
                                <m:acc>
                                  <m:accPr>
                                    <m:chr m:val="̅"/>
                                    <m:ctrlPr>
                                      <a:rPr lang="nl-NL" i="1" dirty="0">
                                        <a:latin typeface="Cambria Math" panose="02040503050406030204" pitchFamily="18" charset="0"/>
                                      </a:rPr>
                                    </m:ctrlPr>
                                  </m:accPr>
                                  <m:e>
                                    <m:r>
                                      <a:rPr lang="nl-NL" dirty="0">
                                        <a:latin typeface="Cambria Math" panose="02040503050406030204" pitchFamily="18" charset="0"/>
                                      </a:rPr>
                                      <m:t>𝑦</m:t>
                                    </m:r>
                                  </m:e>
                                </m:acc>
                                <m:r>
                                  <a:rPr lang="nl-NL">
                                    <a:latin typeface="Cambria Math" panose="02040503050406030204" pitchFamily="18" charset="0"/>
                                  </a:rPr>
                                  <m:t>)</m:t>
                                </m:r>
                              </m:e>
                              <m:sup>
                                <m:r>
                                  <a:rPr lang="en-GB">
                                    <a:latin typeface="Cambria Math" panose="02040503050406030204" pitchFamily="18" charset="0"/>
                                  </a:rPr>
                                  <m:t>2</m:t>
                                </m:r>
                              </m:sup>
                            </m:sSup>
                          </m:e>
                        </m:nary>
                      </m:den>
                    </m:f>
                  </m:oMath>
                </a14:m>
                <a:br>
                  <a:rPr lang="nl-NL" dirty="0"/>
                </a:br>
                <a:r>
                  <a:rPr lang="nl-NL" dirty="0"/>
                  <a:t>R-</a:t>
                </a:r>
                <a:r>
                  <a:rPr lang="nl-NL" dirty="0" err="1"/>
                  <a:t>squared  (R</a:t>
                </a:r>
                <a:r>
                  <a:rPr lang="nl-NL" baseline="30000" dirty="0" err="1"/>
                  <a:t>2</a:t>
                </a:r>
                <a:r>
                  <a:rPr lang="nl-NL" dirty="0" err="1"/>
                  <a:t>)</a:t>
                </a:r>
                <a:endParaRPr lang="nl-NL" dirty="0"/>
              </a:p>
              <a:p>
                <a:pPr>
                  <a:tabLst>
                    <a:tab pos="3587750" algn="l"/>
                  </a:tabLst>
                </a:pPr>
                <a:endParaRPr lang="nl-NL" dirty="0"/>
              </a:p>
            </p:txBody>
          </p:sp>
        </mc:Choice>
        <mc:Fallback xmlns="">
          <p:sp>
            <p:nvSpPr>
              <p:cNvPr id="3" name="Tijdelijke aanduiding voor inhoud 2">
                <a:extLst>
                  <a:ext uri="{FF2B5EF4-FFF2-40B4-BE49-F238E27FC236}">
                    <a16:creationId xmlns:a16="http://schemas.microsoft.com/office/drawing/2014/main" id="{ADADA604-D54B-9A45-BC21-FA138A8AA92D}"/>
                  </a:ext>
                </a:extLst>
              </p:cNvPr>
              <p:cNvSpPr>
                <a:spLocks noGrp="1" noRot="1" noChangeAspect="1" noMove="1" noResize="1" noEditPoints="1" noAdjustHandles="1" noChangeArrowheads="1" noChangeShapeType="1" noTextEdit="1"/>
              </p:cNvSpPr>
              <p:nvPr>
                <p:ph idx="1"/>
              </p:nvPr>
            </p:nvSpPr>
            <p:spPr>
              <a:blipFill>
                <a:blip r:embed="rId3"/>
                <a:stretch>
                  <a:fillRect l="-482" t="-5882"/>
                </a:stretch>
              </a:blipFill>
            </p:spPr>
            <p:txBody>
              <a:bodyPr/>
              <a:lstStyle/>
              <a:p>
                <a:r>
                  <a:rPr lang="nl-NL">
                    <a:noFill/>
                  </a:rPr>
                  <a:t> </a:t>
                </a:r>
              </a:p>
            </p:txBody>
          </p:sp>
        </mc:Fallback>
      </mc:AlternateContent>
      <p:sp>
        <p:nvSpPr>
          <p:cNvPr id="11" name="Tijdelijke aanduiding voor voettekst 10">
            <a:extLst>
              <a:ext uri="{FF2B5EF4-FFF2-40B4-BE49-F238E27FC236}">
                <a16:creationId xmlns:a16="http://schemas.microsoft.com/office/drawing/2014/main" id="{E551F0E3-AD55-C170-D5D8-F4B58E8985EC}"/>
              </a:ext>
            </a:extLst>
          </p:cNvPr>
          <p:cNvSpPr>
            <a:spLocks noGrp="1"/>
          </p:cNvSpPr>
          <p:nvPr>
            <p:ph type="ftr" sz="quarter" idx="10"/>
          </p:nvPr>
        </p:nvSpPr>
        <p:spPr/>
        <p:txBody>
          <a:bodyPr/>
          <a:lstStyle/>
          <a:p>
            <a:endParaRPr lang="nl-NL"/>
          </a:p>
        </p:txBody>
      </p:sp>
      <p:sp>
        <p:nvSpPr>
          <p:cNvPr id="12" name="Tijdelijke aanduiding voor dianummer 11">
            <a:extLst>
              <a:ext uri="{FF2B5EF4-FFF2-40B4-BE49-F238E27FC236}">
                <a16:creationId xmlns:a16="http://schemas.microsoft.com/office/drawing/2014/main" id="{262F469F-9AE7-D4F8-859F-D45FD813032F}"/>
              </a:ext>
            </a:extLst>
          </p:cNvPr>
          <p:cNvSpPr>
            <a:spLocks noGrp="1"/>
          </p:cNvSpPr>
          <p:nvPr>
            <p:ph type="sldNum" sz="quarter" idx="11"/>
          </p:nvPr>
        </p:nvSpPr>
        <p:spPr/>
        <p:txBody>
          <a:bodyPr/>
          <a:lstStyle/>
          <a:p>
            <a:fld id="{4A9FEBF3-15B5-1B45-A2C4-90B74AC3EAE7}" type="slidenum">
              <a:rPr lang="nl-NL"/>
              <a:t>52</a:t>
            </a:fld>
            <a:endParaRPr lang="nl-NL"/>
          </a:p>
        </p:txBody>
      </p:sp>
    </p:spTree>
    <p:extLst>
      <p:ext uri="{BB962C8B-B14F-4D97-AF65-F5344CB8AC3E}">
        <p14:creationId xmlns:p14="http://schemas.microsoft.com/office/powerpoint/2010/main" val="141448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31B76-F82E-2B4F-8775-D5A14FA21B3B}"/>
              </a:ext>
            </a:extLst>
          </p:cNvPr>
          <p:cNvSpPr>
            <a:spLocks noGrp="1"/>
          </p:cNvSpPr>
          <p:nvPr>
            <p:ph type="title"/>
          </p:nvPr>
        </p:nvSpPr>
        <p:spPr/>
        <p:txBody>
          <a:bodyPr>
            <a:normAutofit fontScale="90000"/>
          </a:bodyPr>
          <a:lstStyle/>
          <a:p>
            <a:r>
              <a:rPr lang="nl-NL"/>
              <a:t>Linear Regression with Python</a:t>
            </a:r>
          </a:p>
        </p:txBody>
      </p:sp>
      <p:sp>
        <p:nvSpPr>
          <p:cNvPr id="4" name="Tijdelijke aanduiding voor inhoud 3">
            <a:extLst>
              <a:ext uri="{FF2B5EF4-FFF2-40B4-BE49-F238E27FC236}">
                <a16:creationId xmlns:a16="http://schemas.microsoft.com/office/drawing/2014/main" id="{46E6899B-559A-1A4C-A63E-E7ACA0B85C08}"/>
              </a:ext>
            </a:extLst>
          </p:cNvPr>
          <p:cNvSpPr>
            <a:spLocks noGrp="1"/>
          </p:cNvSpPr>
          <p:nvPr>
            <p:ph idx="1"/>
          </p:nvPr>
        </p:nvSpPr>
        <p:spPr>
          <a:xfrm>
            <a:off x="628649" y="1229032"/>
            <a:ext cx="8370971" cy="4947931"/>
          </a:xfrm>
        </p:spPr>
        <p:txBody>
          <a:bodyPr/>
          <a:lstStyle/>
          <a:p>
            <a:pPr>
              <a:tabLst>
                <a:tab pos="3190875" algn="l"/>
              </a:tabLst>
            </a:pPr>
            <a:r>
              <a:rPr lang="nl-NL" dirty="0" err="1"/>
              <a:t>Numpy</a:t>
            </a:r>
            <a:r>
              <a:rPr lang="nl-NL" dirty="0"/>
              <a:t>	</a:t>
            </a:r>
            <a:r>
              <a:rPr lang="nl-NL" dirty="0" err="1"/>
              <a:t>numpy.polyfit</a:t>
            </a:r>
            <a:r>
              <a:rPr lang="nl-NL" dirty="0"/>
              <a:t> &amp; numpy.poly1d </a:t>
            </a:r>
            <a:br>
              <a:rPr lang="nl-NL" dirty="0"/>
            </a:br>
            <a:r>
              <a:rPr lang="nl-NL" dirty="0"/>
              <a:t>	</a:t>
            </a:r>
            <a:r>
              <a:rPr lang="en-GB" dirty="0" err="1"/>
              <a:t>numpy.linalg.lstsq</a:t>
            </a:r>
            <a:endParaRPr lang="nl-NL" dirty="0"/>
          </a:p>
          <a:p>
            <a:pPr>
              <a:tabLst>
                <a:tab pos="3190875" algn="l"/>
              </a:tabLst>
            </a:pPr>
            <a:r>
              <a:rPr lang="nl-NL" dirty="0" err="1"/>
              <a:t>Scipy</a:t>
            </a:r>
            <a:r>
              <a:rPr lang="nl-NL" dirty="0"/>
              <a:t>	</a:t>
            </a:r>
            <a:r>
              <a:rPr lang="nl-NL" dirty="0" err="1"/>
              <a:t>scipy.stats.linregress</a:t>
            </a:r>
            <a:endParaRPr lang="nl-NL" dirty="0"/>
          </a:p>
          <a:p>
            <a:pPr>
              <a:tabLst>
                <a:tab pos="3190875" algn="l"/>
              </a:tabLst>
            </a:pPr>
            <a:r>
              <a:rPr lang="nl-NL" dirty="0" err="1"/>
              <a:t>Scikit-learn</a:t>
            </a:r>
            <a:r>
              <a:rPr lang="nl-NL" dirty="0"/>
              <a:t>	</a:t>
            </a:r>
            <a:r>
              <a:rPr lang="nl-NL" dirty="0" err="1"/>
              <a:t>from</a:t>
            </a:r>
            <a:r>
              <a:rPr lang="nl-NL" dirty="0"/>
              <a:t> </a:t>
            </a:r>
            <a:r>
              <a:rPr lang="nl-NL" dirty="0" err="1"/>
              <a:t>sklearn.linear_model</a:t>
            </a:r>
            <a:r>
              <a:rPr lang="nl-NL" dirty="0"/>
              <a:t> import </a:t>
            </a:r>
            <a:r>
              <a:rPr lang="nl-NL" dirty="0" err="1"/>
              <a:t>LinearRegression</a:t>
            </a:r>
            <a:endParaRPr lang="nl-NL" dirty="0"/>
          </a:p>
          <a:p>
            <a:pPr>
              <a:tabLst>
                <a:tab pos="3190875" algn="l"/>
              </a:tabLst>
            </a:pPr>
            <a:endParaRPr lang="nl-NL" dirty="0"/>
          </a:p>
          <a:p>
            <a:pPr marL="0" indent="0">
              <a:buNone/>
              <a:tabLst>
                <a:tab pos="3190875" algn="l"/>
              </a:tabLst>
            </a:pPr>
            <a:r>
              <a:rPr lang="nl-NL" b="1" dirty="0" err="1"/>
              <a:t>Optimalization</a:t>
            </a:r>
            <a:endParaRPr lang="nl-NL" b="1" dirty="0"/>
          </a:p>
          <a:p>
            <a:pPr>
              <a:tabLst>
                <a:tab pos="3190875" algn="l"/>
              </a:tabLst>
            </a:pPr>
            <a:r>
              <a:rPr lang="nl-NL" dirty="0" err="1"/>
              <a:t>scipy.optimize.least_squares</a:t>
            </a:r>
            <a:endParaRPr lang="nl-NL" dirty="0"/>
          </a:p>
          <a:p>
            <a:pPr>
              <a:tabLst>
                <a:tab pos="3190875" algn="l"/>
              </a:tabLst>
            </a:pPr>
            <a:r>
              <a:rPr lang="nl-NL" dirty="0" err="1"/>
              <a:t>scipy.optimize.curve_fit</a:t>
            </a:r>
            <a:endParaRPr lang="nl-NL" dirty="0"/>
          </a:p>
          <a:p>
            <a:pPr>
              <a:tabLst>
                <a:tab pos="3190875" algn="l"/>
              </a:tabLst>
            </a:pPr>
            <a:endParaRPr lang="nl-NL" dirty="0"/>
          </a:p>
          <a:p>
            <a:pPr marL="0" indent="0">
              <a:buNone/>
              <a:tabLst>
                <a:tab pos="3190875" algn="l"/>
              </a:tabLst>
            </a:pPr>
            <a:r>
              <a:rPr lang="nl-NL" dirty="0" err="1"/>
              <a:t>Cost</a:t>
            </a:r>
            <a:r>
              <a:rPr lang="nl-NL" dirty="0"/>
              <a:t> </a:t>
            </a:r>
            <a:r>
              <a:rPr lang="nl-NL" dirty="0" err="1"/>
              <a:t>function</a:t>
            </a:r>
            <a:endParaRPr lang="nl-NL" dirty="0"/>
          </a:p>
          <a:p>
            <a:pPr>
              <a:tabLst>
                <a:tab pos="3190875" algn="l"/>
              </a:tabLst>
            </a:pPr>
            <a:r>
              <a:rPr lang="nl-NL" dirty="0"/>
              <a:t>OLS – </a:t>
            </a:r>
            <a:r>
              <a:rPr lang="nl-NL" dirty="0" err="1"/>
              <a:t>Ordinary</a:t>
            </a:r>
            <a:r>
              <a:rPr lang="nl-NL" dirty="0"/>
              <a:t> </a:t>
            </a:r>
            <a:r>
              <a:rPr lang="nl-NL" dirty="0" err="1"/>
              <a:t>Least</a:t>
            </a:r>
            <a:r>
              <a:rPr lang="nl-NL" dirty="0"/>
              <a:t> Squares</a:t>
            </a:r>
          </a:p>
          <a:p>
            <a:pPr>
              <a:tabLst>
                <a:tab pos="3190875" algn="l"/>
              </a:tabLst>
            </a:pPr>
            <a:endParaRPr lang="nl-NL" dirty="0"/>
          </a:p>
        </p:txBody>
      </p:sp>
      <p:sp>
        <p:nvSpPr>
          <p:cNvPr id="8" name="Tijdelijke aanduiding voor voettekst 7">
            <a:extLst>
              <a:ext uri="{FF2B5EF4-FFF2-40B4-BE49-F238E27FC236}">
                <a16:creationId xmlns:a16="http://schemas.microsoft.com/office/drawing/2014/main" id="{61720BB3-8564-F042-56A3-FFA520DFA83C}"/>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C2693BEF-2429-DA73-3079-D84F3164B5F0}"/>
              </a:ext>
            </a:extLst>
          </p:cNvPr>
          <p:cNvSpPr>
            <a:spLocks noGrp="1"/>
          </p:cNvSpPr>
          <p:nvPr>
            <p:ph type="sldNum" sz="quarter" idx="11"/>
          </p:nvPr>
        </p:nvSpPr>
        <p:spPr/>
        <p:txBody>
          <a:bodyPr/>
          <a:lstStyle/>
          <a:p>
            <a:fld id="{4A9FEBF3-15B5-1B45-A2C4-90B74AC3EAE7}" type="slidenum">
              <a:rPr lang="nl-NL"/>
              <a:t>53</a:t>
            </a:fld>
            <a:endParaRPr lang="nl-NL"/>
          </a:p>
        </p:txBody>
      </p:sp>
    </p:spTree>
    <p:extLst>
      <p:ext uri="{BB962C8B-B14F-4D97-AF65-F5344CB8AC3E}">
        <p14:creationId xmlns:p14="http://schemas.microsoft.com/office/powerpoint/2010/main" val="3587678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D4D9E5-D2EF-3F43-9BF8-D832AE2C3193}"/>
              </a:ext>
            </a:extLst>
          </p:cNvPr>
          <p:cNvSpPr>
            <a:spLocks noGrp="1"/>
          </p:cNvSpPr>
          <p:nvPr>
            <p:ph type="title"/>
          </p:nvPr>
        </p:nvSpPr>
        <p:spPr/>
        <p:txBody>
          <a:bodyPr>
            <a:normAutofit fontScale="90000"/>
          </a:bodyPr>
          <a:lstStyle/>
          <a:p>
            <a:r>
              <a:rPr lang="nl-NL"/>
              <a:t>Cross-Validation</a:t>
            </a:r>
          </a:p>
        </p:txBody>
      </p:sp>
      <p:sp>
        <p:nvSpPr>
          <p:cNvPr id="5" name="Tijdelijke aanduiding voor inhoud 4">
            <a:extLst>
              <a:ext uri="{FF2B5EF4-FFF2-40B4-BE49-F238E27FC236}">
                <a16:creationId xmlns:a16="http://schemas.microsoft.com/office/drawing/2014/main" id="{71FA854B-C72F-3E6B-46F2-0CE1422F122F}"/>
              </a:ext>
            </a:extLst>
          </p:cNvPr>
          <p:cNvSpPr>
            <a:spLocks noGrp="1"/>
          </p:cNvSpPr>
          <p:nvPr>
            <p:ph idx="1"/>
          </p:nvPr>
        </p:nvSpPr>
        <p:spPr/>
        <p:txBody>
          <a:bodyPr/>
          <a:lstStyle/>
          <a:p>
            <a:r>
              <a:rPr lang="nl-NL"/>
              <a:t>k-Fold</a:t>
            </a:r>
          </a:p>
        </p:txBody>
      </p:sp>
      <p:pic>
        <p:nvPicPr>
          <p:cNvPr id="1026" name="Picture 2">
            <a:extLst>
              <a:ext uri="{FF2B5EF4-FFF2-40B4-BE49-F238E27FC236}">
                <a16:creationId xmlns:a16="http://schemas.microsoft.com/office/drawing/2014/main" id="{27927FD0-21EE-8F45-BFC8-B05C7CB5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98" y="1871003"/>
            <a:ext cx="7261755" cy="3995225"/>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voettekst 5">
            <a:extLst>
              <a:ext uri="{FF2B5EF4-FFF2-40B4-BE49-F238E27FC236}">
                <a16:creationId xmlns:a16="http://schemas.microsoft.com/office/drawing/2014/main" id="{D5A6D1AE-A25A-3E92-8EC7-F0E8D274317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3614708D-FDA7-7C4B-E211-8FADA769BD2B}"/>
              </a:ext>
            </a:extLst>
          </p:cNvPr>
          <p:cNvSpPr>
            <a:spLocks noGrp="1"/>
          </p:cNvSpPr>
          <p:nvPr>
            <p:ph type="sldNum" sz="quarter" idx="11"/>
          </p:nvPr>
        </p:nvSpPr>
        <p:spPr/>
        <p:txBody>
          <a:bodyPr/>
          <a:lstStyle/>
          <a:p>
            <a:fld id="{4A9FEBF3-15B5-1B45-A2C4-90B74AC3EAE7}" type="slidenum">
              <a:rPr lang="nl-NL"/>
              <a:t>54</a:t>
            </a:fld>
            <a:endParaRPr lang="nl-NL"/>
          </a:p>
        </p:txBody>
      </p:sp>
    </p:spTree>
    <p:extLst>
      <p:ext uri="{BB962C8B-B14F-4D97-AF65-F5344CB8AC3E}">
        <p14:creationId xmlns:p14="http://schemas.microsoft.com/office/powerpoint/2010/main" val="2405537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el 1">
            <a:extLst>
              <a:ext uri="{FF2B5EF4-FFF2-40B4-BE49-F238E27FC236}">
                <a16:creationId xmlns:a16="http://schemas.microsoft.com/office/drawing/2014/main" id="{C55A6DE9-9F7F-7543-BF90-916B9D4AA197}"/>
              </a:ext>
            </a:extLst>
          </p:cNvPr>
          <p:cNvSpPr>
            <a:spLocks noGrp="1"/>
          </p:cNvSpPr>
          <p:nvPr>
            <p:ph type="title"/>
          </p:nvPr>
        </p:nvSpPr>
        <p:spPr>
          <a:xfrm>
            <a:off x="4570578" y="1257300"/>
            <a:ext cx="3988849" cy="1381125"/>
          </a:xfrm>
        </p:spPr>
        <p:txBody>
          <a:bodyPr>
            <a:normAutofit/>
          </a:bodyPr>
          <a:lstStyle/>
          <a:p>
            <a:r>
              <a:rPr lang="nl-NL" sz="3100" dirty="0" err="1">
                <a:solidFill>
                  <a:srgbClr val="000000"/>
                </a:solidFill>
              </a:rPr>
              <a:t>Let’s</a:t>
            </a:r>
            <a:r>
              <a:rPr lang="nl-NL" sz="3100" dirty="0">
                <a:solidFill>
                  <a:srgbClr val="000000"/>
                </a:solidFill>
              </a:rPr>
              <a:t> </a:t>
            </a:r>
            <a:r>
              <a:rPr lang="nl-NL" sz="3100" dirty="0" err="1">
                <a:solidFill>
                  <a:srgbClr val="000000"/>
                </a:solidFill>
              </a:rPr>
              <a:t>compare</a:t>
            </a:r>
            <a:r>
              <a:rPr lang="nl-NL" sz="3100" dirty="0">
                <a:solidFill>
                  <a:srgbClr val="000000"/>
                </a:solidFill>
              </a:rPr>
              <a:t> </a:t>
            </a:r>
            <a:r>
              <a:rPr lang="nl-NL" sz="3100" dirty="0" err="1">
                <a:solidFill>
                  <a:srgbClr val="000000"/>
                </a:solidFill>
              </a:rPr>
              <a:t>linear</a:t>
            </a:r>
            <a:r>
              <a:rPr lang="nl-NL" sz="3100" dirty="0">
                <a:solidFill>
                  <a:srgbClr val="000000"/>
                </a:solidFill>
              </a:rPr>
              <a:t> </a:t>
            </a:r>
            <a:r>
              <a:rPr lang="nl-NL" sz="3100" dirty="0" err="1">
                <a:solidFill>
                  <a:srgbClr val="000000"/>
                </a:solidFill>
              </a:rPr>
              <a:t>regression</a:t>
            </a:r>
            <a:r>
              <a:rPr lang="nl-NL" sz="3100" dirty="0">
                <a:solidFill>
                  <a:srgbClr val="000000"/>
                </a:solidFill>
              </a:rPr>
              <a:t> </a:t>
            </a:r>
            <a:r>
              <a:rPr lang="nl-NL" sz="3100" dirty="0" err="1">
                <a:solidFill>
                  <a:srgbClr val="000000"/>
                </a:solidFill>
              </a:rPr>
              <a:t>models</a:t>
            </a:r>
            <a:endParaRPr lang="nl-NL" sz="3100" dirty="0">
              <a:solidFill>
                <a:srgbClr val="000000"/>
              </a:solidFill>
            </a:endParaRPr>
          </a:p>
        </p:txBody>
      </p:sp>
      <p:sp>
        <p:nvSpPr>
          <p:cNvPr id="2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3" name="Graphic 12" descr="Minimaliseren">
            <a:extLst>
              <a:ext uri="{FF2B5EF4-FFF2-40B4-BE49-F238E27FC236}">
                <a16:creationId xmlns:a16="http://schemas.microsoft.com/office/drawing/2014/main" id="{2403E669-4F73-1F3D-0B46-DF3E53372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Tijdelijke aanduiding voor inhoud 2">
            <a:extLst>
              <a:ext uri="{FF2B5EF4-FFF2-40B4-BE49-F238E27FC236}">
                <a16:creationId xmlns:a16="http://schemas.microsoft.com/office/drawing/2014/main" id="{3CC443DB-053D-DC4F-9798-86CFAF1CC9D8}"/>
              </a:ext>
            </a:extLst>
          </p:cNvPr>
          <p:cNvSpPr>
            <a:spLocks noGrp="1"/>
          </p:cNvSpPr>
          <p:nvPr>
            <p:ph idx="1"/>
          </p:nvPr>
        </p:nvSpPr>
        <p:spPr>
          <a:xfrm>
            <a:off x="4570579" y="2947260"/>
            <a:ext cx="4003614" cy="2927188"/>
          </a:xfrm>
        </p:spPr>
        <p:txBody>
          <a:bodyPr anchor="ctr">
            <a:normAutofit/>
          </a:bodyPr>
          <a:lstStyle/>
          <a:p>
            <a:pPr>
              <a:lnSpc>
                <a:spcPct val="110000"/>
              </a:lnSpc>
            </a:pPr>
            <a:r>
              <a:rPr lang="nl-NL" sz="1500" dirty="0" err="1">
                <a:solidFill>
                  <a:srgbClr val="000000"/>
                </a:solidFill>
              </a:rPr>
              <a:t>Implement</a:t>
            </a:r>
            <a:r>
              <a:rPr lang="nl-NL" sz="1500" dirty="0">
                <a:solidFill>
                  <a:srgbClr val="000000"/>
                </a:solidFill>
              </a:rPr>
              <a:t> a </a:t>
            </a:r>
            <a:r>
              <a:rPr lang="nl-NL" sz="1500" dirty="0" err="1">
                <a:solidFill>
                  <a:srgbClr val="000000"/>
                </a:solidFill>
              </a:rPr>
              <a:t>linear</a:t>
            </a:r>
            <a:r>
              <a:rPr lang="nl-NL" sz="1500" dirty="0">
                <a:solidFill>
                  <a:srgbClr val="000000"/>
                </a:solidFill>
              </a:rPr>
              <a:t> model as a </a:t>
            </a:r>
            <a:r>
              <a:rPr lang="nl-NL" sz="1500" dirty="0" err="1">
                <a:solidFill>
                  <a:srgbClr val="000000"/>
                </a:solidFill>
              </a:rPr>
              <a:t>function</a:t>
            </a:r>
            <a:endParaRPr lang="nl-NL" sz="1500" dirty="0">
              <a:solidFill>
                <a:srgbClr val="000000"/>
              </a:solidFill>
            </a:endParaRPr>
          </a:p>
          <a:p>
            <a:pPr>
              <a:lnSpc>
                <a:spcPct val="110000"/>
              </a:lnSpc>
            </a:pPr>
            <a:r>
              <a:rPr lang="nl-NL" sz="1500" dirty="0">
                <a:solidFill>
                  <a:srgbClr val="000000"/>
                </a:solidFill>
              </a:rPr>
              <a:t>Select a range of x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Determine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corresponding</a:t>
            </a:r>
            <a:r>
              <a:rPr lang="nl-NL" sz="1500" dirty="0">
                <a:solidFill>
                  <a:srgbClr val="000000"/>
                </a:solidFill>
              </a:rPr>
              <a:t> y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Add</a:t>
            </a:r>
            <a:r>
              <a:rPr lang="nl-NL" sz="1500" dirty="0">
                <a:solidFill>
                  <a:srgbClr val="000000"/>
                </a:solidFill>
              </a:rPr>
              <a:t> </a:t>
            </a:r>
            <a:r>
              <a:rPr lang="nl-NL" sz="1500" dirty="0" err="1">
                <a:solidFill>
                  <a:srgbClr val="000000"/>
                </a:solidFill>
              </a:rPr>
              <a:t>noise</a:t>
            </a:r>
            <a:r>
              <a:rPr lang="nl-NL" sz="1500" dirty="0">
                <a:solidFill>
                  <a:srgbClr val="000000"/>
                </a:solidFill>
              </a:rPr>
              <a:t> </a:t>
            </a:r>
            <a:r>
              <a:rPr lang="nl-NL" sz="1500" dirty="0" err="1">
                <a:solidFill>
                  <a:srgbClr val="000000"/>
                </a:solidFill>
              </a:rPr>
              <a:t>to</a:t>
            </a:r>
            <a:r>
              <a:rPr lang="nl-NL" sz="1500" dirty="0">
                <a:solidFill>
                  <a:srgbClr val="000000"/>
                </a:solidFill>
              </a:rPr>
              <a:t> </a:t>
            </a:r>
            <a:r>
              <a:rPr lang="nl-NL" sz="1500" dirty="0" err="1">
                <a:solidFill>
                  <a:srgbClr val="000000"/>
                </a:solidFill>
              </a:rPr>
              <a:t>the</a:t>
            </a:r>
            <a:r>
              <a:rPr lang="nl-NL" sz="1500" dirty="0">
                <a:solidFill>
                  <a:srgbClr val="000000"/>
                </a:solidFill>
              </a:rPr>
              <a:t> y </a:t>
            </a:r>
            <a:r>
              <a:rPr lang="nl-NL" sz="1500" dirty="0" err="1">
                <a:solidFill>
                  <a:srgbClr val="000000"/>
                </a:solidFill>
              </a:rPr>
              <a:t>values</a:t>
            </a:r>
            <a:endParaRPr lang="nl-NL" sz="1500" dirty="0">
              <a:solidFill>
                <a:srgbClr val="000000"/>
              </a:solidFill>
            </a:endParaRPr>
          </a:p>
          <a:p>
            <a:pPr>
              <a:lnSpc>
                <a:spcPct val="110000"/>
              </a:lnSpc>
            </a:pPr>
            <a:r>
              <a:rPr lang="nl-NL" sz="1500" dirty="0" err="1">
                <a:solidFill>
                  <a:srgbClr val="000000"/>
                </a:solidFill>
              </a:rPr>
              <a:t>Use</a:t>
            </a:r>
            <a:r>
              <a:rPr lang="nl-NL" sz="1500" dirty="0">
                <a:solidFill>
                  <a:srgbClr val="000000"/>
                </a:solidFill>
              </a:rPr>
              <a:t> </a:t>
            </a:r>
            <a:r>
              <a:rPr lang="nl-NL" sz="1500" dirty="0" err="1">
                <a:solidFill>
                  <a:srgbClr val="000000"/>
                </a:solidFill>
              </a:rPr>
              <a:t>numpy.polyfit</a:t>
            </a:r>
            <a:r>
              <a:rPr lang="nl-NL" sz="1500" dirty="0">
                <a:solidFill>
                  <a:srgbClr val="000000"/>
                </a:solidFill>
              </a:rPr>
              <a:t> </a:t>
            </a:r>
            <a:r>
              <a:rPr lang="nl-NL" sz="1500" dirty="0" err="1">
                <a:solidFill>
                  <a:srgbClr val="000000"/>
                </a:solidFill>
              </a:rPr>
              <a:t>to</a:t>
            </a:r>
            <a:r>
              <a:rPr lang="nl-NL" sz="1500" dirty="0">
                <a:solidFill>
                  <a:srgbClr val="000000"/>
                </a:solidFill>
              </a:rPr>
              <a:t> </a:t>
            </a:r>
            <a:r>
              <a:rPr lang="nl-NL" sz="1500" dirty="0" err="1">
                <a:solidFill>
                  <a:srgbClr val="000000"/>
                </a:solidFill>
              </a:rPr>
              <a:t>detrmine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linear</a:t>
            </a:r>
            <a:r>
              <a:rPr lang="nl-NL" sz="1500" dirty="0">
                <a:solidFill>
                  <a:srgbClr val="000000"/>
                </a:solidFill>
              </a:rPr>
              <a:t> </a:t>
            </a:r>
            <a:r>
              <a:rPr lang="nl-NL" sz="1500" dirty="0" err="1">
                <a:solidFill>
                  <a:srgbClr val="000000"/>
                </a:solidFill>
              </a:rPr>
              <a:t>regression</a:t>
            </a:r>
            <a:r>
              <a:rPr lang="nl-NL" sz="1500" dirty="0">
                <a:solidFill>
                  <a:srgbClr val="000000"/>
                </a:solidFill>
              </a:rPr>
              <a:t> </a:t>
            </a:r>
            <a:r>
              <a:rPr lang="nl-NL" sz="1500" dirty="0" err="1">
                <a:solidFill>
                  <a:srgbClr val="000000"/>
                </a:solidFill>
              </a:rPr>
              <a:t>coefficients</a:t>
            </a:r>
            <a:endParaRPr lang="nl-NL" sz="1500" dirty="0">
              <a:solidFill>
                <a:srgbClr val="000000"/>
              </a:solidFill>
            </a:endParaRPr>
          </a:p>
          <a:p>
            <a:pPr>
              <a:lnSpc>
                <a:spcPct val="110000"/>
              </a:lnSpc>
            </a:pPr>
            <a:r>
              <a:rPr lang="nl-NL" sz="1500" dirty="0">
                <a:solidFill>
                  <a:srgbClr val="000000"/>
                </a:solidFill>
              </a:rPr>
              <a:t>Do </a:t>
            </a:r>
            <a:r>
              <a:rPr lang="nl-NL" sz="1500" dirty="0" err="1">
                <a:solidFill>
                  <a:srgbClr val="000000"/>
                </a:solidFill>
              </a:rPr>
              <a:t>the</a:t>
            </a:r>
            <a:r>
              <a:rPr lang="nl-NL" sz="1500" dirty="0">
                <a:solidFill>
                  <a:srgbClr val="000000"/>
                </a:solidFill>
              </a:rPr>
              <a:t> </a:t>
            </a:r>
            <a:r>
              <a:rPr lang="nl-NL" sz="1500" dirty="0" err="1">
                <a:solidFill>
                  <a:srgbClr val="000000"/>
                </a:solidFill>
              </a:rPr>
              <a:t>same</a:t>
            </a:r>
            <a:r>
              <a:rPr lang="nl-NL" sz="1500" dirty="0">
                <a:solidFill>
                  <a:srgbClr val="000000"/>
                </a:solidFill>
              </a:rPr>
              <a:t> </a:t>
            </a:r>
            <a:r>
              <a:rPr lang="nl-NL" sz="1500" dirty="0" err="1">
                <a:solidFill>
                  <a:srgbClr val="000000"/>
                </a:solidFill>
              </a:rPr>
              <a:t>using</a:t>
            </a:r>
            <a:r>
              <a:rPr lang="nl-NL" sz="1500" dirty="0">
                <a:solidFill>
                  <a:srgbClr val="000000"/>
                </a:solidFill>
              </a:rPr>
              <a:t> </a:t>
            </a:r>
            <a:r>
              <a:rPr lang="nl-NL" sz="1500" dirty="0" err="1">
                <a:solidFill>
                  <a:srgbClr val="000000"/>
                </a:solidFill>
              </a:rPr>
              <a:t>scipy.curve_fit</a:t>
            </a:r>
            <a:endParaRPr lang="nl-NL" sz="1500" dirty="0">
              <a:solidFill>
                <a:srgbClr val="000000"/>
              </a:solidFill>
            </a:endParaRPr>
          </a:p>
          <a:p>
            <a:pPr>
              <a:lnSpc>
                <a:spcPct val="110000"/>
              </a:lnSpc>
            </a:pPr>
            <a:r>
              <a:rPr lang="nl-NL" sz="1500" dirty="0" err="1">
                <a:solidFill>
                  <a:srgbClr val="000000"/>
                </a:solidFill>
              </a:rPr>
              <a:t>Compare</a:t>
            </a:r>
            <a:r>
              <a:rPr lang="nl-NL" sz="1500" dirty="0">
                <a:solidFill>
                  <a:srgbClr val="000000"/>
                </a:solidFill>
              </a:rPr>
              <a:t> </a:t>
            </a:r>
            <a:r>
              <a:rPr lang="nl-NL" sz="1500" dirty="0" err="1">
                <a:solidFill>
                  <a:srgbClr val="000000"/>
                </a:solidFill>
              </a:rPr>
              <a:t>the</a:t>
            </a:r>
            <a:r>
              <a:rPr lang="nl-NL" sz="1500" dirty="0">
                <a:solidFill>
                  <a:srgbClr val="000000"/>
                </a:solidFill>
              </a:rPr>
              <a:t> </a:t>
            </a:r>
            <a:r>
              <a:rPr lang="nl-NL" sz="1500" dirty="0" err="1">
                <a:solidFill>
                  <a:srgbClr val="000000"/>
                </a:solidFill>
              </a:rPr>
              <a:t>results</a:t>
            </a:r>
            <a:endParaRPr lang="nl-NL" sz="1500" dirty="0">
              <a:solidFill>
                <a:srgbClr val="000000"/>
              </a:solidFill>
            </a:endParaRPr>
          </a:p>
        </p:txBody>
      </p:sp>
      <p:sp>
        <p:nvSpPr>
          <p:cNvPr id="8" name="Tijdelijke aanduiding voor voettekst 7">
            <a:extLst>
              <a:ext uri="{FF2B5EF4-FFF2-40B4-BE49-F238E27FC236}">
                <a16:creationId xmlns:a16="http://schemas.microsoft.com/office/drawing/2014/main" id="{2BAD6E1E-F338-C1E4-A66F-8867F48E4485}"/>
              </a:ext>
            </a:extLst>
          </p:cNvPr>
          <p:cNvSpPr>
            <a:spLocks noGrp="1"/>
          </p:cNvSpPr>
          <p:nvPr>
            <p:ph type="ftr" sz="quarter" idx="10"/>
          </p:nvPr>
        </p:nvSpPr>
        <p:spPr>
          <a:xfrm>
            <a:off x="4300277" y="6372752"/>
            <a:ext cx="3967172" cy="235550"/>
          </a:xfrm>
        </p:spPr>
        <p:txBody>
          <a:bodyPr>
            <a:normAutofit/>
          </a:bodyPr>
          <a:lstStyle/>
          <a:p>
            <a:pPr algn="r"/>
            <a:endParaRPr lang="nl-NL" sz="825">
              <a:solidFill>
                <a:srgbClr val="898989"/>
              </a:solidFill>
            </a:endParaRPr>
          </a:p>
        </p:txBody>
      </p:sp>
      <p:sp>
        <p:nvSpPr>
          <p:cNvPr id="9" name="Tijdelijke aanduiding voor dianummer 8">
            <a:extLst>
              <a:ext uri="{FF2B5EF4-FFF2-40B4-BE49-F238E27FC236}">
                <a16:creationId xmlns:a16="http://schemas.microsoft.com/office/drawing/2014/main" id="{831ECCEC-ED34-B7A2-CEF4-72437D09BD01}"/>
              </a:ext>
            </a:extLst>
          </p:cNvPr>
          <p:cNvSpPr>
            <a:spLocks noGrp="1"/>
          </p:cNvSpPr>
          <p:nvPr>
            <p:ph type="sldNum" sz="quarter" idx="11"/>
          </p:nvPr>
        </p:nvSpPr>
        <p:spPr>
          <a:xfrm>
            <a:off x="8267450" y="6372752"/>
            <a:ext cx="428046" cy="235550"/>
          </a:xfrm>
        </p:spPr>
        <p:txBody>
          <a:bodyPr>
            <a:normAutofit/>
          </a:bodyPr>
          <a:lstStyle/>
          <a:p>
            <a:pPr>
              <a:spcAft>
                <a:spcPts val="600"/>
              </a:spcAft>
            </a:pPr>
            <a:fld id="{4A9FEBF3-15B5-1B45-A2C4-90B74AC3EAE7}" type="slidenum">
              <a:rPr lang="nl-NL" sz="825">
                <a:solidFill>
                  <a:srgbClr val="898989"/>
                </a:solidFill>
              </a:rPr>
              <a:pPr>
                <a:spcAft>
                  <a:spcPts val="600"/>
                </a:spcAft>
              </a:pPr>
              <a:t>55</a:t>
            </a:fld>
            <a:endParaRPr lang="nl-NL" sz="825">
              <a:solidFill>
                <a:srgbClr val="898989"/>
              </a:solidFill>
            </a:endParaRPr>
          </a:p>
        </p:txBody>
      </p:sp>
    </p:spTree>
    <p:extLst>
      <p:ext uri="{BB962C8B-B14F-4D97-AF65-F5344CB8AC3E}">
        <p14:creationId xmlns:p14="http://schemas.microsoft.com/office/powerpoint/2010/main" val="3251773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dianummer 8">
            <a:extLst>
              <a:ext uri="{FF2B5EF4-FFF2-40B4-BE49-F238E27FC236}">
                <a16:creationId xmlns:a16="http://schemas.microsoft.com/office/drawing/2014/main" id="{831ECCEC-ED34-B7A2-CEF4-72437D09BD01}"/>
              </a:ext>
            </a:extLst>
          </p:cNvPr>
          <p:cNvSpPr>
            <a:spLocks noGrp="1"/>
          </p:cNvSpPr>
          <p:nvPr>
            <p:ph type="sldNum" sz="quarter" idx="11"/>
          </p:nvPr>
        </p:nvSpPr>
        <p:spPr>
          <a:xfrm>
            <a:off x="8267450" y="6372752"/>
            <a:ext cx="428046" cy="235550"/>
          </a:xfrm>
        </p:spPr>
        <p:txBody>
          <a:bodyPr>
            <a:normAutofit/>
          </a:bodyPr>
          <a:lstStyle/>
          <a:p>
            <a:pPr>
              <a:spcAft>
                <a:spcPts val="600"/>
              </a:spcAft>
            </a:pPr>
            <a:fld id="{4A9FEBF3-15B5-1B45-A2C4-90B74AC3EAE7}" type="slidenum">
              <a:rPr lang="nl-NL" sz="825">
                <a:solidFill>
                  <a:srgbClr val="898989"/>
                </a:solidFill>
              </a:rPr>
              <a:pPr>
                <a:spcAft>
                  <a:spcPts val="600"/>
                </a:spcAft>
              </a:pPr>
              <a:t>56</a:t>
            </a:fld>
            <a:endParaRPr lang="nl-NL" sz="825">
              <a:solidFill>
                <a:srgbClr val="898989"/>
              </a:solidFill>
            </a:endParaRPr>
          </a:p>
        </p:txBody>
      </p:sp>
      <p:pic>
        <p:nvPicPr>
          <p:cNvPr id="5" name="Afbeelding 4" descr="Afbeelding met tekst, elektronica, schermopname, software&#10;&#10;Automatisch gegenereerde beschrijving">
            <a:extLst>
              <a:ext uri="{FF2B5EF4-FFF2-40B4-BE49-F238E27FC236}">
                <a16:creationId xmlns:a16="http://schemas.microsoft.com/office/drawing/2014/main" id="{923144BD-0B2F-7BEC-7DED-05B35E0E1BB3}"/>
              </a:ext>
            </a:extLst>
          </p:cNvPr>
          <p:cNvPicPr>
            <a:picLocks noChangeAspect="1"/>
          </p:cNvPicPr>
          <p:nvPr/>
        </p:nvPicPr>
        <p:blipFill rotWithShape="1">
          <a:blip r:embed="rId2"/>
          <a:srcRect l="8419" t="8634" r="8849" b="8415"/>
          <a:stretch/>
        </p:blipFill>
        <p:spPr>
          <a:xfrm>
            <a:off x="292308" y="1163974"/>
            <a:ext cx="5508885" cy="5444328"/>
          </a:xfrm>
          <a:prstGeom prst="rect">
            <a:avLst/>
          </a:prstGeom>
        </p:spPr>
      </p:pic>
      <p:sp>
        <p:nvSpPr>
          <p:cNvPr id="10" name="Titel 9">
            <a:extLst>
              <a:ext uri="{FF2B5EF4-FFF2-40B4-BE49-F238E27FC236}">
                <a16:creationId xmlns:a16="http://schemas.microsoft.com/office/drawing/2014/main" id="{2B48E305-A5B0-4CB5-77ED-55692A58A227}"/>
              </a:ext>
            </a:extLst>
          </p:cNvPr>
          <p:cNvSpPr>
            <a:spLocks noGrp="1"/>
          </p:cNvSpPr>
          <p:nvPr>
            <p:ph type="title"/>
          </p:nvPr>
        </p:nvSpPr>
        <p:spPr/>
        <p:txBody>
          <a:bodyPr>
            <a:normAutofit fontScale="90000"/>
          </a:bodyPr>
          <a:lstStyle/>
          <a:p>
            <a:r>
              <a:rPr lang="nl-NL" dirty="0"/>
              <a:t>Demo </a:t>
            </a:r>
            <a:r>
              <a:rPr lang="nl-NL" dirty="0" err="1"/>
              <a:t>comparison</a:t>
            </a:r>
            <a:r>
              <a:rPr lang="nl-NL" dirty="0"/>
              <a:t> </a:t>
            </a:r>
            <a:r>
              <a:rPr lang="nl-NL" dirty="0" err="1"/>
              <a:t>Numpy</a:t>
            </a:r>
            <a:r>
              <a:rPr lang="nl-NL" dirty="0"/>
              <a:t> &amp; </a:t>
            </a:r>
            <a:r>
              <a:rPr lang="nl-NL" dirty="0" err="1"/>
              <a:t>Scipy</a:t>
            </a:r>
            <a:endParaRPr lang="nl-NL" dirty="0"/>
          </a:p>
        </p:txBody>
      </p:sp>
      <p:pic>
        <p:nvPicPr>
          <p:cNvPr id="15" name="Afbeelding 14">
            <a:extLst>
              <a:ext uri="{FF2B5EF4-FFF2-40B4-BE49-F238E27FC236}">
                <a16:creationId xmlns:a16="http://schemas.microsoft.com/office/drawing/2014/main" id="{2417A5B3-22E3-8AF0-2AF4-6021D498406C}"/>
              </a:ext>
            </a:extLst>
          </p:cNvPr>
          <p:cNvPicPr>
            <a:picLocks noChangeAspect="1"/>
          </p:cNvPicPr>
          <p:nvPr/>
        </p:nvPicPr>
        <p:blipFill>
          <a:blip r:embed="rId3"/>
          <a:stretch>
            <a:fillRect/>
          </a:stretch>
        </p:blipFill>
        <p:spPr>
          <a:xfrm>
            <a:off x="4180414" y="1485418"/>
            <a:ext cx="4515082" cy="514376"/>
          </a:xfrm>
          <a:prstGeom prst="rect">
            <a:avLst/>
          </a:prstGeom>
          <a:ln>
            <a:solidFill>
              <a:schemeClr val="bg1"/>
            </a:solidFill>
          </a:ln>
        </p:spPr>
      </p:pic>
    </p:spTree>
    <p:extLst>
      <p:ext uri="{BB962C8B-B14F-4D97-AF65-F5344CB8AC3E}">
        <p14:creationId xmlns:p14="http://schemas.microsoft.com/office/powerpoint/2010/main" val="2704825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04E1A-9EA9-CF41-8D54-17E49ECC83FB}"/>
              </a:ext>
            </a:extLst>
          </p:cNvPr>
          <p:cNvSpPr>
            <a:spLocks noGrp="1"/>
          </p:cNvSpPr>
          <p:nvPr>
            <p:ph type="title"/>
          </p:nvPr>
        </p:nvSpPr>
        <p:spPr/>
        <p:txBody>
          <a:bodyPr>
            <a:normAutofit fontScale="90000"/>
          </a:bodyPr>
          <a:lstStyle/>
          <a:p>
            <a:r>
              <a:rPr lang="nl-NL" dirty="0" err="1"/>
              <a:t>What</a:t>
            </a:r>
            <a:r>
              <a:rPr lang="nl-NL" dirty="0"/>
              <a:t> </a:t>
            </a:r>
            <a:r>
              <a:rPr lang="nl-NL" dirty="0" err="1"/>
              <a:t>if</a:t>
            </a:r>
            <a:r>
              <a:rPr lang="nl-NL" dirty="0"/>
              <a:t> </a:t>
            </a:r>
            <a:r>
              <a:rPr lang="nl-NL" dirty="0" err="1"/>
              <a:t>it</a:t>
            </a:r>
            <a:r>
              <a:rPr lang="nl-NL" dirty="0"/>
              <a:t> </a:t>
            </a:r>
            <a:r>
              <a:rPr lang="nl-NL" dirty="0" err="1"/>
              <a:t>doesn’t</a:t>
            </a:r>
            <a:r>
              <a:rPr lang="nl-NL" dirty="0"/>
              <a:t> fit?</a:t>
            </a:r>
          </a:p>
        </p:txBody>
      </p:sp>
      <p:sp>
        <p:nvSpPr>
          <p:cNvPr id="3" name="Tijdelijke aanduiding voor inhoud 2">
            <a:extLst>
              <a:ext uri="{FF2B5EF4-FFF2-40B4-BE49-F238E27FC236}">
                <a16:creationId xmlns:a16="http://schemas.microsoft.com/office/drawing/2014/main" id="{B2A80A27-6F26-6B4B-B4BA-FD67B0ECC4DA}"/>
              </a:ext>
            </a:extLst>
          </p:cNvPr>
          <p:cNvSpPr>
            <a:spLocks noGrp="1"/>
          </p:cNvSpPr>
          <p:nvPr>
            <p:ph idx="1"/>
          </p:nvPr>
        </p:nvSpPr>
        <p:spPr/>
        <p:txBody>
          <a:bodyPr/>
          <a:lstStyle/>
          <a:p>
            <a:r>
              <a:rPr lang="nl-NL" dirty="0"/>
              <a:t>Machine </a:t>
            </a:r>
            <a:r>
              <a:rPr lang="nl-NL" dirty="0" err="1"/>
              <a:t>learning</a:t>
            </a:r>
            <a:r>
              <a:rPr lang="nl-NL" dirty="0"/>
              <a:t> is a </a:t>
            </a:r>
            <a:r>
              <a:rPr lang="nl-NL" dirty="0" err="1"/>
              <a:t>trade</a:t>
            </a:r>
            <a:r>
              <a:rPr lang="nl-NL" dirty="0"/>
              <a:t> off </a:t>
            </a:r>
            <a:r>
              <a:rPr lang="nl-NL" dirty="0" err="1"/>
              <a:t>between</a:t>
            </a:r>
            <a:r>
              <a:rPr lang="nl-NL" dirty="0"/>
              <a:t> bias </a:t>
            </a:r>
            <a:r>
              <a:rPr lang="nl-NL" dirty="0" err="1"/>
              <a:t>and</a:t>
            </a:r>
            <a:r>
              <a:rPr lang="nl-NL" dirty="0"/>
              <a:t> </a:t>
            </a:r>
            <a:r>
              <a:rPr lang="nl-NL" dirty="0" err="1"/>
              <a:t>variance</a:t>
            </a:r>
            <a:endParaRPr lang="nl-NL" dirty="0"/>
          </a:p>
          <a:p>
            <a:r>
              <a:rPr lang="nl-NL" dirty="0" err="1"/>
              <a:t>Overfitting</a:t>
            </a:r>
            <a:r>
              <a:rPr lang="nl-NL" dirty="0"/>
              <a:t> -&gt; model does </a:t>
            </a:r>
            <a:r>
              <a:rPr lang="nl-NL" dirty="0" err="1"/>
              <a:t>not</a:t>
            </a:r>
            <a:r>
              <a:rPr lang="nl-NL" dirty="0"/>
              <a:t> </a:t>
            </a:r>
            <a:r>
              <a:rPr lang="nl-NL" dirty="0" err="1"/>
              <a:t>generalize</a:t>
            </a:r>
            <a:r>
              <a:rPr lang="nl-NL" dirty="0"/>
              <a:t> well</a:t>
            </a:r>
          </a:p>
          <a:p>
            <a:r>
              <a:rPr lang="nl-NL" dirty="0"/>
              <a:t>Bias -&gt; model is </a:t>
            </a:r>
            <a:r>
              <a:rPr lang="nl-NL" dirty="0" err="1"/>
              <a:t>too</a:t>
            </a:r>
            <a:r>
              <a:rPr lang="nl-NL" dirty="0"/>
              <a:t> </a:t>
            </a:r>
            <a:r>
              <a:rPr lang="nl-NL" dirty="0" err="1"/>
              <a:t>generalized</a:t>
            </a:r>
            <a:endParaRPr lang="nl-NL" dirty="0"/>
          </a:p>
        </p:txBody>
      </p:sp>
      <p:sp>
        <p:nvSpPr>
          <p:cNvPr id="8" name="Tijdelijke aanduiding voor voettekst 7">
            <a:extLst>
              <a:ext uri="{FF2B5EF4-FFF2-40B4-BE49-F238E27FC236}">
                <a16:creationId xmlns:a16="http://schemas.microsoft.com/office/drawing/2014/main" id="{3089167E-06E1-9AB6-FE0C-C65FC4EC072E}"/>
              </a:ext>
            </a:extLst>
          </p:cNvPr>
          <p:cNvSpPr>
            <a:spLocks noGrp="1"/>
          </p:cNvSpPr>
          <p:nvPr>
            <p:ph type="ftr" sz="quarter" idx="10"/>
          </p:nvPr>
        </p:nvSpPr>
        <p:spPr/>
        <p:txBody>
          <a:bodyPr/>
          <a:lstStyle/>
          <a:p>
            <a:r>
              <a:rPr lang="nl-NL" dirty="0"/>
              <a:t>Source: </a:t>
            </a:r>
            <a:r>
              <a:rPr lang="nl-NL" dirty="0" err="1"/>
              <a:t>Anup</a:t>
            </a:r>
            <a:r>
              <a:rPr lang="nl-NL" dirty="0"/>
              <a:t> </a:t>
            </a:r>
            <a:r>
              <a:rPr lang="nl-NL" dirty="0" err="1"/>
              <a:t>Bhande</a:t>
            </a:r>
            <a:r>
              <a:rPr lang="nl-NL" dirty="0"/>
              <a:t>, Medium</a:t>
            </a:r>
          </a:p>
        </p:txBody>
      </p:sp>
      <p:sp>
        <p:nvSpPr>
          <p:cNvPr id="9" name="Tijdelijke aanduiding voor dianummer 8">
            <a:extLst>
              <a:ext uri="{FF2B5EF4-FFF2-40B4-BE49-F238E27FC236}">
                <a16:creationId xmlns:a16="http://schemas.microsoft.com/office/drawing/2014/main" id="{D91531A8-CD5E-37FB-E906-61A0AACA9618}"/>
              </a:ext>
            </a:extLst>
          </p:cNvPr>
          <p:cNvSpPr>
            <a:spLocks noGrp="1"/>
          </p:cNvSpPr>
          <p:nvPr>
            <p:ph type="sldNum" sz="quarter" idx="11"/>
          </p:nvPr>
        </p:nvSpPr>
        <p:spPr/>
        <p:txBody>
          <a:bodyPr/>
          <a:lstStyle/>
          <a:p>
            <a:fld id="{4A9FEBF3-15B5-1B45-A2C4-90B74AC3EAE7}" type="slidenum">
              <a:rPr lang="nl-NL"/>
              <a:t>57</a:t>
            </a:fld>
            <a:endParaRPr lang="nl-NL"/>
          </a:p>
        </p:txBody>
      </p:sp>
      <p:pic>
        <p:nvPicPr>
          <p:cNvPr id="1026" name="Picture 2" descr="What is underfitting and overfitting in machine learning and how to deal  with it. | by Anup Bhande | GreyAtom | Medium">
            <a:extLst>
              <a:ext uri="{FF2B5EF4-FFF2-40B4-BE49-F238E27FC236}">
                <a16:creationId xmlns:a16="http://schemas.microsoft.com/office/drawing/2014/main" id="{64C4C189-4DFA-783D-DC14-D10C03136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54" y="3081947"/>
            <a:ext cx="8165292" cy="283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03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04E1A-9EA9-CF41-8D54-17E49ECC83FB}"/>
              </a:ext>
            </a:extLst>
          </p:cNvPr>
          <p:cNvSpPr>
            <a:spLocks noGrp="1"/>
          </p:cNvSpPr>
          <p:nvPr>
            <p:ph type="title"/>
          </p:nvPr>
        </p:nvSpPr>
        <p:spPr/>
        <p:txBody>
          <a:bodyPr>
            <a:normAutofit fontScale="90000"/>
          </a:bodyPr>
          <a:lstStyle/>
          <a:p>
            <a:r>
              <a:rPr lang="nl-NL"/>
              <a:t>Lasso</a:t>
            </a:r>
          </a:p>
        </p:txBody>
      </p:sp>
      <p:sp>
        <p:nvSpPr>
          <p:cNvPr id="3" name="Tijdelijke aanduiding voor inhoud 2">
            <a:extLst>
              <a:ext uri="{FF2B5EF4-FFF2-40B4-BE49-F238E27FC236}">
                <a16:creationId xmlns:a16="http://schemas.microsoft.com/office/drawing/2014/main" id="{B2A80A27-6F26-6B4B-B4BA-FD67B0ECC4DA}"/>
              </a:ext>
            </a:extLst>
          </p:cNvPr>
          <p:cNvSpPr>
            <a:spLocks noGrp="1"/>
          </p:cNvSpPr>
          <p:nvPr>
            <p:ph idx="1"/>
          </p:nvPr>
        </p:nvSpPr>
        <p:spPr/>
        <p:txBody>
          <a:bodyPr/>
          <a:lstStyle/>
          <a:p>
            <a:r>
              <a:rPr lang="nl-NL" b="1" dirty="0" err="1"/>
              <a:t>L</a:t>
            </a:r>
            <a:r>
              <a:rPr lang="nl-NL" dirty="0" err="1"/>
              <a:t>east</a:t>
            </a:r>
            <a:r>
              <a:rPr lang="nl-NL" dirty="0"/>
              <a:t> </a:t>
            </a:r>
            <a:r>
              <a:rPr lang="nl-NL" b="1" dirty="0"/>
              <a:t>A</a:t>
            </a:r>
            <a:r>
              <a:rPr lang="nl-NL" dirty="0"/>
              <a:t>bsolute </a:t>
            </a:r>
            <a:r>
              <a:rPr lang="nl-NL" b="1" dirty="0" err="1"/>
              <a:t>S</a:t>
            </a:r>
            <a:r>
              <a:rPr lang="nl-NL" dirty="0" err="1"/>
              <a:t>hrinkage</a:t>
            </a:r>
            <a:r>
              <a:rPr lang="nl-NL" dirty="0"/>
              <a:t> </a:t>
            </a:r>
            <a:r>
              <a:rPr lang="nl-NL" dirty="0" err="1"/>
              <a:t>and</a:t>
            </a:r>
            <a:r>
              <a:rPr lang="nl-NL" dirty="0"/>
              <a:t> </a:t>
            </a:r>
            <a:r>
              <a:rPr lang="nl-NL" b="1" dirty="0" err="1"/>
              <a:t>S</a:t>
            </a:r>
            <a:r>
              <a:rPr lang="nl-NL" dirty="0" err="1"/>
              <a:t>election</a:t>
            </a:r>
            <a:r>
              <a:rPr lang="nl-NL" dirty="0"/>
              <a:t> </a:t>
            </a:r>
            <a:r>
              <a:rPr lang="nl-NL" b="1" dirty="0"/>
              <a:t>O</a:t>
            </a:r>
            <a:r>
              <a:rPr lang="nl-NL" dirty="0"/>
              <a:t>perator</a:t>
            </a:r>
          </a:p>
          <a:p>
            <a:r>
              <a:rPr lang="nl-NL" dirty="0" err="1"/>
              <a:t>Regression</a:t>
            </a:r>
            <a:r>
              <a:rPr lang="nl-NL" dirty="0"/>
              <a:t> analysis </a:t>
            </a:r>
            <a:r>
              <a:rPr lang="nl-NL" dirty="0" err="1"/>
              <a:t>method</a:t>
            </a:r>
            <a:r>
              <a:rPr lang="nl-NL" dirty="0"/>
              <a:t> </a:t>
            </a:r>
            <a:r>
              <a:rPr lang="nl-NL" dirty="0" err="1"/>
              <a:t>that</a:t>
            </a:r>
            <a:r>
              <a:rPr lang="nl-NL" dirty="0"/>
              <a:t> </a:t>
            </a:r>
            <a:r>
              <a:rPr lang="nl-NL" dirty="0" err="1"/>
              <a:t>performs</a:t>
            </a:r>
            <a:r>
              <a:rPr lang="nl-NL" dirty="0"/>
              <a:t> </a:t>
            </a:r>
            <a:r>
              <a:rPr lang="nl-NL" b="1" dirty="0" err="1"/>
              <a:t>variable</a:t>
            </a:r>
            <a:r>
              <a:rPr lang="nl-NL" b="1" dirty="0"/>
              <a:t> </a:t>
            </a:r>
            <a:r>
              <a:rPr lang="nl-NL" b="1" dirty="0" err="1"/>
              <a:t>selection</a:t>
            </a:r>
            <a:r>
              <a:rPr lang="nl-NL" dirty="0"/>
              <a:t> </a:t>
            </a:r>
            <a:r>
              <a:rPr lang="nl-NL" dirty="0" err="1"/>
              <a:t>and</a:t>
            </a:r>
            <a:r>
              <a:rPr lang="nl-NL" dirty="0"/>
              <a:t> </a:t>
            </a:r>
            <a:r>
              <a:rPr lang="nl-NL" b="1" dirty="0" err="1"/>
              <a:t>regularization</a:t>
            </a:r>
            <a:endParaRPr lang="nl-NL" b="1" dirty="0"/>
          </a:p>
          <a:p>
            <a:r>
              <a:rPr lang="nl-NL" dirty="0"/>
              <a:t>Generally </a:t>
            </a:r>
            <a:r>
              <a:rPr lang="nl-NL" dirty="0" err="1"/>
              <a:t>improves</a:t>
            </a:r>
            <a:r>
              <a:rPr lang="nl-NL" dirty="0"/>
              <a:t> </a:t>
            </a:r>
            <a:r>
              <a:rPr lang="nl-NL" dirty="0" err="1"/>
              <a:t>prediction</a:t>
            </a:r>
            <a:r>
              <a:rPr lang="nl-NL" dirty="0"/>
              <a:t> </a:t>
            </a:r>
            <a:r>
              <a:rPr lang="nl-NL" dirty="0" err="1"/>
              <a:t>accuracy</a:t>
            </a:r>
            <a:r>
              <a:rPr lang="nl-NL" dirty="0"/>
              <a:t> </a:t>
            </a:r>
            <a:r>
              <a:rPr lang="nl-NL" dirty="0" err="1"/>
              <a:t>and</a:t>
            </a:r>
            <a:r>
              <a:rPr lang="nl-NL" dirty="0"/>
              <a:t> </a:t>
            </a:r>
            <a:r>
              <a:rPr lang="nl-NL" dirty="0" err="1"/>
              <a:t>interpretability</a:t>
            </a:r>
            <a:r>
              <a:rPr lang="nl-NL" dirty="0"/>
              <a:t> of </a:t>
            </a:r>
            <a:r>
              <a:rPr lang="nl-NL" dirty="0" err="1"/>
              <a:t>regression</a:t>
            </a:r>
            <a:r>
              <a:rPr lang="nl-NL" dirty="0"/>
              <a:t> </a:t>
            </a:r>
            <a:r>
              <a:rPr lang="nl-NL" dirty="0" err="1"/>
              <a:t>models</a:t>
            </a:r>
            <a:endParaRPr lang="nl-NL" dirty="0"/>
          </a:p>
          <a:p>
            <a:r>
              <a:rPr lang="nl-NL" dirty="0" err="1"/>
              <a:t>Selects</a:t>
            </a:r>
            <a:r>
              <a:rPr lang="nl-NL" dirty="0"/>
              <a:t> a </a:t>
            </a:r>
            <a:r>
              <a:rPr lang="nl-NL" dirty="0" err="1"/>
              <a:t>reduced</a:t>
            </a:r>
            <a:r>
              <a:rPr lang="nl-NL" dirty="0"/>
              <a:t> set of </a:t>
            </a:r>
            <a:r>
              <a:rPr lang="nl-NL" dirty="0" err="1"/>
              <a:t>the</a:t>
            </a:r>
            <a:r>
              <a:rPr lang="nl-NL" dirty="0"/>
              <a:t> </a:t>
            </a:r>
            <a:r>
              <a:rPr lang="nl-NL" dirty="0" err="1"/>
              <a:t>known</a:t>
            </a:r>
            <a:r>
              <a:rPr lang="nl-NL" dirty="0"/>
              <a:t> </a:t>
            </a:r>
            <a:r>
              <a:rPr lang="nl-NL" dirty="0" err="1"/>
              <a:t>covariates</a:t>
            </a:r>
            <a:r>
              <a:rPr lang="nl-NL" dirty="0"/>
              <a:t> </a:t>
            </a:r>
            <a:r>
              <a:rPr lang="nl-NL" dirty="0" err="1"/>
              <a:t>for</a:t>
            </a:r>
            <a:r>
              <a:rPr lang="nl-NL" dirty="0"/>
              <a:t> </a:t>
            </a:r>
            <a:r>
              <a:rPr lang="nl-NL" dirty="0" err="1"/>
              <a:t>use</a:t>
            </a:r>
            <a:r>
              <a:rPr lang="nl-NL" dirty="0"/>
              <a:t> in a model</a:t>
            </a:r>
          </a:p>
          <a:p>
            <a:r>
              <a:rPr lang="nl-NL" dirty="0"/>
              <a:t>Parameter </a:t>
            </a:r>
            <a:r>
              <a:rPr lang="el-GR" dirty="0"/>
              <a:t>λ</a:t>
            </a:r>
            <a:r>
              <a:rPr lang="nl-NL" dirty="0"/>
              <a:t>: </a:t>
            </a:r>
            <a:r>
              <a:rPr lang="nl-NL" dirty="0" err="1"/>
              <a:t>controls</a:t>
            </a:r>
            <a:r>
              <a:rPr lang="nl-NL" dirty="0"/>
              <a:t> </a:t>
            </a:r>
            <a:r>
              <a:rPr lang="nl-NL" dirty="0" err="1"/>
              <a:t>shrinkage</a:t>
            </a:r>
            <a:r>
              <a:rPr lang="nl-NL" dirty="0"/>
              <a:t>. </a:t>
            </a:r>
            <a:r>
              <a:rPr lang="nl-NL" dirty="0" err="1"/>
              <a:t>Larger</a:t>
            </a:r>
            <a:r>
              <a:rPr lang="nl-NL" dirty="0"/>
              <a:t> </a:t>
            </a:r>
            <a:r>
              <a:rPr lang="nl-NL" dirty="0" err="1"/>
              <a:t>values</a:t>
            </a:r>
            <a:r>
              <a:rPr lang="nl-NL" dirty="0"/>
              <a:t> </a:t>
            </a:r>
            <a:r>
              <a:rPr lang="nl-NL" dirty="0" err="1"/>
              <a:t>increase</a:t>
            </a:r>
            <a:r>
              <a:rPr lang="nl-NL" dirty="0"/>
              <a:t> </a:t>
            </a:r>
            <a:r>
              <a:rPr lang="nl-NL" dirty="0" err="1"/>
              <a:t>shrinkage</a:t>
            </a:r>
            <a:endParaRPr lang="nl-NL" dirty="0"/>
          </a:p>
          <a:p>
            <a:r>
              <a:rPr lang="nl-NL" dirty="0"/>
              <a:t>Penalty </a:t>
            </a:r>
            <a:r>
              <a:rPr lang="nl-NL" dirty="0" err="1"/>
              <a:t>called</a:t>
            </a:r>
            <a:r>
              <a:rPr lang="nl-NL" dirty="0"/>
              <a:t> a </a:t>
            </a:r>
            <a:r>
              <a:rPr lang="nl-NL" dirty="0" err="1">
                <a:hlinkClick r:id="rId3" tooltip="Shrinkage methods are more modern techniques in which we don't actually select variables explicitly but rather we fit a model containing Data Mining - Dimensionality (number of variable, parameter) (P) predictors using a technique that constrains or regularizes the coefficient estimates, or equivalently, that shrinks the coefficient estimates towards zero relative to the"/>
              </a:rPr>
              <a:t>shrinkage</a:t>
            </a:r>
            <a:r>
              <a:rPr lang="nl-NL" dirty="0"/>
              <a:t> penalty is </a:t>
            </a:r>
            <a:r>
              <a:rPr lang="nl-NL" dirty="0" err="1"/>
              <a:t>applied</a:t>
            </a:r>
            <a:r>
              <a:rPr lang="nl-NL" dirty="0"/>
              <a:t> </a:t>
            </a:r>
            <a:r>
              <a:rPr lang="nl-NL" dirty="0" err="1"/>
              <a:t>to</a:t>
            </a:r>
            <a:r>
              <a:rPr lang="nl-NL" dirty="0"/>
              <a:t> </a:t>
            </a:r>
            <a:r>
              <a:rPr lang="nl-NL" dirty="0" err="1"/>
              <a:t>encourage</a:t>
            </a:r>
            <a:r>
              <a:rPr lang="nl-NL" dirty="0"/>
              <a:t> </a:t>
            </a:r>
            <a:r>
              <a:rPr lang="nl-NL" dirty="0" err="1"/>
              <a:t>shrinking</a:t>
            </a:r>
            <a:r>
              <a:rPr lang="nl-NL" dirty="0"/>
              <a:t> parameters </a:t>
            </a:r>
            <a:r>
              <a:rPr lang="nl-NL" dirty="0" err="1"/>
              <a:t>to</a:t>
            </a:r>
            <a:r>
              <a:rPr lang="nl-NL" dirty="0"/>
              <a:t> 0 (</a:t>
            </a:r>
            <a:r>
              <a:rPr lang="nl-NL" dirty="0" err="1"/>
              <a:t>effectively</a:t>
            </a:r>
            <a:r>
              <a:rPr lang="nl-NL" dirty="0"/>
              <a:t> </a:t>
            </a:r>
            <a:r>
              <a:rPr lang="nl-NL" dirty="0" err="1"/>
              <a:t>eliminating</a:t>
            </a:r>
            <a:r>
              <a:rPr lang="nl-NL" dirty="0"/>
              <a:t> </a:t>
            </a:r>
            <a:r>
              <a:rPr lang="nl-NL" dirty="0" err="1"/>
              <a:t>them</a:t>
            </a:r>
            <a:r>
              <a:rPr lang="nl-NL" dirty="0"/>
              <a:t>)</a:t>
            </a:r>
            <a:br>
              <a:rPr lang="nl-NL" dirty="0"/>
            </a:br>
            <a:endParaRPr lang="nl-NL" dirty="0"/>
          </a:p>
        </p:txBody>
      </p:sp>
      <p:sp>
        <p:nvSpPr>
          <p:cNvPr id="8" name="Tijdelijke aanduiding voor voettekst 7">
            <a:extLst>
              <a:ext uri="{FF2B5EF4-FFF2-40B4-BE49-F238E27FC236}">
                <a16:creationId xmlns:a16="http://schemas.microsoft.com/office/drawing/2014/main" id="{3089167E-06E1-9AB6-FE0C-C65FC4EC072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D91531A8-CD5E-37FB-E906-61A0AACA9618}"/>
              </a:ext>
            </a:extLst>
          </p:cNvPr>
          <p:cNvSpPr>
            <a:spLocks noGrp="1"/>
          </p:cNvSpPr>
          <p:nvPr>
            <p:ph type="sldNum" sz="quarter" idx="11"/>
          </p:nvPr>
        </p:nvSpPr>
        <p:spPr/>
        <p:txBody>
          <a:bodyPr/>
          <a:lstStyle/>
          <a:p>
            <a:fld id="{4A9FEBF3-15B5-1B45-A2C4-90B74AC3EAE7}" type="slidenum">
              <a:rPr lang="nl-NL"/>
              <a:t>58</a:t>
            </a:fld>
            <a:endParaRPr lang="nl-NL"/>
          </a:p>
        </p:txBody>
      </p:sp>
    </p:spTree>
    <p:extLst>
      <p:ext uri="{BB962C8B-B14F-4D97-AF65-F5344CB8AC3E}">
        <p14:creationId xmlns:p14="http://schemas.microsoft.com/office/powerpoint/2010/main" val="4219081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C08B82-7332-C034-72A3-BA7CD610587B}"/>
              </a:ext>
            </a:extLst>
          </p:cNvPr>
          <p:cNvSpPr>
            <a:spLocks noGrp="1"/>
          </p:cNvSpPr>
          <p:nvPr>
            <p:ph type="title"/>
          </p:nvPr>
        </p:nvSpPr>
        <p:spPr/>
        <p:txBody>
          <a:bodyPr>
            <a:normAutofit fontScale="90000"/>
          </a:bodyPr>
          <a:lstStyle/>
          <a:p>
            <a:r>
              <a:rPr lang="nl-NL"/>
              <a:t>Regularization</a:t>
            </a:r>
          </a:p>
        </p:txBody>
      </p:sp>
      <p:sp>
        <p:nvSpPr>
          <p:cNvPr id="3" name="Tijdelijke aanduiding voor inhoud 2">
            <a:extLst>
              <a:ext uri="{FF2B5EF4-FFF2-40B4-BE49-F238E27FC236}">
                <a16:creationId xmlns:a16="http://schemas.microsoft.com/office/drawing/2014/main" id="{58E37D64-7AFB-65ED-1A9D-9F887C6FD003}"/>
              </a:ext>
            </a:extLst>
          </p:cNvPr>
          <p:cNvSpPr>
            <a:spLocks noGrp="1"/>
          </p:cNvSpPr>
          <p:nvPr>
            <p:ph idx="1"/>
          </p:nvPr>
        </p:nvSpPr>
        <p:spPr/>
        <p:txBody>
          <a:bodyPr/>
          <a:lstStyle/>
          <a:p>
            <a:r>
              <a:rPr lang="nl-NL" dirty="0" err="1"/>
              <a:t>Ridge</a:t>
            </a:r>
            <a:r>
              <a:rPr lang="nl-NL" dirty="0"/>
              <a:t> </a:t>
            </a:r>
            <a:r>
              <a:rPr lang="nl-NL" dirty="0" err="1"/>
              <a:t>Regression</a:t>
            </a:r>
            <a:endParaRPr lang="nl-NL" dirty="0"/>
          </a:p>
          <a:p>
            <a:r>
              <a:rPr lang="nl-NL" dirty="0" err="1"/>
              <a:t>Least</a:t>
            </a:r>
            <a:r>
              <a:rPr lang="nl-NL" dirty="0"/>
              <a:t> Absolute </a:t>
            </a:r>
            <a:r>
              <a:rPr lang="nl-NL" dirty="0" err="1"/>
              <a:t>Shrinkage</a:t>
            </a:r>
            <a:r>
              <a:rPr lang="nl-NL" dirty="0"/>
              <a:t> </a:t>
            </a:r>
            <a:r>
              <a:rPr lang="nl-NL" dirty="0" err="1"/>
              <a:t>and</a:t>
            </a:r>
            <a:r>
              <a:rPr lang="nl-NL" dirty="0"/>
              <a:t> </a:t>
            </a:r>
            <a:r>
              <a:rPr lang="nl-NL" dirty="0" err="1"/>
              <a:t>Selection</a:t>
            </a:r>
            <a:r>
              <a:rPr lang="nl-NL" dirty="0"/>
              <a:t> Operator (LASSO)</a:t>
            </a:r>
          </a:p>
          <a:p>
            <a:r>
              <a:rPr lang="nl-NL" dirty="0" err="1"/>
              <a:t>Elastic</a:t>
            </a:r>
            <a:r>
              <a:rPr lang="nl-NL" dirty="0"/>
              <a:t> Net</a:t>
            </a:r>
          </a:p>
          <a:p>
            <a:r>
              <a:rPr lang="nl-NL" dirty="0" err="1"/>
              <a:t>Least-Angle</a:t>
            </a:r>
            <a:r>
              <a:rPr lang="nl-NL" dirty="0"/>
              <a:t> </a:t>
            </a:r>
            <a:r>
              <a:rPr lang="nl-NL" dirty="0" err="1"/>
              <a:t>Regression</a:t>
            </a:r>
            <a:r>
              <a:rPr lang="nl-NL" dirty="0"/>
              <a:t> (LARS)</a:t>
            </a:r>
          </a:p>
        </p:txBody>
      </p:sp>
      <p:pic>
        <p:nvPicPr>
          <p:cNvPr id="4" name="Picture 4">
            <a:extLst>
              <a:ext uri="{FF2B5EF4-FFF2-40B4-BE49-F238E27FC236}">
                <a16:creationId xmlns:a16="http://schemas.microsoft.com/office/drawing/2014/main" id="{6043D13F-E2A2-D061-DFCE-344FA4481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602" y="3135524"/>
            <a:ext cx="4429136" cy="2941223"/>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voettekst 6">
            <a:extLst>
              <a:ext uri="{FF2B5EF4-FFF2-40B4-BE49-F238E27FC236}">
                <a16:creationId xmlns:a16="http://schemas.microsoft.com/office/drawing/2014/main" id="{F3E5088A-132E-4D9D-066A-EDA624AC2A1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2A7F0913-7EF5-3AB1-BBB3-8D3B2255881F}"/>
              </a:ext>
            </a:extLst>
          </p:cNvPr>
          <p:cNvSpPr>
            <a:spLocks noGrp="1"/>
          </p:cNvSpPr>
          <p:nvPr>
            <p:ph type="sldNum" sz="quarter" idx="11"/>
          </p:nvPr>
        </p:nvSpPr>
        <p:spPr/>
        <p:txBody>
          <a:bodyPr/>
          <a:lstStyle/>
          <a:p>
            <a:fld id="{4A9FEBF3-15B5-1B45-A2C4-90B74AC3EAE7}" type="slidenum">
              <a:rPr lang="nl-NL"/>
              <a:t>59</a:t>
            </a:fld>
            <a:endParaRPr lang="nl-NL"/>
          </a:p>
        </p:txBody>
      </p:sp>
    </p:spTree>
    <p:extLst>
      <p:ext uri="{BB962C8B-B14F-4D97-AF65-F5344CB8AC3E}">
        <p14:creationId xmlns:p14="http://schemas.microsoft.com/office/powerpoint/2010/main" val="14807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434E192B-02D6-4B04-A414-E1D71ED899AB}"/>
              </a:ext>
            </a:extLst>
          </p:cNvPr>
          <p:cNvSpPr txBox="1">
            <a:spLocks noGrp="1"/>
          </p:cNvSpPr>
          <p:nvPr>
            <p:ph type="title"/>
          </p:nvPr>
        </p:nvSpPr>
        <p:spPr/>
        <p:txBody>
          <a:bodyPr>
            <a:normAutofit fontScale="90000"/>
          </a:bodyPr>
          <a:lstStyle/>
          <a:p>
            <a:r>
              <a:rPr lang="nl-NL" dirty="0" err="1"/>
              <a:t>Materials</a:t>
            </a:r>
            <a:endParaRPr lang="nl-NL" dirty="0"/>
          </a:p>
        </p:txBody>
      </p:sp>
      <p:sp>
        <p:nvSpPr>
          <p:cNvPr id="8" name="Tijdelijke aanduiding voor inhoud 7">
            <a:extLst>
              <a:ext uri="{FF2B5EF4-FFF2-40B4-BE49-F238E27FC236}">
                <a16:creationId xmlns:a16="http://schemas.microsoft.com/office/drawing/2014/main" id="{726F7BAB-389B-4A51-EAB7-5284E4CE5277}"/>
              </a:ext>
            </a:extLst>
          </p:cNvPr>
          <p:cNvSpPr>
            <a:spLocks noGrp="1"/>
          </p:cNvSpPr>
          <p:nvPr>
            <p:ph idx="1"/>
          </p:nvPr>
        </p:nvSpPr>
        <p:spPr/>
        <p:txBody>
          <a:bodyPr/>
          <a:lstStyle/>
          <a:p>
            <a:r>
              <a:rPr lang="nl-NL" dirty="0" err="1"/>
              <a:t>Exercises</a:t>
            </a:r>
            <a:r>
              <a:rPr lang="nl-NL" dirty="0"/>
              <a:t> &amp; slides on E-Connect</a:t>
            </a:r>
          </a:p>
          <a:p>
            <a:r>
              <a:rPr lang="nl-NL" dirty="0" err="1"/>
              <a:t>Examples</a:t>
            </a:r>
            <a:r>
              <a:rPr lang="nl-NL" dirty="0"/>
              <a:t> </a:t>
            </a:r>
            <a:r>
              <a:rPr lang="nl-NL" dirty="0" err="1"/>
              <a:t>from</a:t>
            </a:r>
            <a:r>
              <a:rPr lang="nl-NL" dirty="0"/>
              <a:t> class:</a:t>
            </a:r>
            <a:br>
              <a:rPr lang="nl-NL" dirty="0"/>
            </a:br>
            <a:r>
              <a:rPr lang="nl-NL" dirty="0">
                <a:hlinkClick r:id="rId3"/>
              </a:rPr>
              <a:t>https://github.com/TesselHaagen/DataScience-Advanced-11-2024</a:t>
            </a:r>
            <a:endParaRPr lang="nl-NL" dirty="0"/>
          </a:p>
        </p:txBody>
      </p:sp>
      <p:sp>
        <p:nvSpPr>
          <p:cNvPr id="6" name="Tijdelijke aanduiding voor voettekst 5">
            <a:extLst>
              <a:ext uri="{FF2B5EF4-FFF2-40B4-BE49-F238E27FC236}">
                <a16:creationId xmlns:a16="http://schemas.microsoft.com/office/drawing/2014/main" id="{92037DA2-86B3-E0E2-2825-BC88D249EA7A}"/>
              </a:ext>
            </a:extLst>
          </p:cNvPr>
          <p:cNvSpPr>
            <a:spLocks noGrp="1"/>
          </p:cNvSpPr>
          <p:nvPr>
            <p:ph type="ftr" sz="quarter" idx="10"/>
          </p:nvPr>
        </p:nvSpPr>
        <p:spPr/>
        <p:txBody>
          <a:bodyPr/>
          <a:lstStyle/>
          <a:p>
            <a:endParaRPr lang="nl-NL"/>
          </a:p>
        </p:txBody>
      </p:sp>
      <p:sp>
        <p:nvSpPr>
          <p:cNvPr id="2" name="Tijdelijke aanduiding voor dianummer 1">
            <a:extLst>
              <a:ext uri="{FF2B5EF4-FFF2-40B4-BE49-F238E27FC236}">
                <a16:creationId xmlns:a16="http://schemas.microsoft.com/office/drawing/2014/main" id="{31DB9B99-2DF8-4E88-8F7D-E9E3BFE1FFCA}"/>
              </a:ext>
            </a:extLst>
          </p:cNvPr>
          <p:cNvSpPr>
            <a:spLocks noGrp="1"/>
          </p:cNvSpPr>
          <p:nvPr>
            <p:ph type="sldNum" sz="quarter" idx="11"/>
          </p:nvPr>
        </p:nvSpPr>
        <p:spPr/>
        <p:txBody>
          <a:bodyPr/>
          <a:lstStyle/>
          <a:p>
            <a:fld id="{B6F15528-21DE-4FAA-801E-634DDDAF4B2B}" type="slidenum">
              <a:rPr lang="nl-NL" smtClean="0"/>
              <a:pPr/>
              <a:t>6</a:t>
            </a:fld>
            <a:endParaRPr lang="nl-NL"/>
          </a:p>
        </p:txBody>
      </p:sp>
      <p:pic>
        <p:nvPicPr>
          <p:cNvPr id="4" name="Afbeelding 3">
            <a:extLst>
              <a:ext uri="{FF2B5EF4-FFF2-40B4-BE49-F238E27FC236}">
                <a16:creationId xmlns:a16="http://schemas.microsoft.com/office/drawing/2014/main" id="{E3182A9F-8040-6895-DC09-D3F6121424E0}"/>
              </a:ext>
            </a:extLst>
          </p:cNvPr>
          <p:cNvPicPr>
            <a:picLocks noChangeAspect="1"/>
          </p:cNvPicPr>
          <p:nvPr/>
        </p:nvPicPr>
        <p:blipFill rotWithShape="1">
          <a:blip r:embed="rId4"/>
          <a:srcRect r="33755"/>
          <a:stretch/>
        </p:blipFill>
        <p:spPr>
          <a:xfrm>
            <a:off x="4674980" y="2835853"/>
            <a:ext cx="3927422" cy="3416060"/>
          </a:xfrm>
          <a:prstGeom prst="rect">
            <a:avLst/>
          </a:prstGeom>
        </p:spPr>
      </p:pic>
      <p:pic>
        <p:nvPicPr>
          <p:cNvPr id="9" name="Afbeelding 8" descr="Afbeelding met tekst, diagram, lijn, Perceel&#10;&#10;Automatisch gegenereerde beschrijving">
            <a:extLst>
              <a:ext uri="{FF2B5EF4-FFF2-40B4-BE49-F238E27FC236}">
                <a16:creationId xmlns:a16="http://schemas.microsoft.com/office/drawing/2014/main" id="{E4335020-1647-DCEC-1EF8-842F492F0269}"/>
              </a:ext>
            </a:extLst>
          </p:cNvPr>
          <p:cNvPicPr>
            <a:picLocks noChangeAspect="1"/>
          </p:cNvPicPr>
          <p:nvPr/>
        </p:nvPicPr>
        <p:blipFill>
          <a:blip r:embed="rId5"/>
          <a:stretch>
            <a:fillRect/>
          </a:stretch>
        </p:blipFill>
        <p:spPr>
          <a:xfrm>
            <a:off x="541598" y="3085659"/>
            <a:ext cx="3927422" cy="2927271"/>
          </a:xfrm>
          <a:prstGeom prst="rect">
            <a:avLst/>
          </a:prstGeom>
        </p:spPr>
      </p:pic>
    </p:spTree>
    <p:extLst>
      <p:ext uri="{BB962C8B-B14F-4D97-AF65-F5344CB8AC3E}">
        <p14:creationId xmlns:p14="http://schemas.microsoft.com/office/powerpoint/2010/main" val="2879352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28FF1-D44E-77DB-0BD0-F5366403515D}"/>
              </a:ext>
            </a:extLst>
          </p:cNvPr>
          <p:cNvSpPr>
            <a:spLocks noGrp="1"/>
          </p:cNvSpPr>
          <p:nvPr>
            <p:ph type="title"/>
          </p:nvPr>
        </p:nvSpPr>
        <p:spPr/>
        <p:txBody>
          <a:bodyPr>
            <a:normAutofit fontScale="90000"/>
          </a:bodyPr>
          <a:lstStyle/>
          <a:p>
            <a:r>
              <a:rPr lang="nl-NL"/>
              <a:t>Other Regression Algorithms</a:t>
            </a:r>
          </a:p>
        </p:txBody>
      </p:sp>
      <p:sp>
        <p:nvSpPr>
          <p:cNvPr id="3" name="Tijdelijke aanduiding voor inhoud 2">
            <a:extLst>
              <a:ext uri="{FF2B5EF4-FFF2-40B4-BE49-F238E27FC236}">
                <a16:creationId xmlns:a16="http://schemas.microsoft.com/office/drawing/2014/main" id="{9014103B-DADB-BA41-84E5-3D8FAFC1B76E}"/>
              </a:ext>
            </a:extLst>
          </p:cNvPr>
          <p:cNvSpPr>
            <a:spLocks noGrp="1"/>
          </p:cNvSpPr>
          <p:nvPr>
            <p:ph idx="1"/>
          </p:nvPr>
        </p:nvSpPr>
        <p:spPr/>
        <p:txBody>
          <a:bodyPr/>
          <a:lstStyle/>
          <a:p>
            <a:r>
              <a:rPr lang="nl-NL" dirty="0" err="1"/>
              <a:t>Nearest</a:t>
            </a:r>
            <a:r>
              <a:rPr lang="nl-NL" dirty="0"/>
              <a:t> </a:t>
            </a:r>
            <a:r>
              <a:rPr lang="nl-NL" dirty="0" err="1"/>
              <a:t>Neighbor</a:t>
            </a:r>
            <a:r>
              <a:rPr lang="nl-NL" dirty="0"/>
              <a:t> </a:t>
            </a:r>
            <a:r>
              <a:rPr lang="nl-NL" dirty="0" err="1"/>
              <a:t>Regression</a:t>
            </a:r>
            <a:endParaRPr lang="nl-NL" dirty="0"/>
          </a:p>
          <a:p>
            <a:r>
              <a:rPr lang="nl-NL" dirty="0" err="1"/>
              <a:t>Decision</a:t>
            </a:r>
            <a:r>
              <a:rPr lang="nl-NL" dirty="0"/>
              <a:t> Tree</a:t>
            </a:r>
          </a:p>
          <a:p>
            <a:r>
              <a:rPr lang="nl-NL" dirty="0"/>
              <a:t>Random </a:t>
            </a:r>
            <a:r>
              <a:rPr lang="nl-NL" dirty="0" err="1"/>
              <a:t>Forest</a:t>
            </a:r>
            <a:endParaRPr lang="nl-NL" dirty="0"/>
          </a:p>
          <a:p>
            <a:r>
              <a:rPr lang="nl-NL" dirty="0" err="1"/>
              <a:t>Robust</a:t>
            </a:r>
            <a:r>
              <a:rPr lang="nl-NL" dirty="0"/>
              <a:t> </a:t>
            </a:r>
            <a:r>
              <a:rPr lang="nl-NL" dirty="0" err="1"/>
              <a:t>Regression</a:t>
            </a:r>
            <a:r>
              <a:rPr lang="nl-NL" dirty="0"/>
              <a:t> — RANSAC</a:t>
            </a:r>
          </a:p>
          <a:p>
            <a:r>
              <a:rPr lang="nl-NL" dirty="0" err="1"/>
              <a:t>Gaussian</a:t>
            </a:r>
            <a:r>
              <a:rPr lang="nl-NL" dirty="0"/>
              <a:t> </a:t>
            </a:r>
            <a:r>
              <a:rPr lang="nl-NL" dirty="0" err="1"/>
              <a:t>process</a:t>
            </a:r>
            <a:r>
              <a:rPr lang="nl-NL" dirty="0"/>
              <a:t> </a:t>
            </a:r>
            <a:r>
              <a:rPr lang="nl-NL" dirty="0" err="1"/>
              <a:t>regression</a:t>
            </a:r>
            <a:endParaRPr lang="nl-NL" dirty="0"/>
          </a:p>
          <a:p>
            <a:r>
              <a:rPr lang="nl-NL" dirty="0"/>
              <a:t>Support Vector </a:t>
            </a:r>
            <a:r>
              <a:rPr lang="nl-NL" dirty="0" err="1"/>
              <a:t>Regression</a:t>
            </a:r>
            <a:endParaRPr lang="nl-NL" dirty="0"/>
          </a:p>
          <a:p>
            <a:endParaRPr lang="nl-NL" dirty="0"/>
          </a:p>
          <a:p>
            <a:pPr marL="0" indent="0">
              <a:buNone/>
            </a:pPr>
            <a:endParaRPr lang="nl-NL" dirty="0"/>
          </a:p>
          <a:p>
            <a:pPr marL="0" indent="0">
              <a:buNone/>
            </a:pPr>
            <a:endParaRPr lang="nl-NL" dirty="0"/>
          </a:p>
          <a:p>
            <a:pPr marL="0" indent="0">
              <a:buNone/>
            </a:pPr>
            <a:r>
              <a:rPr lang="nl-NL" sz="1600" i="1" dirty="0" err="1"/>
              <a:t>Many</a:t>
            </a:r>
            <a:r>
              <a:rPr lang="nl-NL" sz="1600" i="1" dirty="0"/>
              <a:t> </a:t>
            </a:r>
            <a:r>
              <a:rPr lang="nl-NL" sz="1600" i="1" dirty="0" err="1"/>
              <a:t>algorithms</a:t>
            </a:r>
            <a:r>
              <a:rPr lang="nl-NL" sz="1600" i="1" dirty="0"/>
              <a:t> </a:t>
            </a:r>
            <a:r>
              <a:rPr lang="nl-NL" sz="1600" i="1" dirty="0" err="1"/>
              <a:t>can</a:t>
            </a:r>
            <a:r>
              <a:rPr lang="nl-NL" sz="1600" i="1" dirty="0"/>
              <a:t> </a:t>
            </a:r>
            <a:r>
              <a:rPr lang="nl-NL" sz="1600" i="1" dirty="0" err="1"/>
              <a:t>be</a:t>
            </a:r>
            <a:r>
              <a:rPr lang="nl-NL" sz="1600" i="1" dirty="0"/>
              <a:t> </a:t>
            </a:r>
            <a:r>
              <a:rPr lang="nl-NL" sz="1600" i="1" dirty="0" err="1"/>
              <a:t>used</a:t>
            </a:r>
            <a:r>
              <a:rPr lang="nl-NL" sz="1600" i="1" dirty="0"/>
              <a:t> </a:t>
            </a:r>
            <a:r>
              <a:rPr lang="nl-NL" sz="1600" i="1" dirty="0" err="1"/>
              <a:t>for</a:t>
            </a:r>
            <a:r>
              <a:rPr lang="nl-NL" sz="1600" i="1" dirty="0"/>
              <a:t> </a:t>
            </a:r>
            <a:r>
              <a:rPr lang="nl-NL" sz="1600" i="1" dirty="0" err="1"/>
              <a:t>both</a:t>
            </a:r>
            <a:r>
              <a:rPr lang="nl-NL" sz="1600" i="1" dirty="0"/>
              <a:t> </a:t>
            </a:r>
          </a:p>
          <a:p>
            <a:pPr marL="0" indent="0">
              <a:buNone/>
            </a:pPr>
            <a:r>
              <a:rPr lang="nl-NL" sz="1600" i="1" dirty="0" err="1"/>
              <a:t>regression</a:t>
            </a:r>
            <a:r>
              <a:rPr lang="nl-NL" sz="1600" i="1" dirty="0"/>
              <a:t> </a:t>
            </a:r>
            <a:r>
              <a:rPr lang="nl-NL" sz="1600" i="1" dirty="0" err="1"/>
              <a:t>and</a:t>
            </a:r>
            <a:r>
              <a:rPr lang="nl-NL" sz="1600" i="1" dirty="0"/>
              <a:t> </a:t>
            </a:r>
            <a:r>
              <a:rPr lang="nl-NL" sz="1600" i="1" dirty="0" err="1"/>
              <a:t>classification</a:t>
            </a:r>
            <a:endParaRPr lang="nl-NL" sz="1600" i="1" dirty="0"/>
          </a:p>
        </p:txBody>
      </p:sp>
      <p:sp>
        <p:nvSpPr>
          <p:cNvPr id="4" name="Tijdelijke aanduiding voor voettekst 3">
            <a:extLst>
              <a:ext uri="{FF2B5EF4-FFF2-40B4-BE49-F238E27FC236}">
                <a16:creationId xmlns:a16="http://schemas.microsoft.com/office/drawing/2014/main" id="{9268AFDE-6C9C-7B0B-6ECE-9813D82E534B}"/>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C429B1C5-7D6F-897B-D38E-D2444D9226AA}"/>
              </a:ext>
            </a:extLst>
          </p:cNvPr>
          <p:cNvSpPr>
            <a:spLocks noGrp="1"/>
          </p:cNvSpPr>
          <p:nvPr>
            <p:ph type="sldNum" sz="quarter" idx="11"/>
          </p:nvPr>
        </p:nvSpPr>
        <p:spPr/>
        <p:txBody>
          <a:bodyPr/>
          <a:lstStyle/>
          <a:p>
            <a:fld id="{4A9FEBF3-15B5-1B45-A2C4-90B74AC3EAE7}" type="slidenum">
              <a:rPr lang="nl-NL"/>
              <a:t>60</a:t>
            </a:fld>
            <a:endParaRPr lang="nl-NL"/>
          </a:p>
        </p:txBody>
      </p:sp>
      <p:pic>
        <p:nvPicPr>
          <p:cNvPr id="1028" name="Picture 4" descr="What is Decision Tree Regression? | by Manik Soni | Medium">
            <a:extLst>
              <a:ext uri="{FF2B5EF4-FFF2-40B4-BE49-F238E27FC236}">
                <a16:creationId xmlns:a16="http://schemas.microsoft.com/office/drawing/2014/main" id="{11E2A792-5DA0-CFA4-BE26-6C3FD8B5D2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 r="15060"/>
          <a:stretch/>
        </p:blipFill>
        <p:spPr bwMode="auto">
          <a:xfrm>
            <a:off x="4347148" y="3216244"/>
            <a:ext cx="4609475" cy="296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732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D616-BDB7-6847-B56C-74FF973F5449}"/>
              </a:ext>
            </a:extLst>
          </p:cNvPr>
          <p:cNvSpPr>
            <a:spLocks noGrp="1"/>
          </p:cNvSpPr>
          <p:nvPr>
            <p:ph type="title"/>
          </p:nvPr>
        </p:nvSpPr>
        <p:spPr/>
        <p:txBody>
          <a:bodyPr>
            <a:normAutofit fontScale="90000"/>
          </a:bodyPr>
          <a:lstStyle/>
          <a:p>
            <a:r>
              <a:rPr lang="nl-NL" dirty="0" err="1"/>
              <a:t>Exercise</a:t>
            </a:r>
            <a:r>
              <a:rPr lang="nl-NL" dirty="0"/>
              <a:t>: multiple </a:t>
            </a:r>
            <a:r>
              <a:rPr lang="nl-NL" dirty="0" err="1"/>
              <a:t>linear</a:t>
            </a:r>
            <a:r>
              <a:rPr lang="nl-NL" dirty="0"/>
              <a:t> </a:t>
            </a:r>
            <a:r>
              <a:rPr lang="nl-NL" dirty="0" err="1"/>
              <a:t>regression</a:t>
            </a:r>
            <a:endParaRPr lang="nl-NL" dirty="0"/>
          </a:p>
        </p:txBody>
      </p:sp>
      <p:sp>
        <p:nvSpPr>
          <p:cNvPr id="3" name="Tijdelijke aanduiding voor inhoud 2">
            <a:extLst>
              <a:ext uri="{FF2B5EF4-FFF2-40B4-BE49-F238E27FC236}">
                <a16:creationId xmlns:a16="http://schemas.microsoft.com/office/drawing/2014/main" id="{6FECBA1D-DAE4-AC4D-8C63-B9C14030E389}"/>
              </a:ext>
            </a:extLst>
          </p:cNvPr>
          <p:cNvSpPr>
            <a:spLocks noGrp="1"/>
          </p:cNvSpPr>
          <p:nvPr>
            <p:ph idx="1"/>
          </p:nvPr>
        </p:nvSpPr>
        <p:spPr>
          <a:xfrm>
            <a:off x="628650" y="1229032"/>
            <a:ext cx="8216412" cy="4947931"/>
          </a:xfrm>
        </p:spPr>
        <p:txBody>
          <a:bodyPr/>
          <a:lstStyle/>
          <a:p>
            <a:pPr marL="0" indent="0">
              <a:buNone/>
            </a:pPr>
            <a:r>
              <a:rPr lang="nl-NL" sz="1600" dirty="0" err="1"/>
              <a:t>Use</a:t>
            </a:r>
            <a:r>
              <a:rPr lang="nl-NL" sz="1600" dirty="0"/>
              <a:t> multiple </a:t>
            </a:r>
            <a:r>
              <a:rPr lang="nl-NL" sz="1600" dirty="0" err="1"/>
              <a:t>linear</a:t>
            </a:r>
            <a:r>
              <a:rPr lang="nl-NL" sz="1600" dirty="0"/>
              <a:t> </a:t>
            </a:r>
            <a:r>
              <a:rPr lang="nl-NL" sz="1600" dirty="0" err="1"/>
              <a:t>regression</a:t>
            </a:r>
            <a:r>
              <a:rPr lang="nl-NL" sz="1600" dirty="0"/>
              <a:t> </a:t>
            </a:r>
            <a:r>
              <a:rPr lang="nl-NL" sz="1600" dirty="0" err="1"/>
              <a:t>to</a:t>
            </a:r>
            <a:r>
              <a:rPr lang="nl-NL" sz="1600" dirty="0"/>
              <a:t> </a:t>
            </a:r>
            <a:r>
              <a:rPr lang="nl-NL" sz="1600" dirty="0" err="1"/>
              <a:t>estimate</a:t>
            </a:r>
            <a:r>
              <a:rPr lang="nl-NL" sz="1600" dirty="0"/>
              <a:t> </a:t>
            </a:r>
            <a:r>
              <a:rPr lang="nl-NL" sz="1600" dirty="0" err="1"/>
              <a:t>the</a:t>
            </a:r>
            <a:r>
              <a:rPr lang="nl-NL" sz="1600" dirty="0"/>
              <a:t> house </a:t>
            </a:r>
            <a:r>
              <a:rPr lang="nl-NL" sz="1600" dirty="0" err="1"/>
              <a:t>price</a:t>
            </a:r>
            <a:r>
              <a:rPr lang="nl-NL" sz="1600" dirty="0"/>
              <a:t> </a:t>
            </a:r>
            <a:r>
              <a:rPr lang="nl-NL" sz="1600" dirty="0" err="1"/>
              <a:t>from</a:t>
            </a:r>
            <a:r>
              <a:rPr lang="nl-NL" sz="1600" dirty="0"/>
              <a:t> </a:t>
            </a:r>
            <a:r>
              <a:rPr lang="nl-NL" sz="1600" dirty="0" err="1"/>
              <a:t>the</a:t>
            </a:r>
            <a:r>
              <a:rPr lang="nl-NL" sz="1600" dirty="0"/>
              <a:t> </a:t>
            </a:r>
            <a:r>
              <a:rPr lang="nl-NL" sz="1600" dirty="0" err="1"/>
              <a:t>other</a:t>
            </a:r>
            <a:r>
              <a:rPr lang="nl-NL" sz="1600" dirty="0"/>
              <a:t> features in </a:t>
            </a:r>
            <a:r>
              <a:rPr lang="nl-NL" sz="1600" dirty="0" err="1"/>
              <a:t>the</a:t>
            </a:r>
            <a:r>
              <a:rPr lang="nl-NL" sz="1600" dirty="0"/>
              <a:t> dataset.</a:t>
            </a:r>
          </a:p>
          <a:p>
            <a:r>
              <a:rPr lang="nl-NL" sz="1600" dirty="0"/>
              <a:t>Get </a:t>
            </a:r>
            <a:r>
              <a:rPr lang="nl-NL" sz="1600" dirty="0" err="1"/>
              <a:t>the</a:t>
            </a:r>
            <a:r>
              <a:rPr lang="nl-NL" sz="1600" dirty="0"/>
              <a:t> data </a:t>
            </a:r>
            <a:r>
              <a:rPr lang="nl-NL" sz="1600" dirty="0" err="1"/>
              <a:t>from</a:t>
            </a:r>
            <a:r>
              <a:rPr lang="nl-NL" sz="1600" dirty="0"/>
              <a:t> housing.csv.</a:t>
            </a:r>
          </a:p>
          <a:p>
            <a:r>
              <a:rPr lang="nl-NL" sz="1600" dirty="0" err="1"/>
              <a:t>Explore</a:t>
            </a:r>
            <a:r>
              <a:rPr lang="nl-NL" sz="1600" dirty="0"/>
              <a:t> </a:t>
            </a:r>
            <a:r>
              <a:rPr lang="nl-NL" sz="1600" dirty="0" err="1"/>
              <a:t>the</a:t>
            </a:r>
            <a:r>
              <a:rPr lang="nl-NL" sz="1600" dirty="0"/>
              <a:t> data.</a:t>
            </a:r>
          </a:p>
          <a:p>
            <a:r>
              <a:rPr lang="nl-NL" sz="1600" dirty="0"/>
              <a:t>Clean </a:t>
            </a:r>
            <a:r>
              <a:rPr lang="nl-NL" sz="1600" dirty="0" err="1"/>
              <a:t>the</a:t>
            </a:r>
            <a:r>
              <a:rPr lang="nl-NL" sz="1600" dirty="0"/>
              <a:t> data. </a:t>
            </a:r>
            <a:r>
              <a:rPr lang="nl-NL" sz="1600" dirty="0" err="1"/>
              <a:t>Remove</a:t>
            </a:r>
            <a:r>
              <a:rPr lang="nl-NL" sz="1600" dirty="0"/>
              <a:t> missing </a:t>
            </a:r>
            <a:r>
              <a:rPr lang="nl-NL" sz="1600" dirty="0" err="1"/>
              <a:t>values</a:t>
            </a:r>
            <a:r>
              <a:rPr lang="nl-NL" sz="1600" dirty="0"/>
              <a:t>.</a:t>
            </a:r>
          </a:p>
          <a:p>
            <a:r>
              <a:rPr lang="nl-NL" sz="1600" dirty="0" err="1"/>
              <a:t>Prepare</a:t>
            </a:r>
            <a:r>
              <a:rPr lang="nl-NL" sz="1600" dirty="0"/>
              <a:t> </a:t>
            </a:r>
            <a:r>
              <a:rPr lang="nl-NL" sz="1600" dirty="0" err="1"/>
              <a:t>the</a:t>
            </a:r>
            <a:r>
              <a:rPr lang="nl-NL" sz="1600" dirty="0"/>
              <a:t> data </a:t>
            </a:r>
            <a:r>
              <a:rPr lang="nl-NL" sz="1600" dirty="0" err="1"/>
              <a:t>for</a:t>
            </a:r>
            <a:r>
              <a:rPr lang="nl-NL" sz="1600" dirty="0"/>
              <a:t> </a:t>
            </a:r>
            <a:r>
              <a:rPr lang="nl-NL" sz="1600" dirty="0" err="1"/>
              <a:t>modelling</a:t>
            </a:r>
            <a:r>
              <a:rPr lang="nl-NL" sz="1600" dirty="0"/>
              <a:t>. </a:t>
            </a:r>
            <a:r>
              <a:rPr lang="nl-NL" sz="1600" dirty="0" err="1"/>
              <a:t>Encode</a:t>
            </a:r>
            <a:r>
              <a:rPr lang="nl-NL" sz="1600" dirty="0"/>
              <a:t> </a:t>
            </a:r>
            <a:r>
              <a:rPr lang="nl-NL" sz="1600" dirty="0" err="1"/>
              <a:t>categorical</a:t>
            </a:r>
            <a:r>
              <a:rPr lang="nl-NL" sz="1600" dirty="0"/>
              <a:t> variables </a:t>
            </a:r>
            <a:r>
              <a:rPr lang="nl-NL" sz="1600" dirty="0" err="1"/>
              <a:t>and</a:t>
            </a:r>
            <a:r>
              <a:rPr lang="nl-NL" sz="1600" dirty="0"/>
              <a:t> </a:t>
            </a:r>
            <a:r>
              <a:rPr lang="nl-NL" sz="1600" dirty="0" err="1"/>
              <a:t>scale</a:t>
            </a:r>
            <a:r>
              <a:rPr lang="nl-NL" sz="1600" dirty="0"/>
              <a:t> </a:t>
            </a:r>
            <a:r>
              <a:rPr lang="nl-NL" sz="1600" dirty="0" err="1"/>
              <a:t>numerical</a:t>
            </a:r>
            <a:r>
              <a:rPr lang="nl-NL" sz="1600" dirty="0"/>
              <a:t> variables. </a:t>
            </a:r>
            <a:r>
              <a:rPr lang="nl-NL" sz="1600" dirty="0" err="1"/>
              <a:t>Determine</a:t>
            </a:r>
            <a:r>
              <a:rPr lang="nl-NL" sz="1600" dirty="0"/>
              <a:t> target </a:t>
            </a:r>
            <a:r>
              <a:rPr lang="nl-NL" sz="1600" dirty="0" err="1"/>
              <a:t>variable</a:t>
            </a:r>
            <a:r>
              <a:rPr lang="nl-NL" sz="1600" dirty="0"/>
              <a:t>. Split in training </a:t>
            </a:r>
            <a:r>
              <a:rPr lang="nl-NL" sz="1600" dirty="0" err="1"/>
              <a:t>and</a:t>
            </a:r>
            <a:r>
              <a:rPr lang="nl-NL" sz="1600" dirty="0"/>
              <a:t> test sets.</a:t>
            </a:r>
          </a:p>
          <a:p>
            <a:r>
              <a:rPr lang="nl-NL" sz="1600" dirty="0" err="1"/>
              <a:t>Use</a:t>
            </a:r>
            <a:r>
              <a:rPr lang="nl-NL" sz="1600" dirty="0"/>
              <a:t> </a:t>
            </a:r>
            <a:r>
              <a:rPr lang="nl-NL" sz="1600" dirty="0" err="1"/>
              <a:t>scikit-learn</a:t>
            </a:r>
            <a:r>
              <a:rPr lang="nl-NL" sz="1600" dirty="0"/>
              <a:t> </a:t>
            </a:r>
            <a:r>
              <a:rPr lang="nl-NL" sz="1600" dirty="0" err="1"/>
              <a:t>to</a:t>
            </a:r>
            <a:r>
              <a:rPr lang="nl-NL" sz="1600" dirty="0"/>
              <a:t> train a </a:t>
            </a:r>
            <a:r>
              <a:rPr lang="nl-NL" sz="1600" dirty="0" err="1"/>
              <a:t>linear</a:t>
            </a:r>
            <a:r>
              <a:rPr lang="nl-NL" sz="1600" dirty="0"/>
              <a:t> model </a:t>
            </a:r>
            <a:r>
              <a:rPr lang="nl-NL" sz="1600" dirty="0" err="1"/>
              <a:t>with</a:t>
            </a:r>
            <a:r>
              <a:rPr lang="nl-NL" sz="1600" dirty="0"/>
              <a:t> </a:t>
            </a:r>
            <a:r>
              <a:rPr lang="nl-NL" sz="1600" dirty="0" err="1"/>
              <a:t>sklearn.linear_model.LinearRegression</a:t>
            </a:r>
            <a:r>
              <a:rPr lang="nl-NL" sz="1600" dirty="0"/>
              <a:t>.</a:t>
            </a:r>
          </a:p>
          <a:p>
            <a:r>
              <a:rPr lang="nl-NL" sz="1600" dirty="0" err="1"/>
              <a:t>Evaluate</a:t>
            </a:r>
            <a:r>
              <a:rPr lang="nl-NL" sz="1600" dirty="0"/>
              <a:t> </a:t>
            </a:r>
            <a:r>
              <a:rPr lang="nl-NL" sz="1600" dirty="0" err="1"/>
              <a:t>the</a:t>
            </a:r>
            <a:r>
              <a:rPr lang="nl-NL" sz="1600" dirty="0"/>
              <a:t> model </a:t>
            </a:r>
            <a:r>
              <a:rPr lang="nl-NL" sz="1600" dirty="0" err="1"/>
              <a:t>by</a:t>
            </a:r>
            <a:r>
              <a:rPr lang="nl-NL" sz="1600" dirty="0"/>
              <a:t> </a:t>
            </a:r>
            <a:r>
              <a:rPr lang="nl-NL" sz="1600" dirty="0" err="1"/>
              <a:t>calculating</a:t>
            </a:r>
            <a:r>
              <a:rPr lang="nl-NL" sz="1600" dirty="0"/>
              <a:t> </a:t>
            </a:r>
            <a:r>
              <a:rPr lang="nl-NL" sz="1600" dirty="0" err="1"/>
              <a:t>various</a:t>
            </a:r>
            <a:r>
              <a:rPr lang="nl-NL" sz="1600" dirty="0"/>
              <a:t> </a:t>
            </a:r>
            <a:r>
              <a:rPr lang="nl-NL" sz="1600" dirty="0" err="1"/>
              <a:t>metrics</a:t>
            </a:r>
            <a:r>
              <a:rPr lang="nl-NL" sz="1600" dirty="0"/>
              <a:t> (R </a:t>
            </a:r>
            <a:r>
              <a:rPr lang="nl-NL" sz="1600" dirty="0" err="1"/>
              <a:t>squared</a:t>
            </a:r>
            <a:r>
              <a:rPr lang="nl-NL" sz="1600" dirty="0"/>
              <a:t>, MSE, MAE).</a:t>
            </a:r>
          </a:p>
          <a:p>
            <a:r>
              <a:rPr lang="nl-NL" sz="1600" dirty="0"/>
              <a:t>Display </a:t>
            </a:r>
            <a:r>
              <a:rPr lang="nl-NL" sz="1600" dirty="0" err="1"/>
              <a:t>the</a:t>
            </a:r>
            <a:r>
              <a:rPr lang="nl-NL" sz="1600" dirty="0"/>
              <a:t> </a:t>
            </a:r>
            <a:r>
              <a:rPr lang="nl-NL" sz="1600" dirty="0" err="1"/>
              <a:t>coefficients</a:t>
            </a:r>
            <a:r>
              <a:rPr lang="nl-NL" sz="1600" dirty="0"/>
              <a:t>. </a:t>
            </a:r>
            <a:r>
              <a:rPr lang="nl-NL" sz="1600" dirty="0" err="1"/>
              <a:t>What</a:t>
            </a:r>
            <a:r>
              <a:rPr lang="nl-NL" sz="1600" dirty="0"/>
              <a:t> does </a:t>
            </a:r>
            <a:r>
              <a:rPr lang="nl-NL" sz="1600" dirty="0" err="1"/>
              <a:t>this</a:t>
            </a:r>
            <a:r>
              <a:rPr lang="nl-NL" sz="1600" dirty="0"/>
              <a:t> </a:t>
            </a:r>
            <a:r>
              <a:rPr lang="nl-NL" sz="1600" dirty="0" err="1"/>
              <a:t>tell</a:t>
            </a:r>
            <a:r>
              <a:rPr lang="nl-NL" sz="1600" dirty="0"/>
              <a:t> </a:t>
            </a:r>
            <a:r>
              <a:rPr lang="nl-NL" sz="1600" dirty="0" err="1"/>
              <a:t>you</a:t>
            </a:r>
            <a:r>
              <a:rPr lang="nl-NL" sz="1600" dirty="0"/>
              <a:t>?</a:t>
            </a:r>
          </a:p>
          <a:p>
            <a:r>
              <a:rPr lang="nl-NL" sz="1600" dirty="0" err="1"/>
              <a:t>Repeat</a:t>
            </a:r>
            <a:r>
              <a:rPr lang="nl-NL" sz="1600" dirty="0"/>
              <a:t> </a:t>
            </a:r>
            <a:r>
              <a:rPr lang="nl-NL" sz="1600" dirty="0" err="1"/>
              <a:t>the</a:t>
            </a:r>
            <a:r>
              <a:rPr lang="nl-NL" sz="1600" dirty="0"/>
              <a:t> </a:t>
            </a:r>
            <a:r>
              <a:rPr lang="nl-NL" sz="1600" dirty="0" err="1"/>
              <a:t>modeling</a:t>
            </a:r>
            <a:r>
              <a:rPr lang="nl-NL" sz="1600" dirty="0"/>
              <a:t> </a:t>
            </a:r>
            <a:r>
              <a:rPr lang="nl-NL" sz="1600" dirty="0" err="1"/>
              <a:t>with</a:t>
            </a:r>
            <a:r>
              <a:rPr lang="nl-NL" sz="1600" dirty="0"/>
              <a:t> </a:t>
            </a:r>
            <a:r>
              <a:rPr lang="nl-NL" sz="1600" dirty="0" err="1"/>
              <a:t>other</a:t>
            </a:r>
            <a:r>
              <a:rPr lang="nl-NL" sz="1600" dirty="0"/>
              <a:t> </a:t>
            </a:r>
            <a:r>
              <a:rPr lang="nl-NL" sz="1600" dirty="0" err="1"/>
              <a:t>models</a:t>
            </a:r>
            <a:r>
              <a:rPr lang="nl-NL" sz="1600" dirty="0"/>
              <a:t> like </a:t>
            </a:r>
            <a:r>
              <a:rPr lang="nl-NL" sz="1600" dirty="0" err="1"/>
              <a:t>Ridge</a:t>
            </a:r>
            <a:r>
              <a:rPr lang="nl-NL" sz="1600" dirty="0"/>
              <a:t>, Lasso, </a:t>
            </a:r>
            <a:r>
              <a:rPr lang="nl-NL" sz="1600" dirty="0" err="1"/>
              <a:t>ElasticNet</a:t>
            </a:r>
            <a:r>
              <a:rPr lang="nl-NL" sz="1600" dirty="0"/>
              <a:t>.</a:t>
            </a:r>
          </a:p>
          <a:p>
            <a:r>
              <a:rPr lang="nl-NL" sz="1600" dirty="0" err="1"/>
              <a:t>Also</a:t>
            </a:r>
            <a:r>
              <a:rPr lang="nl-NL" sz="1600" dirty="0"/>
              <a:t> </a:t>
            </a:r>
            <a:r>
              <a:rPr lang="nl-NL" sz="1600" dirty="0" err="1"/>
              <a:t>build</a:t>
            </a:r>
            <a:r>
              <a:rPr lang="nl-NL" sz="1600" dirty="0"/>
              <a:t> a model </a:t>
            </a:r>
            <a:r>
              <a:rPr lang="nl-NL" sz="1600" dirty="0" err="1"/>
              <a:t>with</a:t>
            </a:r>
            <a:r>
              <a:rPr lang="nl-NL" sz="1600" dirty="0"/>
              <a:t> </a:t>
            </a:r>
            <a:r>
              <a:rPr lang="nl-NL" sz="1600" dirty="0" err="1"/>
              <a:t>RandomForestRegressor</a:t>
            </a:r>
            <a:r>
              <a:rPr lang="nl-NL" sz="1600" dirty="0"/>
              <a:t> </a:t>
            </a:r>
            <a:r>
              <a:rPr lang="nl-NL" sz="1600" dirty="0" err="1"/>
              <a:t>and</a:t>
            </a:r>
            <a:r>
              <a:rPr lang="nl-NL" sz="1600" dirty="0"/>
              <a:t> display </a:t>
            </a:r>
            <a:r>
              <a:rPr lang="nl-NL" sz="1600" dirty="0" err="1"/>
              <a:t>the</a:t>
            </a:r>
            <a:r>
              <a:rPr lang="nl-NL" sz="1600" dirty="0"/>
              <a:t> feature </a:t>
            </a:r>
            <a:r>
              <a:rPr lang="nl-NL" sz="1600" dirty="0" err="1"/>
              <a:t>importances</a:t>
            </a:r>
            <a:r>
              <a:rPr lang="nl-NL" sz="1600" dirty="0"/>
              <a:t>.</a:t>
            </a:r>
          </a:p>
        </p:txBody>
      </p:sp>
      <p:sp>
        <p:nvSpPr>
          <p:cNvPr id="8" name="Tijdelijke aanduiding voor voettekst 7">
            <a:extLst>
              <a:ext uri="{FF2B5EF4-FFF2-40B4-BE49-F238E27FC236}">
                <a16:creationId xmlns:a16="http://schemas.microsoft.com/office/drawing/2014/main" id="{872DAB2F-C7EE-3E58-5BF1-01F1CA1CC482}"/>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74A250C-6CA9-0425-0799-A4D80383D361}"/>
              </a:ext>
            </a:extLst>
          </p:cNvPr>
          <p:cNvSpPr>
            <a:spLocks noGrp="1"/>
          </p:cNvSpPr>
          <p:nvPr>
            <p:ph type="sldNum" sz="quarter" idx="11"/>
          </p:nvPr>
        </p:nvSpPr>
        <p:spPr/>
        <p:txBody>
          <a:bodyPr/>
          <a:lstStyle/>
          <a:p>
            <a:fld id="{4A9FEBF3-15B5-1B45-A2C4-90B74AC3EAE7}" type="slidenum">
              <a:rPr lang="nl-NL"/>
              <a:t>61</a:t>
            </a:fld>
            <a:endParaRPr lang="nl-NL"/>
          </a:p>
        </p:txBody>
      </p:sp>
    </p:spTree>
    <p:extLst>
      <p:ext uri="{BB962C8B-B14F-4D97-AF65-F5344CB8AC3E}">
        <p14:creationId xmlns:p14="http://schemas.microsoft.com/office/powerpoint/2010/main" val="4273156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3</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Optimalising</a:t>
            </a:r>
            <a:r>
              <a:rPr lang="nl-NL" dirty="0"/>
              <a:t> </a:t>
            </a:r>
            <a:r>
              <a:rPr lang="nl-NL" dirty="0" err="1"/>
              <a:t>your</a:t>
            </a:r>
            <a:r>
              <a:rPr lang="nl-NL" dirty="0"/>
              <a:t> </a:t>
            </a:r>
            <a:r>
              <a:rPr lang="nl-NL" dirty="0" err="1"/>
              <a:t>solutions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62</a:t>
            </a:fld>
            <a:endParaRPr lang="nl-NL"/>
          </a:p>
        </p:txBody>
      </p:sp>
    </p:spTree>
    <p:extLst>
      <p:ext uri="{BB962C8B-B14F-4D97-AF65-F5344CB8AC3E}">
        <p14:creationId xmlns:p14="http://schemas.microsoft.com/office/powerpoint/2010/main" val="1673696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a:t>
            </a:r>
            <a:r>
              <a:rPr lang="nl-NL"/>
              <a:t> 3 - </a:t>
            </a:r>
            <a:r>
              <a:rPr lang="nl-NL" dirty="0"/>
              <a:t>Optimalization</a:t>
            </a:r>
            <a:endParaRPr lang="nl-NL"/>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err="1"/>
              <a:t>Cost</a:t>
            </a:r>
            <a:r>
              <a:rPr lang="nl-NL" dirty="0"/>
              <a:t> </a:t>
            </a:r>
            <a:r>
              <a:rPr lang="nl-NL" dirty="0" err="1"/>
              <a:t>Function</a:t>
            </a:r>
            <a:endParaRPr lang="nl-NL" dirty="0"/>
          </a:p>
          <a:p>
            <a:r>
              <a:rPr lang="nl-NL" dirty="0" err="1"/>
              <a:t>Least</a:t>
            </a:r>
            <a:r>
              <a:rPr lang="nl-NL" dirty="0"/>
              <a:t> Squares </a:t>
            </a:r>
            <a:r>
              <a:rPr lang="nl-NL" dirty="0" err="1"/>
              <a:t>Optimalisation</a:t>
            </a:r>
            <a:endParaRPr lang="nl-NL" dirty="0"/>
          </a:p>
          <a:p>
            <a:r>
              <a:rPr lang="nl-NL" dirty="0" err="1"/>
              <a:t>Gradient</a:t>
            </a:r>
            <a:r>
              <a:rPr lang="nl-NL" dirty="0"/>
              <a:t> </a:t>
            </a:r>
            <a:r>
              <a:rPr lang="nl-NL" dirty="0" err="1"/>
              <a:t>Descent</a:t>
            </a:r>
            <a:endParaRPr lang="nl-NL" dirty="0"/>
          </a:p>
          <a:p>
            <a:r>
              <a:rPr lang="nl-NL" dirty="0"/>
              <a:t>Monte Carlo</a:t>
            </a:r>
          </a:p>
        </p:txBody>
      </p:sp>
      <p:sp>
        <p:nvSpPr>
          <p:cNvPr id="6" name="Tijdelijke aanduiding voor voettekst 5">
            <a:extLst>
              <a:ext uri="{FF2B5EF4-FFF2-40B4-BE49-F238E27FC236}">
                <a16:creationId xmlns:a16="http://schemas.microsoft.com/office/drawing/2014/main" id="{617BA4A9-2821-6B65-5F2B-E1220597DCD5}"/>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90998E8A-223D-0F67-7A82-D0B328536ACD}"/>
              </a:ext>
            </a:extLst>
          </p:cNvPr>
          <p:cNvSpPr>
            <a:spLocks noGrp="1"/>
          </p:cNvSpPr>
          <p:nvPr>
            <p:ph type="sldNum" sz="quarter" idx="11"/>
          </p:nvPr>
        </p:nvSpPr>
        <p:spPr/>
        <p:txBody>
          <a:bodyPr/>
          <a:lstStyle/>
          <a:p>
            <a:fld id="{1181F1E3-57B7-48A5-BF9B-ED6E736CC525}" type="slidenum">
              <a:rPr lang="nl-NL" smtClean="0"/>
              <a:pPr/>
              <a:t>63</a:t>
            </a:fld>
            <a:endParaRPr lang="nl-NL"/>
          </a:p>
        </p:txBody>
      </p:sp>
    </p:spTree>
    <p:extLst>
      <p:ext uri="{BB962C8B-B14F-4D97-AF65-F5344CB8AC3E}">
        <p14:creationId xmlns:p14="http://schemas.microsoft.com/office/powerpoint/2010/main" val="3579829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BD008C-F5C7-BC49-AA7A-C6EED2862607}"/>
              </a:ext>
            </a:extLst>
          </p:cNvPr>
          <p:cNvSpPr>
            <a:spLocks noGrp="1"/>
          </p:cNvSpPr>
          <p:nvPr>
            <p:ph type="title"/>
          </p:nvPr>
        </p:nvSpPr>
        <p:spPr/>
        <p:txBody>
          <a:bodyPr>
            <a:normAutofit fontScale="90000"/>
          </a:bodyPr>
          <a:lstStyle/>
          <a:p>
            <a:r>
              <a:rPr lang="nl-NL"/>
              <a:t>Learning rate</a:t>
            </a:r>
          </a:p>
        </p:txBody>
      </p:sp>
      <p:pic>
        <p:nvPicPr>
          <p:cNvPr id="4" name="Tijdelijke aanduiding voor inhoud 3">
            <a:extLst>
              <a:ext uri="{FF2B5EF4-FFF2-40B4-BE49-F238E27FC236}">
                <a16:creationId xmlns:a16="http://schemas.microsoft.com/office/drawing/2014/main" id="{51CE596A-7A75-BD05-378A-E3384207D722}"/>
              </a:ext>
            </a:extLst>
          </p:cNvPr>
          <p:cNvPicPr>
            <a:picLocks noGrp="1" noChangeAspect="1"/>
          </p:cNvPicPr>
          <p:nvPr>
            <p:ph idx="1"/>
          </p:nvPr>
        </p:nvPicPr>
        <p:blipFill>
          <a:blip r:embed="rId3"/>
          <a:stretch>
            <a:fillRect/>
          </a:stretch>
        </p:blipFill>
        <p:spPr>
          <a:xfrm>
            <a:off x="1066799" y="1697285"/>
            <a:ext cx="7010400" cy="3276600"/>
          </a:xfrm>
          <a:prstGeom prst="rect">
            <a:avLst/>
          </a:prstGeom>
        </p:spPr>
      </p:pic>
      <p:sp>
        <p:nvSpPr>
          <p:cNvPr id="7" name="Tijdelijke aanduiding voor voettekst 6">
            <a:extLst>
              <a:ext uri="{FF2B5EF4-FFF2-40B4-BE49-F238E27FC236}">
                <a16:creationId xmlns:a16="http://schemas.microsoft.com/office/drawing/2014/main" id="{A522C774-74F2-210C-2819-9D11C3E39096}"/>
              </a:ext>
            </a:extLst>
          </p:cNvPr>
          <p:cNvSpPr>
            <a:spLocks noGrp="1"/>
          </p:cNvSpPr>
          <p:nvPr>
            <p:ph type="ftr" sz="quarter" idx="10"/>
          </p:nvPr>
        </p:nvSpPr>
        <p:spPr/>
        <p:txBody>
          <a:bodyPr/>
          <a:lstStyle/>
          <a:p>
            <a:endParaRPr lang="nl-NL" sz="1200"/>
          </a:p>
        </p:txBody>
      </p:sp>
      <p:sp>
        <p:nvSpPr>
          <p:cNvPr id="8" name="Tijdelijke aanduiding voor dianummer 7">
            <a:extLst>
              <a:ext uri="{FF2B5EF4-FFF2-40B4-BE49-F238E27FC236}">
                <a16:creationId xmlns:a16="http://schemas.microsoft.com/office/drawing/2014/main" id="{BDC25AEC-90F9-732B-B135-BD7D99F104F3}"/>
              </a:ext>
            </a:extLst>
          </p:cNvPr>
          <p:cNvSpPr>
            <a:spLocks noGrp="1"/>
          </p:cNvSpPr>
          <p:nvPr>
            <p:ph type="sldNum" sz="quarter" idx="11"/>
          </p:nvPr>
        </p:nvSpPr>
        <p:spPr/>
        <p:txBody>
          <a:bodyPr/>
          <a:lstStyle/>
          <a:p>
            <a:fld id="{4A9FEBF3-15B5-1B45-A2C4-90B74AC3EAE7}" type="slidenum">
              <a:rPr lang="nl-NL"/>
              <a:t>64</a:t>
            </a:fld>
            <a:endParaRPr lang="nl-NL"/>
          </a:p>
        </p:txBody>
      </p:sp>
      <p:sp>
        <p:nvSpPr>
          <p:cNvPr id="3" name="Tekstvak 2">
            <a:extLst>
              <a:ext uri="{FF2B5EF4-FFF2-40B4-BE49-F238E27FC236}">
                <a16:creationId xmlns:a16="http://schemas.microsoft.com/office/drawing/2014/main" id="{8BA89334-DC74-0455-05BF-B633E0EFBF54}"/>
              </a:ext>
            </a:extLst>
          </p:cNvPr>
          <p:cNvSpPr txBox="1"/>
          <p:nvPr/>
        </p:nvSpPr>
        <p:spPr>
          <a:xfrm>
            <a:off x="1686392" y="5314013"/>
            <a:ext cx="5771213" cy="646331"/>
          </a:xfrm>
          <a:prstGeom prst="rect">
            <a:avLst/>
          </a:prstGeom>
          <a:noFill/>
        </p:spPr>
        <p:txBody>
          <a:bodyPr wrap="square" rtlCol="0">
            <a:spAutoFit/>
          </a:bodyPr>
          <a:lstStyle/>
          <a:p>
            <a:r>
              <a:rPr lang="nl-NL" i="1" dirty="0"/>
              <a:t>We </a:t>
            </a:r>
            <a:r>
              <a:rPr lang="nl-NL" i="1" dirty="0" err="1"/>
              <a:t>need</a:t>
            </a:r>
            <a:r>
              <a:rPr lang="nl-NL" i="1" dirty="0"/>
              <a:t> </a:t>
            </a:r>
            <a:r>
              <a:rPr lang="nl-NL" i="1" dirty="0" err="1"/>
              <a:t>to</a:t>
            </a:r>
            <a:r>
              <a:rPr lang="nl-NL" i="1" dirty="0"/>
              <a:t> </a:t>
            </a:r>
            <a:r>
              <a:rPr lang="nl-NL" i="1" dirty="0" err="1"/>
              <a:t>carefully</a:t>
            </a:r>
            <a:r>
              <a:rPr lang="nl-NL" i="1" dirty="0"/>
              <a:t> </a:t>
            </a:r>
            <a:r>
              <a:rPr lang="nl-NL" i="1" dirty="0" err="1"/>
              <a:t>consider</a:t>
            </a:r>
            <a:r>
              <a:rPr lang="nl-NL" i="1" dirty="0"/>
              <a:t> </a:t>
            </a:r>
            <a:r>
              <a:rPr lang="nl-NL" i="1" dirty="0" err="1"/>
              <a:t>the</a:t>
            </a:r>
            <a:r>
              <a:rPr lang="nl-NL" i="1" dirty="0"/>
              <a:t> hyperparameters of </a:t>
            </a:r>
            <a:r>
              <a:rPr lang="nl-NL" i="1" dirty="0" err="1"/>
              <a:t>our</a:t>
            </a:r>
            <a:r>
              <a:rPr lang="nl-NL" i="1" dirty="0"/>
              <a:t> machine </a:t>
            </a:r>
            <a:r>
              <a:rPr lang="nl-NL" i="1" dirty="0" err="1"/>
              <a:t>learning</a:t>
            </a:r>
            <a:r>
              <a:rPr lang="nl-NL" i="1" dirty="0"/>
              <a:t> </a:t>
            </a:r>
            <a:r>
              <a:rPr lang="nl-NL" i="1" dirty="0" err="1"/>
              <a:t>models</a:t>
            </a:r>
            <a:r>
              <a:rPr lang="nl-NL" i="1" dirty="0"/>
              <a:t>, or </a:t>
            </a:r>
            <a:r>
              <a:rPr lang="nl-NL" i="1" dirty="0" err="1"/>
              <a:t>they</a:t>
            </a:r>
            <a:r>
              <a:rPr lang="nl-NL" i="1" dirty="0"/>
              <a:t> </a:t>
            </a:r>
            <a:r>
              <a:rPr lang="nl-NL" i="1" dirty="0" err="1"/>
              <a:t>will</a:t>
            </a:r>
            <a:r>
              <a:rPr lang="nl-NL" i="1" dirty="0"/>
              <a:t> </a:t>
            </a:r>
            <a:r>
              <a:rPr lang="nl-NL" i="1" dirty="0" err="1"/>
              <a:t>not</a:t>
            </a:r>
            <a:r>
              <a:rPr lang="nl-NL" i="1" dirty="0"/>
              <a:t> </a:t>
            </a:r>
            <a:r>
              <a:rPr lang="nl-NL" i="1" dirty="0" err="1"/>
              <a:t>work</a:t>
            </a:r>
            <a:r>
              <a:rPr lang="nl-NL" i="1" dirty="0"/>
              <a:t> as </a:t>
            </a:r>
            <a:r>
              <a:rPr lang="nl-NL" i="1" dirty="0" err="1"/>
              <a:t>intended</a:t>
            </a:r>
            <a:r>
              <a:rPr lang="nl-NL" i="1" dirty="0"/>
              <a:t>.</a:t>
            </a:r>
          </a:p>
        </p:txBody>
      </p:sp>
    </p:spTree>
    <p:extLst>
      <p:ext uri="{BB962C8B-B14F-4D97-AF65-F5344CB8AC3E}">
        <p14:creationId xmlns:p14="http://schemas.microsoft.com/office/powerpoint/2010/main" val="4186736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73CA67-1851-4B40-B5A8-6F4898931ABD}"/>
              </a:ext>
            </a:extLst>
          </p:cNvPr>
          <p:cNvSpPr>
            <a:spLocks noGrp="1"/>
          </p:cNvSpPr>
          <p:nvPr>
            <p:ph type="title"/>
          </p:nvPr>
        </p:nvSpPr>
        <p:spPr/>
        <p:txBody>
          <a:bodyPr>
            <a:normAutofit fontScale="90000"/>
          </a:bodyPr>
          <a:lstStyle/>
          <a:p>
            <a:r>
              <a:rPr lang="nl-NL"/>
              <a:t>Optimalization – Gradient Descent</a:t>
            </a:r>
          </a:p>
        </p:txBody>
      </p:sp>
      <p:sp>
        <p:nvSpPr>
          <p:cNvPr id="6" name="Tijdelijke aanduiding voor voettekst 5">
            <a:extLst>
              <a:ext uri="{FF2B5EF4-FFF2-40B4-BE49-F238E27FC236}">
                <a16:creationId xmlns:a16="http://schemas.microsoft.com/office/drawing/2014/main" id="{73C5BD6C-56E9-3647-A61A-2C613E3EC4FD}"/>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5E04F89-2F81-2DAD-B8A5-DF3D9FE250C6}"/>
              </a:ext>
            </a:extLst>
          </p:cNvPr>
          <p:cNvSpPr>
            <a:spLocks noGrp="1"/>
          </p:cNvSpPr>
          <p:nvPr>
            <p:ph type="sldNum" sz="quarter" idx="11"/>
          </p:nvPr>
        </p:nvSpPr>
        <p:spPr/>
        <p:txBody>
          <a:bodyPr/>
          <a:lstStyle/>
          <a:p>
            <a:fld id="{4A9FEBF3-15B5-1B45-A2C4-90B74AC3EAE7}" type="slidenum">
              <a:rPr lang="nl-NL"/>
              <a:t>65</a:t>
            </a:fld>
            <a:endParaRPr lang="nl-NL"/>
          </a:p>
        </p:txBody>
      </p:sp>
      <p:pic>
        <p:nvPicPr>
          <p:cNvPr id="4" name="Afbeelding 3">
            <a:extLst>
              <a:ext uri="{FF2B5EF4-FFF2-40B4-BE49-F238E27FC236}">
                <a16:creationId xmlns:a16="http://schemas.microsoft.com/office/drawing/2014/main" id="{8EEB14CB-9A07-75EF-C459-E01491325C99}"/>
              </a:ext>
            </a:extLst>
          </p:cNvPr>
          <p:cNvPicPr>
            <a:picLocks noChangeAspect="1"/>
          </p:cNvPicPr>
          <p:nvPr/>
        </p:nvPicPr>
        <p:blipFill>
          <a:blip r:embed="rId3"/>
          <a:stretch>
            <a:fillRect/>
          </a:stretch>
        </p:blipFill>
        <p:spPr>
          <a:xfrm>
            <a:off x="628650" y="1306231"/>
            <a:ext cx="7888840" cy="4753909"/>
          </a:xfrm>
          <a:prstGeom prst="rect">
            <a:avLst/>
          </a:prstGeom>
        </p:spPr>
      </p:pic>
    </p:spTree>
    <p:extLst>
      <p:ext uri="{BB962C8B-B14F-4D97-AF65-F5344CB8AC3E}">
        <p14:creationId xmlns:p14="http://schemas.microsoft.com/office/powerpoint/2010/main" val="1980697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845-8F27-B04A-8288-EFA0E75472D5}"/>
              </a:ext>
            </a:extLst>
          </p:cNvPr>
          <p:cNvSpPr>
            <a:spLocks noGrp="1"/>
          </p:cNvSpPr>
          <p:nvPr>
            <p:ph type="title"/>
          </p:nvPr>
        </p:nvSpPr>
        <p:spPr/>
        <p:txBody>
          <a:bodyPr>
            <a:normAutofit fontScale="90000"/>
          </a:bodyPr>
          <a:lstStyle/>
          <a:p>
            <a:r>
              <a:rPr lang="nl-NL"/>
              <a:t>Randomized Optimalization</a:t>
            </a:r>
            <a:endParaRPr lang="en-NL"/>
          </a:p>
        </p:txBody>
      </p:sp>
      <p:sp>
        <p:nvSpPr>
          <p:cNvPr id="3" name="Content Placeholder 2">
            <a:extLst>
              <a:ext uri="{FF2B5EF4-FFF2-40B4-BE49-F238E27FC236}">
                <a16:creationId xmlns:a16="http://schemas.microsoft.com/office/drawing/2014/main" id="{5A5F5B1C-B7AA-A743-8A3E-F0B69583A4B1}"/>
              </a:ext>
            </a:extLst>
          </p:cNvPr>
          <p:cNvSpPr>
            <a:spLocks noGrp="1"/>
          </p:cNvSpPr>
          <p:nvPr>
            <p:ph idx="1"/>
          </p:nvPr>
        </p:nvSpPr>
        <p:spPr/>
        <p:txBody>
          <a:bodyPr/>
          <a:lstStyle/>
          <a:p>
            <a:r>
              <a:rPr lang="nl-NL" dirty="0"/>
              <a:t>(random-</a:t>
            </a:r>
            <a:r>
              <a:rPr lang="nl-NL" dirty="0" err="1"/>
              <a:t>restart</a:t>
            </a:r>
            <a:r>
              <a:rPr lang="nl-NL" dirty="0"/>
              <a:t>) Hill Climbing</a:t>
            </a:r>
          </a:p>
          <a:p>
            <a:r>
              <a:rPr lang="nl-NL" dirty="0" err="1"/>
              <a:t>Randomized</a:t>
            </a:r>
            <a:r>
              <a:rPr lang="nl-NL" dirty="0"/>
              <a:t> Hill Climbing (</a:t>
            </a:r>
            <a:r>
              <a:rPr lang="nl-NL" dirty="0" err="1"/>
              <a:t>also</a:t>
            </a:r>
            <a:r>
              <a:rPr lang="nl-NL" dirty="0"/>
              <a:t> </a:t>
            </a:r>
            <a:r>
              <a:rPr lang="nl-NL" dirty="0" err="1"/>
              <a:t>known</a:t>
            </a:r>
            <a:r>
              <a:rPr lang="nl-NL" dirty="0"/>
              <a:t> as </a:t>
            </a:r>
            <a:r>
              <a:rPr lang="nl-NL" dirty="0" err="1"/>
              <a:t>stochastic</a:t>
            </a:r>
            <a:r>
              <a:rPr lang="nl-NL" dirty="0"/>
              <a:t> </a:t>
            </a:r>
            <a:r>
              <a:rPr lang="nl-NL" dirty="0" err="1"/>
              <a:t>hill</a:t>
            </a:r>
            <a:r>
              <a:rPr lang="nl-NL" dirty="0"/>
              <a:t> </a:t>
            </a:r>
            <a:r>
              <a:rPr lang="nl-NL" dirty="0" err="1"/>
              <a:t>climbing</a:t>
            </a:r>
            <a:r>
              <a:rPr lang="nl-NL" dirty="0"/>
              <a:t>)</a:t>
            </a:r>
          </a:p>
          <a:p>
            <a:r>
              <a:rPr lang="nl-NL" dirty="0" err="1"/>
              <a:t>Simulated</a:t>
            </a:r>
            <a:r>
              <a:rPr lang="nl-NL" dirty="0"/>
              <a:t> </a:t>
            </a:r>
            <a:r>
              <a:rPr lang="nl-NL" dirty="0" err="1"/>
              <a:t>Annealing</a:t>
            </a:r>
            <a:endParaRPr lang="nl-NL" dirty="0"/>
          </a:p>
          <a:p>
            <a:r>
              <a:rPr lang="nl-NL" dirty="0" err="1"/>
              <a:t>Genetic</a:t>
            </a:r>
            <a:r>
              <a:rPr lang="nl-NL" dirty="0"/>
              <a:t> </a:t>
            </a:r>
            <a:r>
              <a:rPr lang="nl-NL" dirty="0" err="1"/>
              <a:t>Algorithm</a:t>
            </a:r>
            <a:endParaRPr lang="nl-NL" dirty="0"/>
          </a:p>
          <a:p>
            <a:r>
              <a:rPr lang="nl-NL" dirty="0"/>
              <a:t>MIMIC (Mutual-I)</a:t>
            </a:r>
          </a:p>
          <a:p>
            <a:r>
              <a:rPr lang="nl-NL" dirty="0"/>
              <a:t>Information-</a:t>
            </a:r>
            <a:r>
              <a:rPr lang="nl-NL" dirty="0" err="1"/>
              <a:t>Maximizing</a:t>
            </a:r>
            <a:r>
              <a:rPr lang="nl-NL" dirty="0"/>
              <a:t> Input Clustering</a:t>
            </a:r>
            <a:endParaRPr lang="en-NL" dirty="0"/>
          </a:p>
        </p:txBody>
      </p:sp>
      <p:sp>
        <p:nvSpPr>
          <p:cNvPr id="6" name="Tijdelijke aanduiding voor voettekst 5">
            <a:extLst>
              <a:ext uri="{FF2B5EF4-FFF2-40B4-BE49-F238E27FC236}">
                <a16:creationId xmlns:a16="http://schemas.microsoft.com/office/drawing/2014/main" id="{B5BD7436-1A4C-48D1-FD8B-55A0D279657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F77BBF2D-B0A6-61FE-0ADD-DFBCE6D0152B}"/>
              </a:ext>
            </a:extLst>
          </p:cNvPr>
          <p:cNvSpPr>
            <a:spLocks noGrp="1"/>
          </p:cNvSpPr>
          <p:nvPr>
            <p:ph type="sldNum" sz="quarter" idx="11"/>
          </p:nvPr>
        </p:nvSpPr>
        <p:spPr/>
        <p:txBody>
          <a:bodyPr/>
          <a:lstStyle/>
          <a:p>
            <a:fld id="{4A9FEBF3-15B5-1B45-A2C4-90B74AC3EAE7}" type="slidenum">
              <a:rPr lang="nl-NL"/>
              <a:t>66</a:t>
            </a:fld>
            <a:endParaRPr lang="nl-NL"/>
          </a:p>
        </p:txBody>
      </p:sp>
    </p:spTree>
    <p:extLst>
      <p:ext uri="{BB962C8B-B14F-4D97-AF65-F5344CB8AC3E}">
        <p14:creationId xmlns:p14="http://schemas.microsoft.com/office/powerpoint/2010/main" val="2174874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04910-03C6-444B-AE8B-5DDAD2152936}"/>
              </a:ext>
            </a:extLst>
          </p:cNvPr>
          <p:cNvSpPr>
            <a:spLocks noGrp="1"/>
          </p:cNvSpPr>
          <p:nvPr>
            <p:ph type="title"/>
          </p:nvPr>
        </p:nvSpPr>
        <p:spPr/>
        <p:txBody>
          <a:bodyPr>
            <a:normAutofit fontScale="90000"/>
          </a:bodyPr>
          <a:lstStyle/>
          <a:p>
            <a:r>
              <a:rPr lang="nl-NL"/>
              <a:t>Simulated Annealing</a:t>
            </a:r>
          </a:p>
        </p:txBody>
      </p:sp>
      <p:sp>
        <p:nvSpPr>
          <p:cNvPr id="5" name="Tijdelijke aanduiding voor voettekst 4">
            <a:extLst>
              <a:ext uri="{FF2B5EF4-FFF2-40B4-BE49-F238E27FC236}">
                <a16:creationId xmlns:a16="http://schemas.microsoft.com/office/drawing/2014/main" id="{9ADE9C7B-07D8-4F1A-1C0C-ACB762FE528F}"/>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042F6561-EEE5-2580-67FC-5431FFEE07F6}"/>
              </a:ext>
            </a:extLst>
          </p:cNvPr>
          <p:cNvSpPr>
            <a:spLocks noGrp="1"/>
          </p:cNvSpPr>
          <p:nvPr>
            <p:ph type="sldNum" sz="quarter" idx="11"/>
          </p:nvPr>
        </p:nvSpPr>
        <p:spPr/>
        <p:txBody>
          <a:bodyPr/>
          <a:lstStyle/>
          <a:p>
            <a:fld id="{4A9FEBF3-15B5-1B45-A2C4-90B74AC3EAE7}" type="slidenum">
              <a:rPr lang="nl-NL"/>
              <a:t>67</a:t>
            </a:fld>
            <a:endParaRPr lang="nl-NL"/>
          </a:p>
        </p:txBody>
      </p:sp>
      <p:pic>
        <p:nvPicPr>
          <p:cNvPr id="4" name="Afbeelding 3">
            <a:extLst>
              <a:ext uri="{FF2B5EF4-FFF2-40B4-BE49-F238E27FC236}">
                <a16:creationId xmlns:a16="http://schemas.microsoft.com/office/drawing/2014/main" id="{B09F3856-927F-CE03-A087-C8D8856A813A}"/>
              </a:ext>
            </a:extLst>
          </p:cNvPr>
          <p:cNvPicPr>
            <a:picLocks noChangeAspect="1"/>
          </p:cNvPicPr>
          <p:nvPr/>
        </p:nvPicPr>
        <p:blipFill>
          <a:blip r:embed="rId3"/>
          <a:stretch>
            <a:fillRect/>
          </a:stretch>
        </p:blipFill>
        <p:spPr>
          <a:xfrm>
            <a:off x="812800" y="1742149"/>
            <a:ext cx="7518400" cy="3759200"/>
          </a:xfrm>
          <a:prstGeom prst="rect">
            <a:avLst/>
          </a:prstGeom>
        </p:spPr>
      </p:pic>
    </p:spTree>
    <p:extLst>
      <p:ext uri="{BB962C8B-B14F-4D97-AF65-F5344CB8AC3E}">
        <p14:creationId xmlns:p14="http://schemas.microsoft.com/office/powerpoint/2010/main" val="297977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FB0DC8-0525-43F7-B429-6BA82316DD39}"/>
              </a:ext>
            </a:extLst>
          </p:cNvPr>
          <p:cNvSpPr>
            <a:spLocks noGrp="1"/>
          </p:cNvSpPr>
          <p:nvPr>
            <p:ph type="title"/>
          </p:nvPr>
        </p:nvSpPr>
        <p:spPr/>
        <p:txBody>
          <a:bodyPr>
            <a:normAutofit fontScale="90000"/>
          </a:bodyPr>
          <a:lstStyle/>
          <a:p>
            <a:r>
              <a:rPr lang="nl-NL" dirty="0" err="1"/>
              <a:t>Genetic</a:t>
            </a:r>
            <a:r>
              <a:rPr lang="nl-NL" dirty="0"/>
              <a:t> </a:t>
            </a:r>
            <a:r>
              <a:rPr lang="nl-NL" dirty="0" err="1"/>
              <a:t>Algorithms</a:t>
            </a:r>
            <a:endParaRPr lang="nl-NL" dirty="0"/>
          </a:p>
        </p:txBody>
      </p:sp>
      <p:sp>
        <p:nvSpPr>
          <p:cNvPr id="3" name="Tijdelijke aanduiding voor voettekst 2">
            <a:extLst>
              <a:ext uri="{FF2B5EF4-FFF2-40B4-BE49-F238E27FC236}">
                <a16:creationId xmlns:a16="http://schemas.microsoft.com/office/drawing/2014/main" id="{37F11A42-D4C8-DBF2-B389-0406E33517C8}"/>
              </a:ext>
            </a:extLst>
          </p:cNvPr>
          <p:cNvSpPr>
            <a:spLocks noGrp="1"/>
          </p:cNvSpPr>
          <p:nvPr>
            <p:ph type="ftr" sz="quarter" idx="10"/>
          </p:nvPr>
        </p:nvSpPr>
        <p:spPr>
          <a:xfrm>
            <a:off x="628650" y="6444477"/>
            <a:ext cx="5860640" cy="276999"/>
          </a:xfrm>
        </p:spPr>
        <p:txBody>
          <a:bodyPr/>
          <a:lstStyle/>
          <a:p>
            <a:r>
              <a:rPr lang="nl-NL" dirty="0"/>
              <a:t>Source: </a:t>
            </a:r>
            <a:r>
              <a:rPr lang="nl-NL" dirty="0" err="1"/>
              <a:t>Andriy</a:t>
            </a:r>
            <a:r>
              <a:rPr lang="nl-NL" dirty="0"/>
              <a:t> </a:t>
            </a:r>
            <a:r>
              <a:rPr lang="nl-NL" dirty="0" err="1"/>
              <a:t>Strepetilov</a:t>
            </a:r>
            <a:r>
              <a:rPr lang="nl-NL" dirty="0"/>
              <a:t>, LinkedIn</a:t>
            </a:r>
          </a:p>
        </p:txBody>
      </p:sp>
      <p:sp>
        <p:nvSpPr>
          <p:cNvPr id="4" name="Tijdelijke aanduiding voor dianummer 3">
            <a:extLst>
              <a:ext uri="{FF2B5EF4-FFF2-40B4-BE49-F238E27FC236}">
                <a16:creationId xmlns:a16="http://schemas.microsoft.com/office/drawing/2014/main" id="{F4B2C3FA-4F10-E238-FFEA-EFB3AFD6A801}"/>
              </a:ext>
            </a:extLst>
          </p:cNvPr>
          <p:cNvSpPr>
            <a:spLocks noGrp="1"/>
          </p:cNvSpPr>
          <p:nvPr>
            <p:ph type="sldNum" sz="quarter" idx="11"/>
          </p:nvPr>
        </p:nvSpPr>
        <p:spPr/>
        <p:txBody>
          <a:bodyPr/>
          <a:lstStyle/>
          <a:p>
            <a:fld id="{4A9FEBF3-15B5-1B45-A2C4-90B74AC3EAE7}" type="slidenum">
              <a:rPr lang="nl-NL" smtClean="0"/>
              <a:t>68</a:t>
            </a:fld>
            <a:endParaRPr lang="nl-NL"/>
          </a:p>
        </p:txBody>
      </p:sp>
      <p:pic>
        <p:nvPicPr>
          <p:cNvPr id="2050" name="Picture 2" descr="Genetic algorithm in casting gating system design">
            <a:extLst>
              <a:ext uri="{FF2B5EF4-FFF2-40B4-BE49-F238E27FC236}">
                <a16:creationId xmlns:a16="http://schemas.microsoft.com/office/drawing/2014/main" id="{640F820D-CF49-1CE2-E88F-31ED6BF98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94" y="2908997"/>
            <a:ext cx="4847611" cy="3673979"/>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1">
            <a:extLst>
              <a:ext uri="{FF2B5EF4-FFF2-40B4-BE49-F238E27FC236}">
                <a16:creationId xmlns:a16="http://schemas.microsoft.com/office/drawing/2014/main" id="{D8E25AAF-9AD5-0AFF-A017-AD3DAB3374E5}"/>
              </a:ext>
            </a:extLst>
          </p:cNvPr>
          <p:cNvSpPr txBox="1">
            <a:spLocks/>
          </p:cNvSpPr>
          <p:nvPr/>
        </p:nvSpPr>
        <p:spPr>
          <a:xfrm>
            <a:off x="628650" y="1229032"/>
            <a:ext cx="7886700" cy="494793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600" dirty="0" err="1"/>
              <a:t>Algorithm</a:t>
            </a:r>
            <a:r>
              <a:rPr lang="nl-NL" sz="1600" dirty="0"/>
              <a:t> </a:t>
            </a:r>
            <a:r>
              <a:rPr lang="nl-NL" sz="1600" dirty="0" err="1"/>
              <a:t>that</a:t>
            </a:r>
            <a:r>
              <a:rPr lang="nl-NL" sz="1600" dirty="0"/>
              <a:t> </a:t>
            </a:r>
            <a:r>
              <a:rPr lang="nl-NL" sz="1600" dirty="0" err="1"/>
              <a:t>works</a:t>
            </a:r>
            <a:r>
              <a:rPr lang="nl-NL" sz="1600" dirty="0"/>
              <a:t> </a:t>
            </a:r>
            <a:r>
              <a:rPr lang="nl-NL" sz="1600" dirty="0" err="1"/>
              <a:t>with</a:t>
            </a:r>
            <a:r>
              <a:rPr lang="nl-NL" sz="1600" dirty="0"/>
              <a:t> different </a:t>
            </a:r>
            <a:r>
              <a:rPr lang="nl-NL" sz="1600" dirty="0" err="1"/>
              <a:t>models</a:t>
            </a:r>
            <a:r>
              <a:rPr lang="nl-NL" sz="1600" dirty="0"/>
              <a:t> </a:t>
            </a:r>
            <a:r>
              <a:rPr lang="nl-NL" sz="1600" dirty="0" err="1"/>
              <a:t>to</a:t>
            </a:r>
            <a:r>
              <a:rPr lang="nl-NL" sz="1600" dirty="0"/>
              <a:t> </a:t>
            </a:r>
            <a:r>
              <a:rPr lang="nl-NL" sz="1600" dirty="0" err="1"/>
              <a:t>optimise</a:t>
            </a:r>
            <a:endParaRPr lang="nl-NL" sz="1600" dirty="0"/>
          </a:p>
          <a:p>
            <a:r>
              <a:rPr lang="nl-NL" sz="1600" dirty="0" err="1"/>
              <a:t>Often</a:t>
            </a:r>
            <a:r>
              <a:rPr lang="nl-NL" sz="1600" dirty="0"/>
              <a:t> </a:t>
            </a:r>
            <a:r>
              <a:rPr lang="nl-NL" sz="1600" dirty="0" err="1"/>
              <a:t>uses</a:t>
            </a:r>
            <a:r>
              <a:rPr lang="nl-NL" sz="1600" dirty="0"/>
              <a:t> a string </a:t>
            </a:r>
            <a:r>
              <a:rPr lang="nl-NL" sz="1600" dirty="0" err="1"/>
              <a:t>representation</a:t>
            </a:r>
            <a:r>
              <a:rPr lang="nl-NL" sz="1600" dirty="0"/>
              <a:t> </a:t>
            </a:r>
            <a:r>
              <a:rPr lang="nl-NL" sz="1600" dirty="0" err="1"/>
              <a:t>that</a:t>
            </a:r>
            <a:r>
              <a:rPr lang="nl-NL" sz="1600" dirty="0"/>
              <a:t> </a:t>
            </a:r>
            <a:r>
              <a:rPr lang="nl-NL" sz="1600" dirty="0" err="1"/>
              <a:t>corresponds</a:t>
            </a:r>
            <a:r>
              <a:rPr lang="nl-NL" sz="1600" dirty="0"/>
              <a:t> </a:t>
            </a:r>
            <a:r>
              <a:rPr lang="nl-NL" sz="1600" dirty="0" err="1"/>
              <a:t>to</a:t>
            </a:r>
            <a:r>
              <a:rPr lang="nl-NL" sz="1600" dirty="0"/>
              <a:t> a vector, tree, </a:t>
            </a:r>
            <a:r>
              <a:rPr lang="nl-NL" sz="1600" dirty="0" err="1"/>
              <a:t>graph</a:t>
            </a:r>
            <a:r>
              <a:rPr lang="nl-NL" sz="1600" dirty="0"/>
              <a:t> or </a:t>
            </a:r>
            <a:r>
              <a:rPr lang="nl-NL" sz="1600" dirty="0" err="1"/>
              <a:t>other</a:t>
            </a:r>
            <a:r>
              <a:rPr lang="nl-NL" sz="1600" dirty="0"/>
              <a:t> data </a:t>
            </a:r>
            <a:r>
              <a:rPr lang="nl-NL" sz="1600" dirty="0" err="1"/>
              <a:t>structure</a:t>
            </a:r>
            <a:endParaRPr lang="nl-NL" sz="1600" dirty="0"/>
          </a:p>
          <a:p>
            <a:r>
              <a:rPr lang="nl-NL" sz="1600" dirty="0"/>
              <a:t>New </a:t>
            </a:r>
            <a:r>
              <a:rPr lang="nl-NL" sz="1600" dirty="0" err="1"/>
              <a:t>algorithms</a:t>
            </a:r>
            <a:r>
              <a:rPr lang="nl-NL" sz="1600" dirty="0"/>
              <a:t> are </a:t>
            </a:r>
            <a:r>
              <a:rPr lang="nl-NL" sz="1600" dirty="0" err="1"/>
              <a:t>produced</a:t>
            </a:r>
            <a:r>
              <a:rPr lang="nl-NL" sz="1600" dirty="0"/>
              <a:t> </a:t>
            </a:r>
            <a:r>
              <a:rPr lang="nl-NL" sz="1600" dirty="0" err="1"/>
              <a:t>by</a:t>
            </a:r>
            <a:r>
              <a:rPr lang="nl-NL" sz="1600" dirty="0"/>
              <a:t> </a:t>
            </a:r>
            <a:r>
              <a:rPr lang="nl-NL" sz="1600" dirty="0" err="1"/>
              <a:t>combining</a:t>
            </a:r>
            <a:r>
              <a:rPr lang="nl-NL" sz="1600" dirty="0"/>
              <a:t> </a:t>
            </a:r>
            <a:r>
              <a:rPr lang="nl-NL" sz="1600" dirty="0" err="1"/>
              <a:t>traits</a:t>
            </a:r>
            <a:r>
              <a:rPr lang="nl-NL" sz="1600" dirty="0"/>
              <a:t> </a:t>
            </a:r>
            <a:r>
              <a:rPr lang="nl-NL" sz="1600" dirty="0" err="1"/>
              <a:t>from</a:t>
            </a:r>
            <a:r>
              <a:rPr lang="nl-NL" sz="1600" dirty="0"/>
              <a:t> </a:t>
            </a:r>
            <a:r>
              <a:rPr lang="nl-NL" sz="1600" dirty="0" err="1"/>
              <a:t>parents</a:t>
            </a:r>
            <a:r>
              <a:rPr lang="nl-NL" sz="1600" dirty="0"/>
              <a:t> </a:t>
            </a:r>
            <a:r>
              <a:rPr lang="nl-NL" sz="1600" dirty="0" err="1"/>
              <a:t>and</a:t>
            </a:r>
            <a:r>
              <a:rPr lang="nl-NL" sz="1600" dirty="0"/>
              <a:t> </a:t>
            </a:r>
            <a:r>
              <a:rPr lang="nl-NL" sz="1600" dirty="0" err="1"/>
              <a:t>mutation</a:t>
            </a:r>
            <a:endParaRPr lang="nl-NL" sz="1600" dirty="0"/>
          </a:p>
        </p:txBody>
      </p:sp>
    </p:spTree>
    <p:extLst>
      <p:ext uri="{BB962C8B-B14F-4D97-AF65-F5344CB8AC3E}">
        <p14:creationId xmlns:p14="http://schemas.microsoft.com/office/powerpoint/2010/main" val="3787117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3.1 – Gradient Descent</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nl-NL" sz="1800" dirty="0" err="1"/>
              <a:t>Create</a:t>
            </a:r>
            <a:r>
              <a:rPr lang="nl-NL" sz="1800" dirty="0"/>
              <a:t> points </a:t>
            </a:r>
            <a:r>
              <a:rPr lang="nl-NL" sz="1800" dirty="0" err="1"/>
              <a:t>along</a:t>
            </a:r>
            <a:r>
              <a:rPr lang="nl-NL" sz="1800" dirty="0"/>
              <a:t> a 2-degree </a:t>
            </a:r>
            <a:r>
              <a:rPr lang="nl-NL" sz="1800" dirty="0" err="1"/>
              <a:t>polynomial</a:t>
            </a:r>
            <a:r>
              <a:rPr lang="nl-NL" sz="1800" dirty="0"/>
              <a:t> </a:t>
            </a:r>
            <a:r>
              <a:rPr lang="nl-NL" sz="1800" dirty="0" err="1"/>
              <a:t>function</a:t>
            </a:r>
            <a:endParaRPr lang="nl-NL" sz="1800" dirty="0"/>
          </a:p>
          <a:p>
            <a:pPr>
              <a:lnSpc>
                <a:spcPct val="100000"/>
              </a:lnSpc>
            </a:pPr>
            <a:r>
              <a:rPr lang="nl-NL" dirty="0" err="1"/>
              <a:t>Determine</a:t>
            </a:r>
            <a:r>
              <a:rPr lang="nl-NL" dirty="0"/>
              <a:t> </a:t>
            </a:r>
            <a:r>
              <a:rPr lang="nl-NL" dirty="0" err="1"/>
              <a:t>the</a:t>
            </a:r>
            <a:r>
              <a:rPr lang="nl-NL" dirty="0"/>
              <a:t> </a:t>
            </a:r>
            <a:r>
              <a:rPr lang="nl-NL" dirty="0" err="1"/>
              <a:t>gradient</a:t>
            </a:r>
            <a:r>
              <a:rPr lang="nl-NL" dirty="0"/>
              <a:t> </a:t>
            </a:r>
            <a:r>
              <a:rPr lang="nl-NL" dirty="0" err="1"/>
              <a:t>function</a:t>
            </a:r>
            <a:r>
              <a:rPr lang="nl-NL" dirty="0"/>
              <a:t>.</a:t>
            </a:r>
          </a:p>
          <a:p>
            <a:pPr>
              <a:lnSpc>
                <a:spcPct val="100000"/>
              </a:lnSpc>
            </a:pPr>
            <a:r>
              <a:rPr lang="nl-NL" dirty="0" err="1"/>
              <a:t>What</a:t>
            </a:r>
            <a:r>
              <a:rPr lang="nl-NL" dirty="0"/>
              <a:t> is </a:t>
            </a:r>
            <a:r>
              <a:rPr lang="nl-NL" dirty="0" err="1"/>
              <a:t>the</a:t>
            </a:r>
            <a:r>
              <a:rPr lang="nl-NL" dirty="0"/>
              <a:t> minimum?</a:t>
            </a:r>
          </a:p>
          <a:p>
            <a:pPr>
              <a:lnSpc>
                <a:spcPct val="100000"/>
              </a:lnSpc>
            </a:pPr>
            <a:r>
              <a:rPr lang="nl-NL" dirty="0" err="1"/>
              <a:t>Build</a:t>
            </a:r>
            <a:r>
              <a:rPr lang="nl-NL" dirty="0"/>
              <a:t> a program </a:t>
            </a:r>
            <a:r>
              <a:rPr lang="nl-NL" dirty="0" err="1"/>
              <a:t>that</a:t>
            </a:r>
            <a:r>
              <a:rPr lang="nl-NL" dirty="0"/>
              <a:t> starts at a random point </a:t>
            </a:r>
            <a:r>
              <a:rPr lang="nl-NL" dirty="0" err="1"/>
              <a:t>and</a:t>
            </a:r>
            <a:r>
              <a:rPr lang="nl-NL" dirty="0"/>
              <a:t> </a:t>
            </a:r>
            <a:r>
              <a:rPr lang="nl-NL" dirty="0" err="1"/>
              <a:t>iterates</a:t>
            </a:r>
            <a:r>
              <a:rPr lang="nl-NL" dirty="0"/>
              <a:t> </a:t>
            </a:r>
            <a:r>
              <a:rPr lang="nl-NL" dirty="0" err="1"/>
              <a:t>to</a:t>
            </a:r>
            <a:r>
              <a:rPr lang="nl-NL" dirty="0"/>
              <a:t> </a:t>
            </a:r>
            <a:r>
              <a:rPr lang="nl-NL" dirty="0" err="1"/>
              <a:t>the</a:t>
            </a:r>
            <a:r>
              <a:rPr lang="nl-NL" dirty="0"/>
              <a:t> maximum.</a:t>
            </a:r>
          </a:p>
          <a:p>
            <a:pPr>
              <a:lnSpc>
                <a:spcPct val="100000"/>
              </a:lnSpc>
            </a:pPr>
            <a:r>
              <a:rPr lang="nl-NL" dirty="0" err="1"/>
              <a:t>Use</a:t>
            </a:r>
            <a:r>
              <a:rPr lang="nl-NL" dirty="0"/>
              <a:t> </a:t>
            </a:r>
            <a:r>
              <a:rPr lang="nl-NL" dirty="0" err="1"/>
              <a:t>the</a:t>
            </a:r>
            <a:r>
              <a:rPr lang="nl-NL" dirty="0"/>
              <a:t> </a:t>
            </a:r>
            <a:r>
              <a:rPr lang="nl-NL" dirty="0" err="1"/>
              <a:t>gradient</a:t>
            </a:r>
            <a:r>
              <a:rPr lang="nl-NL" dirty="0"/>
              <a:t> </a:t>
            </a:r>
            <a:r>
              <a:rPr lang="nl-NL" dirty="0" err="1"/>
              <a:t>function</a:t>
            </a:r>
            <a:r>
              <a:rPr lang="nl-NL" dirty="0"/>
              <a:t>.</a:t>
            </a:r>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69</a:t>
            </a:fld>
            <a:endParaRPr lang="nl-NL"/>
          </a:p>
        </p:txBody>
      </p:sp>
      <p:pic>
        <p:nvPicPr>
          <p:cNvPr id="4" name="Afbeelding 3">
            <a:extLst>
              <a:ext uri="{FF2B5EF4-FFF2-40B4-BE49-F238E27FC236}">
                <a16:creationId xmlns:a16="http://schemas.microsoft.com/office/drawing/2014/main" id="{3802B174-97ED-1FCA-C3FB-87BE7D44B79F}"/>
              </a:ext>
            </a:extLst>
          </p:cNvPr>
          <p:cNvPicPr>
            <a:picLocks noChangeAspect="1"/>
          </p:cNvPicPr>
          <p:nvPr/>
        </p:nvPicPr>
        <p:blipFill>
          <a:blip r:embed="rId3"/>
          <a:stretch>
            <a:fillRect/>
          </a:stretch>
        </p:blipFill>
        <p:spPr>
          <a:xfrm>
            <a:off x="4708487" y="3702997"/>
            <a:ext cx="4275091" cy="2576221"/>
          </a:xfrm>
          <a:prstGeom prst="rect">
            <a:avLst/>
          </a:prstGeom>
        </p:spPr>
      </p:pic>
    </p:spTree>
    <p:extLst>
      <p:ext uri="{BB962C8B-B14F-4D97-AF65-F5344CB8AC3E}">
        <p14:creationId xmlns:p14="http://schemas.microsoft.com/office/powerpoint/2010/main" val="276202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1</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Introduction</a:t>
            </a:r>
            <a:r>
              <a:rPr lang="nl-NL" dirty="0"/>
              <a:t> </a:t>
            </a:r>
            <a:r>
              <a:rPr lang="nl-NL" dirty="0" err="1"/>
              <a:t>to</a:t>
            </a:r>
            <a:r>
              <a:rPr lang="nl-NL" dirty="0"/>
              <a:t> Machine Learning</a:t>
            </a:r>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7</a:t>
            </a:fld>
            <a:endParaRPr lang="nl-NL"/>
          </a:p>
        </p:txBody>
      </p:sp>
    </p:spTree>
    <p:extLst>
      <p:ext uri="{BB962C8B-B14F-4D97-AF65-F5344CB8AC3E}">
        <p14:creationId xmlns:p14="http://schemas.microsoft.com/office/powerpoint/2010/main" val="1652115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3.2 – Hill Climbing</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nl-NL"/>
              <a:t>In the exercise a random hill landscape is created</a:t>
            </a:r>
          </a:p>
          <a:p>
            <a:pPr>
              <a:lnSpc>
                <a:spcPct val="100000"/>
              </a:lnSpc>
            </a:pPr>
            <a:r>
              <a:rPr lang="nl-NL"/>
              <a:t>Define a function that can find the maximum by iterating steps</a:t>
            </a:r>
          </a:p>
          <a:p>
            <a:pPr>
              <a:lnSpc>
                <a:spcPct val="100000"/>
              </a:lnSpc>
            </a:pPr>
            <a:r>
              <a:rPr lang="nl-NL"/>
              <a:t>A second landscape is defined</a:t>
            </a:r>
          </a:p>
          <a:p>
            <a:pPr>
              <a:lnSpc>
                <a:spcPct val="100000"/>
              </a:lnSpc>
            </a:pPr>
            <a:r>
              <a:rPr lang="nl-NL"/>
              <a:t>Change the function to step over the same hills.</a:t>
            </a:r>
          </a:p>
          <a:p>
            <a:pPr>
              <a:lnSpc>
                <a:spcPct val="100000"/>
              </a:lnSpc>
            </a:pPr>
            <a:r>
              <a:rPr lang="nl-NL"/>
              <a:t>Or use a random jump the start somewhere else.</a:t>
            </a:r>
          </a:p>
          <a:p>
            <a:pPr>
              <a:lnSpc>
                <a:spcPct val="100000"/>
              </a:lnSpc>
            </a:pPr>
            <a:endParaRPr lang="nl-NL"/>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70</a:t>
            </a:fld>
            <a:endParaRPr lang="nl-NL"/>
          </a:p>
        </p:txBody>
      </p:sp>
    </p:spTree>
    <p:extLst>
      <p:ext uri="{BB962C8B-B14F-4D97-AF65-F5344CB8AC3E}">
        <p14:creationId xmlns:p14="http://schemas.microsoft.com/office/powerpoint/2010/main" val="396128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9CC3-116A-BF48-8642-CBC99B43B09D}"/>
              </a:ext>
            </a:extLst>
          </p:cNvPr>
          <p:cNvSpPr>
            <a:spLocks noGrp="1"/>
          </p:cNvSpPr>
          <p:nvPr>
            <p:ph type="title"/>
          </p:nvPr>
        </p:nvSpPr>
        <p:spPr/>
        <p:txBody>
          <a:bodyPr>
            <a:normAutofit fontScale="90000"/>
          </a:bodyPr>
          <a:lstStyle/>
          <a:p>
            <a:r>
              <a:rPr lang="nl-NL"/>
              <a:t>Opdracht 3.4 - Getij</a:t>
            </a:r>
          </a:p>
        </p:txBody>
      </p:sp>
      <p:sp>
        <p:nvSpPr>
          <p:cNvPr id="3" name="Tijdelijke aanduiding voor inhoud 2">
            <a:extLst>
              <a:ext uri="{FF2B5EF4-FFF2-40B4-BE49-F238E27FC236}">
                <a16:creationId xmlns:a16="http://schemas.microsoft.com/office/drawing/2014/main" id="{6AA14762-4846-BE44-98F2-36D2CFC82DBA}"/>
              </a:ext>
            </a:extLst>
          </p:cNvPr>
          <p:cNvSpPr>
            <a:spLocks noGrp="1"/>
          </p:cNvSpPr>
          <p:nvPr>
            <p:ph idx="1"/>
          </p:nvPr>
        </p:nvSpPr>
        <p:spPr>
          <a:xfrm>
            <a:off x="628649" y="1229032"/>
            <a:ext cx="8354929" cy="4947931"/>
          </a:xfrm>
        </p:spPr>
        <p:txBody>
          <a:bodyPr/>
          <a:lstStyle/>
          <a:p>
            <a:pPr>
              <a:lnSpc>
                <a:spcPct val="100000"/>
              </a:lnSpc>
            </a:pPr>
            <a:r>
              <a:rPr lang="en-US" sz="1500" dirty="0"/>
              <a:t>1. Download a dataset with tidal information for one year from: </a:t>
            </a:r>
            <a:r>
              <a:rPr lang="en-US" sz="1500" b="1" dirty="0"/>
              <a:t>https://www.rijkswaterstaat.nl/water/waterdata-en-waterberichtgeving/waterdata/getij</a:t>
            </a:r>
          </a:p>
          <a:p>
            <a:pPr>
              <a:lnSpc>
                <a:spcPct val="100000"/>
              </a:lnSpc>
            </a:pPr>
            <a:r>
              <a:rPr lang="en-US" sz="1500" dirty="0"/>
              <a:t>2. Import it into a pandas </a:t>
            </a:r>
            <a:r>
              <a:rPr lang="en-US" sz="1500" dirty="0" err="1"/>
              <a:t>dataframe</a:t>
            </a:r>
            <a:r>
              <a:rPr lang="en-US" sz="1500" dirty="0"/>
              <a:t>.</a:t>
            </a:r>
          </a:p>
          <a:p>
            <a:pPr>
              <a:lnSpc>
                <a:spcPct val="100000"/>
              </a:lnSpc>
            </a:pPr>
            <a:r>
              <a:rPr lang="en-US" sz="1500" dirty="0"/>
              <a:t>3. Perform Exploratory Data Analysis (EDA).</a:t>
            </a:r>
          </a:p>
          <a:p>
            <a:pPr>
              <a:lnSpc>
                <a:spcPct val="100000"/>
              </a:lnSpc>
            </a:pPr>
            <a:r>
              <a:rPr lang="en-US" sz="1500" dirty="0"/>
              <a:t>4. Select columns with measurement moments and measurement values.</a:t>
            </a:r>
          </a:p>
          <a:p>
            <a:pPr>
              <a:lnSpc>
                <a:spcPct val="100000"/>
              </a:lnSpc>
            </a:pPr>
            <a:r>
              <a:rPr lang="en-US" sz="1500" dirty="0"/>
              <a:t>5. Convert measurement moments to datetime type.</a:t>
            </a:r>
          </a:p>
          <a:p>
            <a:pPr>
              <a:lnSpc>
                <a:spcPct val="100000"/>
              </a:lnSpc>
            </a:pPr>
            <a:r>
              <a:rPr lang="en-US" sz="1500" dirty="0"/>
              <a:t>6. Answer the following questions:</a:t>
            </a:r>
          </a:p>
          <a:p>
            <a:pPr>
              <a:lnSpc>
                <a:spcPct val="100000"/>
              </a:lnSpc>
            </a:pPr>
            <a:r>
              <a:rPr lang="en-US" sz="1500" dirty="0"/>
              <a:t>    - What is the highest value of the tide level during ebb?</a:t>
            </a:r>
          </a:p>
          <a:p>
            <a:pPr>
              <a:lnSpc>
                <a:spcPct val="100000"/>
              </a:lnSpc>
            </a:pPr>
            <a:r>
              <a:rPr lang="en-US" sz="1500" dirty="0"/>
              <a:t>    - What is the lowest value of the tide level during flood?</a:t>
            </a:r>
          </a:p>
          <a:p>
            <a:pPr>
              <a:lnSpc>
                <a:spcPct val="100000"/>
              </a:lnSpc>
            </a:pPr>
            <a:r>
              <a:rPr lang="en-US" sz="1500" dirty="0"/>
              <a:t>    - What cycles are visible in the data? How long do they last?</a:t>
            </a:r>
          </a:p>
          <a:p>
            <a:pPr>
              <a:lnSpc>
                <a:spcPct val="100000"/>
              </a:lnSpc>
            </a:pPr>
            <a:r>
              <a:rPr lang="en-US" sz="1500" dirty="0"/>
              <a:t>7. Create a model based on a sinusoidal function:</a:t>
            </a:r>
          </a:p>
          <a:p>
            <a:pPr>
              <a:lnSpc>
                <a:spcPct val="100000"/>
              </a:lnSpc>
            </a:pPr>
            <a:r>
              <a:rPr lang="en-US" sz="1500" dirty="0"/>
              <a:t>    - Use `from </a:t>
            </a:r>
            <a:r>
              <a:rPr lang="en-US" sz="1500" dirty="0" err="1"/>
              <a:t>scipy.optimize</a:t>
            </a:r>
            <a:r>
              <a:rPr lang="en-US" sz="1500" dirty="0"/>
              <a:t> import </a:t>
            </a:r>
            <a:r>
              <a:rPr lang="en-US" sz="1500" dirty="0" err="1"/>
              <a:t>curve_fit</a:t>
            </a:r>
            <a:r>
              <a:rPr lang="en-US" sz="1500" dirty="0"/>
              <a:t>` to find the optimal parameters.</a:t>
            </a:r>
          </a:p>
          <a:p>
            <a:pPr>
              <a:lnSpc>
                <a:spcPct val="100000"/>
              </a:lnSpc>
            </a:pPr>
            <a:r>
              <a:rPr lang="en-US" sz="1500" dirty="0"/>
              <a:t>    - What is the duration of a cycle?</a:t>
            </a:r>
          </a:p>
        </p:txBody>
      </p:sp>
      <p:sp>
        <p:nvSpPr>
          <p:cNvPr id="4" name="Rechthoek 3">
            <a:extLst>
              <a:ext uri="{FF2B5EF4-FFF2-40B4-BE49-F238E27FC236}">
                <a16:creationId xmlns:a16="http://schemas.microsoft.com/office/drawing/2014/main" id="{E3BAD020-CCAA-3246-A62E-0D4481ED7DCC}"/>
              </a:ext>
            </a:extLst>
          </p:cNvPr>
          <p:cNvSpPr/>
          <p:nvPr/>
        </p:nvSpPr>
        <p:spPr>
          <a:xfrm>
            <a:off x="4109117" y="5628968"/>
            <a:ext cx="4760346" cy="461665"/>
          </a:xfrm>
          <a:prstGeom prst="rect">
            <a:avLst/>
          </a:prstGeom>
          <a:solidFill>
            <a:srgbClr val="CDF1C9"/>
          </a:solidFill>
          <a:ln>
            <a:solidFill>
              <a:schemeClr val="accent6">
                <a:lumMod val="75000"/>
              </a:schemeClr>
            </a:solidFill>
          </a:ln>
          <a:effectLst>
            <a:outerShdw blurRad="50800" dist="38100" dir="2700000" algn="tl" rotWithShape="0">
              <a:prstClr val="black">
                <a:alpha val="40000"/>
              </a:prstClr>
            </a:outerShdw>
          </a:effectLst>
        </p:spPr>
        <p:txBody>
          <a:bodyPr wrap="square">
            <a:spAutoFit/>
          </a:bodyPr>
          <a:lstStyle/>
          <a:p>
            <a:r>
              <a:rPr lang="nl-NL" sz="1200" dirty="0" err="1">
                <a:solidFill>
                  <a:srgbClr val="A626A4"/>
                </a:solidFill>
                <a:latin typeface="Menlo" panose="020B0609030804020204" pitchFamily="49" charset="0"/>
              </a:rPr>
              <a:t>def</a:t>
            </a:r>
            <a:r>
              <a:rPr lang="nl-NL" sz="1200" dirty="0">
                <a:solidFill>
                  <a:srgbClr val="383A42"/>
                </a:solidFill>
                <a:latin typeface="Menlo" panose="020B0609030804020204" pitchFamily="49" charset="0"/>
              </a:rPr>
              <a:t> </a:t>
            </a:r>
            <a:r>
              <a:rPr lang="nl-NL" sz="1200" dirty="0">
                <a:solidFill>
                  <a:srgbClr val="4078F2"/>
                </a:solidFill>
                <a:latin typeface="Menlo" panose="020B0609030804020204" pitchFamily="49" charset="0"/>
              </a:rPr>
              <a:t>model</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x</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amplitude</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offset</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cyclus</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 shift</a:t>
            </a:r>
            <a:r>
              <a:rPr lang="nl-NL" sz="1200" dirty="0">
                <a:solidFill>
                  <a:srgbClr val="383A42"/>
                </a:solidFill>
                <a:latin typeface="Menlo" panose="020B0609030804020204" pitchFamily="49" charset="0"/>
              </a:rPr>
              <a:t>):</a:t>
            </a:r>
          </a:p>
          <a:p>
            <a:r>
              <a:rPr lang="nl-NL" sz="1200" dirty="0">
                <a:solidFill>
                  <a:srgbClr val="A626A4"/>
                </a:solidFill>
                <a:latin typeface="Menlo" panose="020B0609030804020204" pitchFamily="49" charset="0"/>
              </a:rPr>
              <a:t>	return</a:t>
            </a:r>
            <a:r>
              <a:rPr lang="nl-NL" sz="1200" dirty="0">
                <a:solidFill>
                  <a:srgbClr val="383A42"/>
                </a:solidFill>
                <a:latin typeface="Menlo" panose="020B0609030804020204" pitchFamily="49" charset="0"/>
              </a:rPr>
              <a:t> amplitude * </a:t>
            </a:r>
            <a:r>
              <a:rPr lang="nl-NL" sz="1200" dirty="0" err="1">
                <a:solidFill>
                  <a:srgbClr val="383A42"/>
                </a:solidFill>
                <a:latin typeface="Menlo" panose="020B0609030804020204" pitchFamily="49" charset="0"/>
              </a:rPr>
              <a:t>np.sin</a:t>
            </a:r>
            <a:r>
              <a:rPr lang="nl-NL" sz="1200" dirty="0">
                <a:solidFill>
                  <a:srgbClr val="383A42"/>
                </a:solidFill>
                <a:latin typeface="Menlo" panose="020B0609030804020204" pitchFamily="49" charset="0"/>
              </a:rPr>
              <a:t>(</a:t>
            </a:r>
            <a:r>
              <a:rPr lang="nl-NL" sz="1200" dirty="0">
                <a:solidFill>
                  <a:srgbClr val="986801"/>
                </a:solidFill>
                <a:latin typeface="Menlo" panose="020B0609030804020204" pitchFamily="49" charset="0"/>
              </a:rPr>
              <a:t>2</a:t>
            </a:r>
            <a:r>
              <a:rPr lang="nl-NL" sz="1200" dirty="0">
                <a:solidFill>
                  <a:srgbClr val="383A42"/>
                </a:solidFill>
                <a:latin typeface="Menlo" panose="020B0609030804020204" pitchFamily="49" charset="0"/>
              </a:rPr>
              <a:t> * </a:t>
            </a:r>
            <a:r>
              <a:rPr lang="nl-NL" sz="1200" dirty="0" err="1">
                <a:solidFill>
                  <a:srgbClr val="383A42"/>
                </a:solidFill>
                <a:latin typeface="Menlo" panose="020B0609030804020204" pitchFamily="49" charset="0"/>
              </a:rPr>
              <a:t>np.pi</a:t>
            </a:r>
            <a:r>
              <a:rPr lang="nl-NL" sz="1200" dirty="0">
                <a:solidFill>
                  <a:srgbClr val="383A42"/>
                </a:solidFill>
                <a:latin typeface="Menlo" panose="020B0609030804020204" pitchFamily="49" charset="0"/>
              </a:rPr>
              <a:t> * ((x - shift) / cyclus)) + offset</a:t>
            </a:r>
          </a:p>
        </p:txBody>
      </p:sp>
      <p:sp>
        <p:nvSpPr>
          <p:cNvPr id="10" name="Tijdelijke aanduiding voor voettekst 9">
            <a:extLst>
              <a:ext uri="{FF2B5EF4-FFF2-40B4-BE49-F238E27FC236}">
                <a16:creationId xmlns:a16="http://schemas.microsoft.com/office/drawing/2014/main" id="{6AA3A38B-BBE3-D596-C7E1-DB1C91B75D67}"/>
              </a:ext>
            </a:extLst>
          </p:cNvPr>
          <p:cNvSpPr>
            <a:spLocks noGrp="1"/>
          </p:cNvSpPr>
          <p:nvPr>
            <p:ph type="ftr" sz="quarter" idx="10"/>
          </p:nvPr>
        </p:nvSpPr>
        <p:spPr/>
        <p:txBody>
          <a:bodyPr/>
          <a:lstStyle/>
          <a:p>
            <a:endParaRPr lang="nl-NL" dirty="0"/>
          </a:p>
        </p:txBody>
      </p:sp>
      <p:sp>
        <p:nvSpPr>
          <p:cNvPr id="11" name="Tijdelijke aanduiding voor dianummer 10">
            <a:extLst>
              <a:ext uri="{FF2B5EF4-FFF2-40B4-BE49-F238E27FC236}">
                <a16:creationId xmlns:a16="http://schemas.microsoft.com/office/drawing/2014/main" id="{7D7064D9-0F74-141B-763E-E461A18E6D29}"/>
              </a:ext>
            </a:extLst>
          </p:cNvPr>
          <p:cNvSpPr>
            <a:spLocks noGrp="1"/>
          </p:cNvSpPr>
          <p:nvPr>
            <p:ph type="sldNum" sz="quarter" idx="11"/>
          </p:nvPr>
        </p:nvSpPr>
        <p:spPr/>
        <p:txBody>
          <a:bodyPr/>
          <a:lstStyle/>
          <a:p>
            <a:fld id="{4A9FEBF3-15B5-1B45-A2C4-90B74AC3EAE7}" type="slidenum">
              <a:rPr lang="nl-NL"/>
              <a:t>71</a:t>
            </a:fld>
            <a:endParaRPr lang="nl-NL"/>
          </a:p>
        </p:txBody>
      </p:sp>
    </p:spTree>
    <p:extLst>
      <p:ext uri="{BB962C8B-B14F-4D97-AF65-F5344CB8AC3E}">
        <p14:creationId xmlns:p14="http://schemas.microsoft.com/office/powerpoint/2010/main" val="2343140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E1A2386-451E-E198-A98F-4BBFB5EDF0BF}"/>
              </a:ext>
            </a:extLst>
          </p:cNvPr>
          <p:cNvSpPr>
            <a:spLocks noGrp="1"/>
          </p:cNvSpPr>
          <p:nvPr>
            <p:ph type="title"/>
          </p:nvPr>
        </p:nvSpPr>
        <p:spPr/>
        <p:txBody>
          <a:bodyPr/>
          <a:lstStyle/>
          <a:p>
            <a:r>
              <a:rPr lang="nl-NL" dirty="0"/>
              <a:t>Part 4</a:t>
            </a:r>
          </a:p>
        </p:txBody>
      </p:sp>
      <p:sp>
        <p:nvSpPr>
          <p:cNvPr id="5" name="Tijdelijke aanduiding voor tekst 4">
            <a:extLst>
              <a:ext uri="{FF2B5EF4-FFF2-40B4-BE49-F238E27FC236}">
                <a16:creationId xmlns:a16="http://schemas.microsoft.com/office/drawing/2014/main" id="{CACC6219-0516-A9E6-D534-48BF1BDD6A26}"/>
              </a:ext>
            </a:extLst>
          </p:cNvPr>
          <p:cNvSpPr>
            <a:spLocks noGrp="1"/>
          </p:cNvSpPr>
          <p:nvPr>
            <p:ph type="body" idx="1"/>
          </p:nvPr>
        </p:nvSpPr>
        <p:spPr/>
        <p:txBody>
          <a:bodyPr/>
          <a:lstStyle/>
          <a:p>
            <a:r>
              <a:rPr lang="nl-NL" dirty="0" err="1"/>
              <a:t>Classification</a:t>
            </a:r>
            <a:r>
              <a:rPr lang="nl-NL" dirty="0"/>
              <a:t> </a:t>
            </a:r>
            <a:r>
              <a:rPr lang="nl-NL" dirty="0" err="1"/>
              <a:t>Algorithms</a:t>
            </a:r>
            <a:endParaRPr lang="nl-NL" dirty="0"/>
          </a:p>
        </p:txBody>
      </p:sp>
      <p:sp>
        <p:nvSpPr>
          <p:cNvPr id="2" name="Tijdelijke aanduiding voor voettekst 1">
            <a:extLst>
              <a:ext uri="{FF2B5EF4-FFF2-40B4-BE49-F238E27FC236}">
                <a16:creationId xmlns:a16="http://schemas.microsoft.com/office/drawing/2014/main" id="{9F569246-B2FB-8ACE-1929-7909DD4656AD}"/>
              </a:ext>
            </a:extLst>
          </p:cNvPr>
          <p:cNvSpPr>
            <a:spLocks noGrp="1"/>
          </p:cNvSpPr>
          <p:nvPr>
            <p:ph type="ftr" sz="quarter" idx="10"/>
          </p:nvPr>
        </p:nvSpPr>
        <p:spPr/>
        <p:txBody>
          <a:bodyPr/>
          <a:lstStyle/>
          <a:p>
            <a:endParaRPr lang="nl-NL"/>
          </a:p>
        </p:txBody>
      </p:sp>
      <p:sp>
        <p:nvSpPr>
          <p:cNvPr id="3" name="Tijdelijke aanduiding voor dianummer 2">
            <a:extLst>
              <a:ext uri="{FF2B5EF4-FFF2-40B4-BE49-F238E27FC236}">
                <a16:creationId xmlns:a16="http://schemas.microsoft.com/office/drawing/2014/main" id="{C9A6C565-0FFC-1A45-5918-B819F311A6C8}"/>
              </a:ext>
            </a:extLst>
          </p:cNvPr>
          <p:cNvSpPr>
            <a:spLocks noGrp="1"/>
          </p:cNvSpPr>
          <p:nvPr>
            <p:ph type="sldNum" sz="quarter" idx="11"/>
          </p:nvPr>
        </p:nvSpPr>
        <p:spPr/>
        <p:txBody>
          <a:bodyPr/>
          <a:lstStyle/>
          <a:p>
            <a:fld id="{4A9FEBF3-15B5-1B45-A2C4-90B74AC3EAE7}" type="slidenum">
              <a:rPr lang="nl-NL" smtClean="0"/>
              <a:t>72</a:t>
            </a:fld>
            <a:endParaRPr lang="nl-NL"/>
          </a:p>
        </p:txBody>
      </p:sp>
    </p:spTree>
    <p:extLst>
      <p:ext uri="{BB962C8B-B14F-4D97-AF65-F5344CB8AC3E}">
        <p14:creationId xmlns:p14="http://schemas.microsoft.com/office/powerpoint/2010/main" val="1657266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8FC432B-6DF1-8844-99DF-9975D23D4F40}"/>
              </a:ext>
            </a:extLst>
          </p:cNvPr>
          <p:cNvSpPr>
            <a:spLocks noGrp="1"/>
          </p:cNvSpPr>
          <p:nvPr>
            <p:ph type="title"/>
          </p:nvPr>
        </p:nvSpPr>
        <p:spPr/>
        <p:txBody>
          <a:bodyPr>
            <a:normAutofit fontScale="90000"/>
          </a:bodyPr>
          <a:lstStyle/>
          <a:p>
            <a:r>
              <a:rPr lang="nl-NL" dirty="0"/>
              <a:t>Part 4 - </a:t>
            </a:r>
            <a:r>
              <a:rPr lang="nl-NL" dirty="0" err="1"/>
              <a:t>Classification</a:t>
            </a:r>
            <a:endParaRPr lang="nl-NL" dirty="0"/>
          </a:p>
        </p:txBody>
      </p:sp>
      <p:sp>
        <p:nvSpPr>
          <p:cNvPr id="2" name="Tijdelijke aanduiding voor inhoud 1">
            <a:extLst>
              <a:ext uri="{FF2B5EF4-FFF2-40B4-BE49-F238E27FC236}">
                <a16:creationId xmlns:a16="http://schemas.microsoft.com/office/drawing/2014/main" id="{C1498BCF-2AF2-D34B-B484-B4EE0D03D441}"/>
              </a:ext>
            </a:extLst>
          </p:cNvPr>
          <p:cNvSpPr>
            <a:spLocks noGrp="1"/>
          </p:cNvSpPr>
          <p:nvPr>
            <p:ph idx="1"/>
          </p:nvPr>
        </p:nvSpPr>
        <p:spPr/>
        <p:txBody>
          <a:bodyPr/>
          <a:lstStyle/>
          <a:p>
            <a:r>
              <a:rPr lang="nl-NL" dirty="0" err="1"/>
              <a:t>Comparing</a:t>
            </a:r>
            <a:r>
              <a:rPr lang="nl-NL" dirty="0"/>
              <a:t> </a:t>
            </a:r>
            <a:r>
              <a:rPr lang="nl-NL" dirty="0" err="1"/>
              <a:t>Algorithms</a:t>
            </a:r>
            <a:endParaRPr lang="nl-NL" dirty="0"/>
          </a:p>
          <a:p>
            <a:r>
              <a:rPr lang="nl-NL" dirty="0"/>
              <a:t>Ensemble </a:t>
            </a:r>
            <a:r>
              <a:rPr lang="nl-NL" dirty="0" err="1"/>
              <a:t>Methods</a:t>
            </a:r>
            <a:endParaRPr lang="nl-NL" dirty="0"/>
          </a:p>
          <a:p>
            <a:r>
              <a:rPr lang="nl-NL" dirty="0"/>
              <a:t>Evaluation </a:t>
            </a:r>
            <a:r>
              <a:rPr lang="nl-NL" dirty="0" err="1"/>
              <a:t>Metrics</a:t>
            </a:r>
            <a:endParaRPr lang="nl-NL" dirty="0"/>
          </a:p>
          <a:p>
            <a:endParaRPr lang="nl-NL" dirty="0"/>
          </a:p>
        </p:txBody>
      </p:sp>
      <p:sp>
        <p:nvSpPr>
          <p:cNvPr id="8" name="Tijdelijke aanduiding voor voettekst 7">
            <a:extLst>
              <a:ext uri="{FF2B5EF4-FFF2-40B4-BE49-F238E27FC236}">
                <a16:creationId xmlns:a16="http://schemas.microsoft.com/office/drawing/2014/main" id="{CC6A2DF5-C6AC-2C76-FA88-1065AC01EBA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9630972-A413-4584-61BB-5C883B0B19A0}"/>
              </a:ext>
            </a:extLst>
          </p:cNvPr>
          <p:cNvSpPr>
            <a:spLocks noGrp="1"/>
          </p:cNvSpPr>
          <p:nvPr>
            <p:ph type="sldNum" sz="quarter" idx="11"/>
          </p:nvPr>
        </p:nvSpPr>
        <p:spPr/>
        <p:txBody>
          <a:bodyPr/>
          <a:lstStyle/>
          <a:p>
            <a:fld id="{1181F1E3-57B7-48A5-BF9B-ED6E736CC525}" type="slidenum">
              <a:rPr lang="nl-NL" smtClean="0"/>
              <a:pPr/>
              <a:t>73</a:t>
            </a:fld>
            <a:endParaRPr lang="nl-NL"/>
          </a:p>
        </p:txBody>
      </p:sp>
    </p:spTree>
    <p:extLst>
      <p:ext uri="{BB962C8B-B14F-4D97-AF65-F5344CB8AC3E}">
        <p14:creationId xmlns:p14="http://schemas.microsoft.com/office/powerpoint/2010/main" val="3888875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3BBF54-4009-6243-9172-54C1C7B5F7D9}"/>
              </a:ext>
            </a:extLst>
          </p:cNvPr>
          <p:cNvSpPr>
            <a:spLocks noGrp="1"/>
          </p:cNvSpPr>
          <p:nvPr>
            <p:ph type="title"/>
          </p:nvPr>
        </p:nvSpPr>
        <p:spPr/>
        <p:txBody>
          <a:bodyPr>
            <a:normAutofit fontScale="90000"/>
          </a:bodyPr>
          <a:lstStyle/>
          <a:p>
            <a:r>
              <a:rPr lang="nl-NL"/>
              <a:t>Classification methods</a:t>
            </a:r>
          </a:p>
        </p:txBody>
      </p:sp>
      <p:sp>
        <p:nvSpPr>
          <p:cNvPr id="3" name="Tijdelijke aanduiding voor inhoud 2">
            <a:extLst>
              <a:ext uri="{FF2B5EF4-FFF2-40B4-BE49-F238E27FC236}">
                <a16:creationId xmlns:a16="http://schemas.microsoft.com/office/drawing/2014/main" id="{FDE01FFA-3CA0-B04F-B7FA-B26610459B64}"/>
              </a:ext>
            </a:extLst>
          </p:cNvPr>
          <p:cNvSpPr>
            <a:spLocks noGrp="1"/>
          </p:cNvSpPr>
          <p:nvPr>
            <p:ph idx="1"/>
          </p:nvPr>
        </p:nvSpPr>
        <p:spPr/>
        <p:txBody>
          <a:bodyPr/>
          <a:lstStyle/>
          <a:p>
            <a:r>
              <a:rPr lang="nl-NL" dirty="0" err="1"/>
              <a:t>Naive</a:t>
            </a:r>
            <a:r>
              <a:rPr lang="nl-NL" dirty="0"/>
              <a:t> Bayes</a:t>
            </a:r>
          </a:p>
          <a:p>
            <a:r>
              <a:rPr lang="nl-NL" dirty="0"/>
              <a:t>K-</a:t>
            </a:r>
            <a:r>
              <a:rPr lang="nl-NL" dirty="0" err="1"/>
              <a:t>Nearest</a:t>
            </a:r>
            <a:r>
              <a:rPr lang="nl-NL" dirty="0"/>
              <a:t> </a:t>
            </a:r>
            <a:r>
              <a:rPr lang="nl-NL" dirty="0" err="1"/>
              <a:t>Neighbor</a:t>
            </a:r>
            <a:endParaRPr lang="nl-NL" dirty="0"/>
          </a:p>
          <a:p>
            <a:r>
              <a:rPr lang="nl-NL" dirty="0"/>
              <a:t>Logistic Regression</a:t>
            </a:r>
          </a:p>
          <a:p>
            <a:r>
              <a:rPr lang="nl-NL" dirty="0"/>
              <a:t>Support Vector Machines</a:t>
            </a:r>
          </a:p>
          <a:p>
            <a:r>
              <a:rPr lang="nl-NL" dirty="0"/>
              <a:t>Discriminant Analysis</a:t>
            </a:r>
          </a:p>
          <a:p>
            <a:r>
              <a:rPr lang="nl-NL" dirty="0" err="1"/>
              <a:t>Decision</a:t>
            </a:r>
            <a:r>
              <a:rPr lang="nl-NL" dirty="0"/>
              <a:t> Trees</a:t>
            </a:r>
          </a:p>
          <a:p>
            <a:r>
              <a:rPr lang="nl-NL" dirty="0"/>
              <a:t>Random </a:t>
            </a:r>
            <a:r>
              <a:rPr lang="nl-NL" dirty="0" err="1"/>
              <a:t>Forest</a:t>
            </a:r>
            <a:endParaRPr lang="nl-NL" dirty="0"/>
          </a:p>
          <a:p>
            <a:r>
              <a:rPr lang="nl-NL" dirty="0" err="1"/>
              <a:t>Neural</a:t>
            </a:r>
            <a:r>
              <a:rPr lang="nl-NL" dirty="0"/>
              <a:t> Networks</a:t>
            </a:r>
          </a:p>
        </p:txBody>
      </p:sp>
      <p:sp>
        <p:nvSpPr>
          <p:cNvPr id="7" name="Tijdelijke aanduiding voor voettekst 6">
            <a:extLst>
              <a:ext uri="{FF2B5EF4-FFF2-40B4-BE49-F238E27FC236}">
                <a16:creationId xmlns:a16="http://schemas.microsoft.com/office/drawing/2014/main" id="{F207C082-ACA9-EEC6-EC63-8358A4B6852D}"/>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3E0429A4-DE98-176F-2217-8DA4AD84AD98}"/>
              </a:ext>
            </a:extLst>
          </p:cNvPr>
          <p:cNvSpPr>
            <a:spLocks noGrp="1"/>
          </p:cNvSpPr>
          <p:nvPr>
            <p:ph type="sldNum" sz="quarter" idx="11"/>
          </p:nvPr>
        </p:nvSpPr>
        <p:spPr/>
        <p:txBody>
          <a:bodyPr/>
          <a:lstStyle/>
          <a:p>
            <a:fld id="{1181F1E3-57B7-48A5-BF9B-ED6E736CC525}" type="slidenum">
              <a:rPr lang="nl-NL" smtClean="0"/>
              <a:pPr/>
              <a:t>74</a:t>
            </a:fld>
            <a:endParaRPr lang="nl-NL"/>
          </a:p>
        </p:txBody>
      </p:sp>
      <p:sp>
        <p:nvSpPr>
          <p:cNvPr id="4" name="Tekstvak 3">
            <a:extLst>
              <a:ext uri="{FF2B5EF4-FFF2-40B4-BE49-F238E27FC236}">
                <a16:creationId xmlns:a16="http://schemas.microsoft.com/office/drawing/2014/main" id="{71434BE5-2A5B-F54E-BE01-A41C3E20A65F}"/>
              </a:ext>
            </a:extLst>
          </p:cNvPr>
          <p:cNvSpPr txBox="1"/>
          <p:nvPr/>
        </p:nvSpPr>
        <p:spPr>
          <a:xfrm>
            <a:off x="4834328" y="1280854"/>
            <a:ext cx="3815944" cy="2339271"/>
          </a:xfrm>
          <a:prstGeom prst="rect">
            <a:avLst/>
          </a:prstGeom>
          <a:solidFill>
            <a:schemeClr val="accent6">
              <a:lumMod val="40000"/>
              <a:lumOff val="60000"/>
            </a:schemeClr>
          </a:solidFill>
          <a:ln>
            <a:solidFill>
              <a:schemeClr val="accent6">
                <a:lumMod val="75000"/>
              </a:schemeClr>
            </a:solidFill>
          </a:ln>
          <a:effectLst>
            <a:outerShdw blurRad="50800" dist="38100" dir="2700000" algn="tl" rotWithShape="0">
              <a:prstClr val="black">
                <a:alpha val="40000"/>
              </a:prstClr>
            </a:outerShdw>
          </a:effectLst>
        </p:spPr>
        <p:txBody>
          <a:bodyPr wrap="square" lIns="108000" tIns="108000" rIns="108000" bIns="108000" rtlCol="0" anchor="ctr">
            <a:noAutofit/>
          </a:bodyPr>
          <a:lstStyle/>
          <a:p>
            <a:pPr algn="ctr">
              <a:lnSpc>
                <a:spcPct val="130000"/>
              </a:lnSpc>
            </a:pPr>
            <a:r>
              <a:rPr lang="nl-NL" sz="2000" dirty="0">
                <a:latin typeface="Bahnschrift SemiBold" panose="020B0502040204020203" pitchFamily="34" charset="0"/>
              </a:rPr>
              <a:t>Background</a:t>
            </a:r>
          </a:p>
          <a:p>
            <a:pPr algn="ctr">
              <a:lnSpc>
                <a:spcPct val="130000"/>
              </a:lnSpc>
            </a:pPr>
            <a:r>
              <a:rPr lang="nl-NL" sz="2000" dirty="0" err="1">
                <a:latin typeface="Bahnschrift SemiBold" panose="020B0502040204020203" pitchFamily="34" charset="0"/>
              </a:rPr>
              <a:t>Variations</a:t>
            </a:r>
            <a:r>
              <a:rPr lang="nl-NL" sz="2000" dirty="0">
                <a:latin typeface="Bahnschrift SemiBold" panose="020B0502040204020203" pitchFamily="34" charset="0"/>
              </a:rPr>
              <a:t> – Metaparameters</a:t>
            </a:r>
          </a:p>
          <a:p>
            <a:pPr algn="ctr">
              <a:lnSpc>
                <a:spcPct val="130000"/>
              </a:lnSpc>
            </a:pPr>
            <a:r>
              <a:rPr lang="nl-NL" sz="2000" dirty="0">
                <a:latin typeface="Bahnschrift SemiBold" panose="020B0502040204020203" pitchFamily="34" charset="0"/>
              </a:rPr>
              <a:t>Pro's</a:t>
            </a:r>
          </a:p>
          <a:p>
            <a:pPr algn="ctr">
              <a:lnSpc>
                <a:spcPct val="130000"/>
              </a:lnSpc>
            </a:pPr>
            <a:r>
              <a:rPr lang="nl-NL" sz="2000" dirty="0" err="1">
                <a:latin typeface="Bahnschrift SemiBold" panose="020B0502040204020203" pitchFamily="34" charset="0"/>
              </a:rPr>
              <a:t>Con's</a:t>
            </a:r>
            <a:endParaRPr lang="nl-NL" sz="2000" dirty="0">
              <a:latin typeface="Bahnschrift SemiBold" panose="020B0502040204020203" pitchFamily="34" charset="0"/>
            </a:endParaRPr>
          </a:p>
          <a:p>
            <a:pPr algn="ctr">
              <a:lnSpc>
                <a:spcPct val="130000"/>
              </a:lnSpc>
            </a:pPr>
            <a:r>
              <a:rPr lang="nl-NL" sz="2000" dirty="0">
                <a:latin typeface="Bahnschrift SemiBold" panose="020B0502040204020203" pitchFamily="34" charset="0"/>
              </a:rPr>
              <a:t>Application</a:t>
            </a:r>
          </a:p>
        </p:txBody>
      </p:sp>
    </p:spTree>
    <p:extLst>
      <p:ext uri="{BB962C8B-B14F-4D97-AF65-F5344CB8AC3E}">
        <p14:creationId xmlns:p14="http://schemas.microsoft.com/office/powerpoint/2010/main" val="1103759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BCCFE-D0E8-0E45-8A58-15E2EC2A3166}"/>
              </a:ext>
            </a:extLst>
          </p:cNvPr>
          <p:cNvSpPr>
            <a:spLocks noGrp="1"/>
          </p:cNvSpPr>
          <p:nvPr>
            <p:ph type="title"/>
          </p:nvPr>
        </p:nvSpPr>
        <p:spPr/>
        <p:txBody>
          <a:bodyPr>
            <a:normAutofit fontScale="90000"/>
          </a:bodyPr>
          <a:lstStyle/>
          <a:p>
            <a:r>
              <a:rPr lang="nl-NL" dirty="0" err="1"/>
              <a:t>Naive</a:t>
            </a:r>
            <a:r>
              <a:rPr lang="nl-NL" dirty="0"/>
              <a:t> Bayes</a:t>
            </a:r>
          </a:p>
        </p:txBody>
      </p:sp>
      <p:sp>
        <p:nvSpPr>
          <p:cNvPr id="4" name="Tijdelijke aanduiding voor inhoud 3">
            <a:extLst>
              <a:ext uri="{FF2B5EF4-FFF2-40B4-BE49-F238E27FC236}">
                <a16:creationId xmlns:a16="http://schemas.microsoft.com/office/drawing/2014/main" id="{680F1D34-ADA8-B768-4FD7-C4581396D424}"/>
              </a:ext>
            </a:extLst>
          </p:cNvPr>
          <p:cNvSpPr>
            <a:spLocks noGrp="1"/>
          </p:cNvSpPr>
          <p:nvPr>
            <p:ph idx="1"/>
          </p:nvPr>
        </p:nvSpPr>
        <p:spPr/>
        <p:txBody>
          <a:bodyPr/>
          <a:lstStyle/>
          <a:p>
            <a:endParaRPr lang="nl-NL" dirty="0"/>
          </a:p>
          <a:p>
            <a:endParaRPr lang="nl-NL" dirty="0"/>
          </a:p>
          <a:p>
            <a:endParaRPr lang="nl-NL" dirty="0"/>
          </a:p>
          <a:p>
            <a:r>
              <a:rPr lang="nl-NL" dirty="0" err="1"/>
              <a:t>Gaussian</a:t>
            </a:r>
            <a:r>
              <a:rPr lang="nl-NL" dirty="0"/>
              <a:t> </a:t>
            </a:r>
            <a:r>
              <a:rPr lang="nl-NL" dirty="0" err="1"/>
              <a:t>Naive</a:t>
            </a:r>
            <a:r>
              <a:rPr lang="nl-NL" dirty="0"/>
              <a:t> Bayes </a:t>
            </a:r>
          </a:p>
          <a:p>
            <a:pPr lvl="1"/>
            <a:r>
              <a:rPr lang="nl-NL" dirty="0" err="1"/>
              <a:t>Assumes</a:t>
            </a:r>
            <a:r>
              <a:rPr lang="nl-NL" dirty="0"/>
              <a:t> </a:t>
            </a:r>
            <a:r>
              <a:rPr lang="nl-NL" dirty="0" err="1"/>
              <a:t>the</a:t>
            </a:r>
            <a:r>
              <a:rPr lang="nl-NL" dirty="0"/>
              <a:t> data is </a:t>
            </a:r>
            <a:r>
              <a:rPr lang="nl-NL" dirty="0" err="1"/>
              <a:t>characterized</a:t>
            </a:r>
            <a:r>
              <a:rPr lang="nl-NL" dirty="0"/>
              <a:t> </a:t>
            </a:r>
            <a:r>
              <a:rPr lang="nl-NL" dirty="0" err="1"/>
              <a:t>by</a:t>
            </a:r>
            <a:r>
              <a:rPr lang="nl-NL" dirty="0"/>
              <a:t> a </a:t>
            </a:r>
            <a:r>
              <a:rPr lang="nl-NL" dirty="0" err="1"/>
              <a:t>Gaussian</a:t>
            </a:r>
            <a:r>
              <a:rPr lang="nl-NL" dirty="0"/>
              <a:t> </a:t>
            </a:r>
            <a:r>
              <a:rPr lang="nl-NL" dirty="0" err="1"/>
              <a:t>distribution</a:t>
            </a:r>
            <a:endParaRPr lang="nl-NL" dirty="0"/>
          </a:p>
          <a:p>
            <a:pPr lvl="1"/>
            <a:r>
              <a:rPr lang="nl-NL" dirty="0"/>
              <a:t>No </a:t>
            </a:r>
            <a:r>
              <a:rPr lang="nl-NL" dirty="0" err="1"/>
              <a:t>covariance</a:t>
            </a:r>
            <a:r>
              <a:rPr lang="nl-NL" dirty="0"/>
              <a:t> (</a:t>
            </a:r>
            <a:r>
              <a:rPr lang="nl-NL" b="1" dirty="0"/>
              <a:t>independent</a:t>
            </a:r>
            <a:r>
              <a:rPr lang="nl-NL" dirty="0"/>
              <a:t> </a:t>
            </a:r>
            <a:r>
              <a:rPr lang="nl-NL" dirty="0" err="1"/>
              <a:t>dimensions</a:t>
            </a:r>
            <a:r>
              <a:rPr lang="nl-NL" dirty="0"/>
              <a:t>) </a:t>
            </a:r>
            <a:r>
              <a:rPr lang="nl-NL" dirty="0" err="1"/>
              <a:t>between</a:t>
            </a:r>
            <a:r>
              <a:rPr lang="nl-NL" dirty="0"/>
              <a:t> </a:t>
            </a:r>
            <a:r>
              <a:rPr lang="nl-NL" dirty="0" err="1"/>
              <a:t>the</a:t>
            </a:r>
            <a:r>
              <a:rPr lang="nl-NL" dirty="0"/>
              <a:t> parameters</a:t>
            </a:r>
          </a:p>
          <a:p>
            <a:pPr lvl="1"/>
            <a:r>
              <a:rPr lang="nl-NL" dirty="0"/>
              <a:t>Prior </a:t>
            </a:r>
            <a:r>
              <a:rPr lang="nl-NL" dirty="0" err="1"/>
              <a:t>probabilities</a:t>
            </a:r>
            <a:r>
              <a:rPr lang="nl-NL" dirty="0"/>
              <a:t> are </a:t>
            </a:r>
            <a:r>
              <a:rPr lang="nl-NL" dirty="0" err="1"/>
              <a:t>equal</a:t>
            </a:r>
            <a:endParaRPr lang="nl-NL" dirty="0"/>
          </a:p>
          <a:p>
            <a:pPr lvl="1"/>
            <a:r>
              <a:rPr lang="nl-NL" dirty="0"/>
              <a:t>Always check </a:t>
            </a:r>
            <a:r>
              <a:rPr lang="nl-NL" dirty="0" err="1"/>
              <a:t>your</a:t>
            </a:r>
            <a:r>
              <a:rPr lang="nl-NL" dirty="0"/>
              <a:t> </a:t>
            </a:r>
            <a:r>
              <a:rPr lang="nl-NL" dirty="0" err="1"/>
              <a:t>assumptions</a:t>
            </a:r>
            <a:endParaRPr lang="nl-NL" dirty="0"/>
          </a:p>
        </p:txBody>
      </p:sp>
      <mc:AlternateContent xmlns:mc="http://schemas.openxmlformats.org/markup-compatibility/2006" xmlns:a14="http://schemas.microsoft.com/office/drawing/2010/main">
        <mc:Choice Requires="a14">
          <p:sp>
            <p:nvSpPr>
              <p:cNvPr id="3" name="Tekstvak 2">
                <a:extLst>
                  <a:ext uri="{FF2B5EF4-FFF2-40B4-BE49-F238E27FC236}">
                    <a16:creationId xmlns:a16="http://schemas.microsoft.com/office/drawing/2014/main" id="{23C159BE-468F-5379-6A8A-6250A379BF7B}"/>
                  </a:ext>
                </a:extLst>
              </p:cNvPr>
              <p:cNvSpPr txBox="1"/>
              <p:nvPr/>
            </p:nvSpPr>
            <p:spPr>
              <a:xfrm>
                <a:off x="2742277" y="1229032"/>
                <a:ext cx="3860890" cy="11406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nl-NL" b="0" i="1">
                          <a:latin typeface="Cambria Math" panose="02040503050406030204" pitchFamily="18" charset="0"/>
                        </a:rPr>
                        <m:t>𝑃</m:t>
                      </m:r>
                      <m:d>
                        <m:dPr>
                          <m:ctrlPr>
                            <a:rPr lang="nl-NL" b="0" i="1">
                              <a:latin typeface="Cambria Math" panose="02040503050406030204" pitchFamily="18" charset="0"/>
                            </a:rPr>
                          </m:ctrlPr>
                        </m:dPr>
                        <m:e>
                          <m:r>
                            <a:rPr lang="nl-NL" b="0" i="1">
                              <a:latin typeface="Cambria Math" panose="02040503050406030204" pitchFamily="18" charset="0"/>
                            </a:rPr>
                            <m:t>𝐴</m:t>
                          </m:r>
                        </m:e>
                        <m:e>
                          <m:r>
                            <a:rPr lang="nl-NL" b="0" i="1">
                              <a:latin typeface="Cambria Math" panose="02040503050406030204" pitchFamily="18" charset="0"/>
                            </a:rPr>
                            <m:t>𝐵</m:t>
                          </m:r>
                        </m:e>
                      </m:d>
                      <m:r>
                        <a:rPr lang="nl-NL" b="0" i="1">
                          <a:latin typeface="Cambria Math" panose="02040503050406030204" pitchFamily="18" charset="0"/>
                        </a:rPr>
                        <m:t>= </m:t>
                      </m:r>
                      <m:f>
                        <m:fPr>
                          <m:ctrlPr>
                            <a:rPr lang="nl-NL" b="0" i="1">
                              <a:latin typeface="Cambria Math" panose="02040503050406030204" pitchFamily="18" charset="0"/>
                            </a:rPr>
                          </m:ctrlPr>
                        </m:fPr>
                        <m:num>
                          <m:r>
                            <a:rPr lang="nl-NL" b="0" i="1">
                              <a:latin typeface="Cambria Math" panose="02040503050406030204" pitchFamily="18" charset="0"/>
                            </a:rPr>
                            <m:t>𝑃</m:t>
                          </m:r>
                          <m:d>
                            <m:dPr>
                              <m:ctrlPr>
                                <a:rPr lang="nl-NL" b="0" i="1">
                                  <a:latin typeface="Cambria Math" panose="02040503050406030204" pitchFamily="18" charset="0"/>
                                </a:rPr>
                              </m:ctrlPr>
                            </m:dPr>
                            <m:e>
                              <m:r>
                                <a:rPr lang="nl-NL" b="0" i="1">
                                  <a:latin typeface="Cambria Math" panose="02040503050406030204" pitchFamily="18" charset="0"/>
                                </a:rPr>
                                <m:t>𝐵</m:t>
                              </m:r>
                            </m:e>
                            <m:e>
                              <m:r>
                                <a:rPr lang="nl-NL" b="0" i="1">
                                  <a:latin typeface="Cambria Math" panose="02040503050406030204" pitchFamily="18" charset="0"/>
                                </a:rPr>
                                <m:t>𝐴</m:t>
                              </m:r>
                            </m:e>
                          </m:d>
                          <m:r>
                            <a:rPr lang="nl-NL" b="0" i="1">
                              <a:latin typeface="Cambria Math" panose="02040503050406030204" pitchFamily="18" charset="0"/>
                            </a:rPr>
                            <m:t>.</m:t>
                          </m:r>
                          <m:r>
                            <a:rPr lang="nl-NL" b="0" i="1">
                              <a:latin typeface="Cambria Math" panose="02040503050406030204" pitchFamily="18" charset="0"/>
                            </a:rPr>
                            <m:t>𝑃</m:t>
                          </m:r>
                          <m:r>
                            <a:rPr lang="nl-NL" b="0" i="1">
                              <a:latin typeface="Cambria Math" panose="02040503050406030204" pitchFamily="18" charset="0"/>
                            </a:rPr>
                            <m:t>(</m:t>
                          </m:r>
                          <m:r>
                            <a:rPr lang="nl-NL" b="0" i="1">
                              <a:latin typeface="Cambria Math" panose="02040503050406030204" pitchFamily="18" charset="0"/>
                            </a:rPr>
                            <m:t>𝐴</m:t>
                          </m:r>
                          <m:r>
                            <a:rPr lang="nl-NL" b="0" i="1">
                              <a:latin typeface="Cambria Math" panose="02040503050406030204" pitchFamily="18" charset="0"/>
                            </a:rPr>
                            <m:t>)</m:t>
                          </m:r>
                        </m:num>
                        <m:den>
                          <m:r>
                            <a:rPr lang="nl-NL" b="0" i="1">
                              <a:latin typeface="Cambria Math" panose="02040503050406030204" pitchFamily="18" charset="0"/>
                            </a:rPr>
                            <m:t>𝑃</m:t>
                          </m:r>
                          <m:r>
                            <a:rPr lang="nl-NL" b="0" i="1">
                              <a:latin typeface="Cambria Math" panose="02040503050406030204" pitchFamily="18" charset="0"/>
                            </a:rPr>
                            <m:t>(</m:t>
                          </m:r>
                          <m:r>
                            <a:rPr lang="nl-NL" b="0" i="1">
                              <a:latin typeface="Cambria Math" panose="02040503050406030204" pitchFamily="18" charset="0"/>
                            </a:rPr>
                            <m:t>𝐵</m:t>
                          </m:r>
                          <m:r>
                            <a:rPr lang="nl-NL" b="0" i="1">
                              <a:latin typeface="Cambria Math" panose="02040503050406030204" pitchFamily="18" charset="0"/>
                            </a:rPr>
                            <m:t>)</m:t>
                          </m:r>
                        </m:den>
                      </m:f>
                    </m:oMath>
                  </m:oMathPara>
                </a14:m>
                <a:endParaRPr lang="nl-NL" dirty="0"/>
              </a:p>
              <a:p>
                <a:pPr algn="ctr"/>
                <a:endParaRPr lang="nl-NL" dirty="0"/>
              </a:p>
              <a:p>
                <a:pPr algn="ctr"/>
                <a:r>
                  <a:rPr lang="nl-NL" sz="1200" i="1" dirty="0" err="1"/>
                  <a:t>Formula</a:t>
                </a:r>
                <a:r>
                  <a:rPr lang="nl-NL" sz="1200" i="1" dirty="0"/>
                  <a:t> </a:t>
                </a:r>
                <a:r>
                  <a:rPr lang="nl-NL" sz="1200" i="1" dirty="0" err="1"/>
                  <a:t>for</a:t>
                </a:r>
                <a:r>
                  <a:rPr lang="nl-NL" sz="1200" i="1" dirty="0"/>
                  <a:t> </a:t>
                </a:r>
                <a:r>
                  <a:rPr lang="nl-NL" sz="1200" i="1" dirty="0" err="1"/>
                  <a:t>conditional</a:t>
                </a:r>
                <a:r>
                  <a:rPr lang="nl-NL" sz="1200" i="1" dirty="0"/>
                  <a:t> </a:t>
                </a:r>
                <a:r>
                  <a:rPr lang="nl-NL" sz="1200" i="1" dirty="0" err="1"/>
                  <a:t>probability</a:t>
                </a:r>
                <a:endParaRPr lang="nl-NL" sz="1200" i="1" dirty="0"/>
              </a:p>
            </p:txBody>
          </p:sp>
        </mc:Choice>
        <mc:Fallback xmlns="">
          <p:sp>
            <p:nvSpPr>
              <p:cNvPr id="3" name="Tekstvak 2">
                <a:extLst>
                  <a:ext uri="{FF2B5EF4-FFF2-40B4-BE49-F238E27FC236}">
                    <a16:creationId xmlns:a16="http://schemas.microsoft.com/office/drawing/2014/main" id="{23C159BE-468F-5379-6A8A-6250A379BF7B}"/>
                  </a:ext>
                </a:extLst>
              </p:cNvPr>
              <p:cNvSpPr txBox="1">
                <a:spLocks noRot="1" noChangeAspect="1" noMove="1" noResize="1" noEditPoints="1" noAdjustHandles="1" noChangeArrowheads="1" noChangeShapeType="1" noTextEdit="1"/>
              </p:cNvSpPr>
              <p:nvPr/>
            </p:nvSpPr>
            <p:spPr>
              <a:xfrm>
                <a:off x="2742277" y="1229032"/>
                <a:ext cx="3860890" cy="1140697"/>
              </a:xfrm>
              <a:prstGeom prst="rect">
                <a:avLst/>
              </a:prstGeom>
              <a:blipFill>
                <a:blip r:embed="rId3"/>
                <a:stretch>
                  <a:fillRect b="-3743"/>
                </a:stretch>
              </a:blipFill>
            </p:spPr>
            <p:txBody>
              <a:bodyPr/>
              <a:lstStyle/>
              <a:p>
                <a:r>
                  <a:rPr lang="nl-NL">
                    <a:noFill/>
                  </a:rPr>
                  <a:t> </a:t>
                </a:r>
              </a:p>
            </p:txBody>
          </p:sp>
        </mc:Fallback>
      </mc:AlternateContent>
      <p:pic>
        <p:nvPicPr>
          <p:cNvPr id="1026" name="Picture 2" descr="Applying Gaussian Naïve Bayes Classifier in Python: Part One">
            <a:extLst>
              <a:ext uri="{FF2B5EF4-FFF2-40B4-BE49-F238E27FC236}">
                <a16:creationId xmlns:a16="http://schemas.microsoft.com/office/drawing/2014/main" id="{67DE3610-67B2-D38F-F0AA-F87C2444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47" y="3850151"/>
            <a:ext cx="4375053" cy="3007849"/>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voettekst 7">
            <a:extLst>
              <a:ext uri="{FF2B5EF4-FFF2-40B4-BE49-F238E27FC236}">
                <a16:creationId xmlns:a16="http://schemas.microsoft.com/office/drawing/2014/main" id="{FFFAE386-4182-02EC-49F4-42727C8721B3}"/>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8AA4B5B2-EEF5-A78F-D7A5-B792F08B741E}"/>
              </a:ext>
            </a:extLst>
          </p:cNvPr>
          <p:cNvSpPr>
            <a:spLocks noGrp="1"/>
          </p:cNvSpPr>
          <p:nvPr>
            <p:ph type="sldNum" sz="quarter" idx="11"/>
          </p:nvPr>
        </p:nvSpPr>
        <p:spPr/>
        <p:txBody>
          <a:bodyPr/>
          <a:lstStyle/>
          <a:p>
            <a:fld id="{4A9FEBF3-15B5-1B45-A2C4-90B74AC3EAE7}" type="slidenum">
              <a:rPr lang="nl-NL"/>
              <a:t>75</a:t>
            </a:fld>
            <a:endParaRPr lang="nl-NL"/>
          </a:p>
        </p:txBody>
      </p:sp>
    </p:spTree>
    <p:extLst>
      <p:ext uri="{BB962C8B-B14F-4D97-AF65-F5344CB8AC3E}">
        <p14:creationId xmlns:p14="http://schemas.microsoft.com/office/powerpoint/2010/main" val="324156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5694FB-1459-3F48-B49F-ECEBA5A5081E}"/>
              </a:ext>
            </a:extLst>
          </p:cNvPr>
          <p:cNvSpPr>
            <a:spLocks noGrp="1"/>
          </p:cNvSpPr>
          <p:nvPr>
            <p:ph type="title"/>
          </p:nvPr>
        </p:nvSpPr>
        <p:spPr/>
        <p:txBody>
          <a:bodyPr>
            <a:normAutofit fontScale="90000"/>
          </a:bodyPr>
          <a:lstStyle/>
          <a:p>
            <a:r>
              <a:rPr lang="nl-NL" dirty="0"/>
              <a:t>K </a:t>
            </a:r>
            <a:r>
              <a:rPr lang="nl-NL" dirty="0" err="1"/>
              <a:t>Nearest</a:t>
            </a:r>
            <a:r>
              <a:rPr lang="nl-NL" dirty="0"/>
              <a:t> </a:t>
            </a:r>
            <a:r>
              <a:rPr lang="nl-NL" dirty="0" err="1"/>
              <a:t>Neighbor</a:t>
            </a:r>
            <a:endParaRPr lang="nl-NL" dirty="0"/>
          </a:p>
        </p:txBody>
      </p:sp>
      <p:sp>
        <p:nvSpPr>
          <p:cNvPr id="12" name="Tijdelijke aanduiding voor inhoud 11">
            <a:extLst>
              <a:ext uri="{FF2B5EF4-FFF2-40B4-BE49-F238E27FC236}">
                <a16:creationId xmlns:a16="http://schemas.microsoft.com/office/drawing/2014/main" id="{6F695670-E745-C8EE-C80A-2629680EF7E6}"/>
              </a:ext>
            </a:extLst>
          </p:cNvPr>
          <p:cNvSpPr>
            <a:spLocks noGrp="1"/>
          </p:cNvSpPr>
          <p:nvPr>
            <p:ph idx="1"/>
          </p:nvPr>
        </p:nvSpPr>
        <p:spPr>
          <a:xfrm>
            <a:off x="628650" y="1229033"/>
            <a:ext cx="7886700" cy="1853944"/>
          </a:xfrm>
        </p:spPr>
        <p:txBody>
          <a:bodyPr/>
          <a:lstStyle/>
          <a:p>
            <a:pPr marL="0" indent="0">
              <a:buNone/>
            </a:pPr>
            <a:r>
              <a:rPr lang="nl-NL" dirty="0" err="1"/>
              <a:t>Distance</a:t>
            </a:r>
            <a:r>
              <a:rPr lang="nl-NL" dirty="0"/>
              <a:t> </a:t>
            </a:r>
            <a:r>
              <a:rPr lang="nl-NL" dirty="0" err="1"/>
              <a:t>metric</a:t>
            </a:r>
            <a:endParaRPr lang="nl-NL" dirty="0"/>
          </a:p>
          <a:p>
            <a:r>
              <a:rPr lang="nl-NL" dirty="0" err="1"/>
              <a:t>Euclidian</a:t>
            </a:r>
            <a:endParaRPr lang="nl-NL" dirty="0"/>
          </a:p>
          <a:p>
            <a:r>
              <a:rPr lang="nl-NL" dirty="0"/>
              <a:t>City block</a:t>
            </a:r>
          </a:p>
          <a:p>
            <a:pPr>
              <a:buFontTx/>
              <a:buChar char="-"/>
            </a:pPr>
            <a:endParaRPr lang="nl-NL" dirty="0"/>
          </a:p>
          <a:p>
            <a:r>
              <a:rPr lang="nl-NL" dirty="0" err="1"/>
              <a:t>Scaling</a:t>
            </a:r>
            <a:endParaRPr lang="nl-NL" dirty="0"/>
          </a:p>
          <a:p>
            <a:pPr lvl="1"/>
            <a:r>
              <a:rPr lang="nl-NL" dirty="0"/>
              <a:t>min-max</a:t>
            </a:r>
          </a:p>
          <a:p>
            <a:pPr lvl="1"/>
            <a:r>
              <a:rPr lang="nl-NL" dirty="0" err="1"/>
              <a:t>z</a:t>
            </a:r>
            <a:r>
              <a:rPr lang="nl-NL" dirty="0"/>
              <a:t>-score (</a:t>
            </a:r>
            <a:r>
              <a:rPr lang="nl-NL" dirty="0" err="1"/>
              <a:t>standardization</a:t>
            </a:r>
            <a:r>
              <a:rPr lang="nl-NL" dirty="0"/>
              <a:t>)</a:t>
            </a:r>
          </a:p>
          <a:p>
            <a:pPr lvl="1"/>
            <a:endParaRPr lang="nl-NL" dirty="0"/>
          </a:p>
          <a:p>
            <a:r>
              <a:rPr lang="nl-NL" dirty="0" err="1"/>
              <a:t>Curse</a:t>
            </a:r>
            <a:r>
              <a:rPr lang="nl-NL" dirty="0"/>
              <a:t> of </a:t>
            </a:r>
            <a:r>
              <a:rPr lang="nl-NL" dirty="0" err="1"/>
              <a:t>Dimensionality</a:t>
            </a:r>
            <a:endParaRPr lang="nl-NL" dirty="0"/>
          </a:p>
        </p:txBody>
      </p:sp>
      <p:sp>
        <p:nvSpPr>
          <p:cNvPr id="16" name="Tijdelijke aanduiding voor voettekst 15">
            <a:extLst>
              <a:ext uri="{FF2B5EF4-FFF2-40B4-BE49-F238E27FC236}">
                <a16:creationId xmlns:a16="http://schemas.microsoft.com/office/drawing/2014/main" id="{71C99EB7-BA6E-365D-D703-879A2980CA3F}"/>
              </a:ext>
            </a:extLst>
          </p:cNvPr>
          <p:cNvSpPr>
            <a:spLocks noGrp="1"/>
          </p:cNvSpPr>
          <p:nvPr>
            <p:ph type="ftr" sz="quarter" idx="10"/>
          </p:nvPr>
        </p:nvSpPr>
        <p:spPr/>
        <p:txBody>
          <a:bodyPr/>
          <a:lstStyle/>
          <a:p>
            <a:endParaRPr lang="nl-NL"/>
          </a:p>
        </p:txBody>
      </p:sp>
      <p:sp>
        <p:nvSpPr>
          <p:cNvPr id="17" name="Tijdelijke aanduiding voor dianummer 16">
            <a:extLst>
              <a:ext uri="{FF2B5EF4-FFF2-40B4-BE49-F238E27FC236}">
                <a16:creationId xmlns:a16="http://schemas.microsoft.com/office/drawing/2014/main" id="{DC75F08F-5BFA-C363-9DBE-E35F212AC90C}"/>
              </a:ext>
            </a:extLst>
          </p:cNvPr>
          <p:cNvSpPr>
            <a:spLocks noGrp="1"/>
          </p:cNvSpPr>
          <p:nvPr>
            <p:ph type="sldNum" sz="quarter" idx="11"/>
          </p:nvPr>
        </p:nvSpPr>
        <p:spPr/>
        <p:txBody>
          <a:bodyPr/>
          <a:lstStyle/>
          <a:p>
            <a:fld id="{4A9FEBF3-15B5-1B45-A2C4-90B74AC3EAE7}" type="slidenum">
              <a:rPr lang="nl-NL"/>
              <a:t>76</a:t>
            </a:fld>
            <a:endParaRPr lang="nl-NL"/>
          </a:p>
        </p:txBody>
      </p:sp>
      <p:pic>
        <p:nvPicPr>
          <p:cNvPr id="3" name="Afbeelding 2">
            <a:extLst>
              <a:ext uri="{FF2B5EF4-FFF2-40B4-BE49-F238E27FC236}">
                <a16:creationId xmlns:a16="http://schemas.microsoft.com/office/drawing/2014/main" id="{5A0B013B-8E93-5D6D-B5CF-3B4053CE007C}"/>
              </a:ext>
            </a:extLst>
          </p:cNvPr>
          <p:cNvPicPr>
            <a:picLocks noChangeAspect="1"/>
          </p:cNvPicPr>
          <p:nvPr/>
        </p:nvPicPr>
        <p:blipFill>
          <a:blip r:embed="rId2"/>
          <a:stretch>
            <a:fillRect/>
          </a:stretch>
        </p:blipFill>
        <p:spPr>
          <a:xfrm>
            <a:off x="5552662" y="2924795"/>
            <a:ext cx="3155430" cy="3165384"/>
          </a:xfrm>
          <a:prstGeom prst="rect">
            <a:avLst/>
          </a:prstGeom>
        </p:spPr>
      </p:pic>
    </p:spTree>
    <p:extLst>
      <p:ext uri="{BB962C8B-B14F-4D97-AF65-F5344CB8AC3E}">
        <p14:creationId xmlns:p14="http://schemas.microsoft.com/office/powerpoint/2010/main" val="417013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C8D0-C6BD-D142-90F8-54860B7A5698}"/>
              </a:ext>
            </a:extLst>
          </p:cNvPr>
          <p:cNvSpPr>
            <a:spLocks noGrp="1"/>
          </p:cNvSpPr>
          <p:nvPr>
            <p:ph type="title"/>
          </p:nvPr>
        </p:nvSpPr>
        <p:spPr/>
        <p:txBody>
          <a:bodyPr>
            <a:normAutofit fontScale="90000"/>
          </a:bodyPr>
          <a:lstStyle/>
          <a:p>
            <a:r>
              <a:rPr lang="en-NL"/>
              <a:t>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2301E-11DC-8542-B7BD-ED5E547E5D8C}"/>
                  </a:ext>
                </a:extLst>
              </p:cNvPr>
              <p:cNvSpPr>
                <a:spLocks noGrp="1"/>
              </p:cNvSpPr>
              <p:nvPr>
                <p:ph idx="1"/>
              </p:nvPr>
            </p:nvSpPr>
            <p:spPr/>
            <p:txBody>
              <a:bodyPr/>
              <a:lstStyle/>
              <a:p>
                <a:pPr>
                  <a:tabLst>
                    <a:tab pos="3778250" algn="l"/>
                  </a:tabLst>
                </a:pPr>
                <a:r>
                  <a:rPr lang="en-NL" dirty="0"/>
                  <a:t>Euclidean distance</a:t>
                </a:r>
                <a:r>
                  <a:rPr lang="nl-NL" dirty="0"/>
                  <a:t>	</a:t>
                </a:r>
                <a14:m>
                  <m:oMath xmlns:m="http://schemas.openxmlformats.org/officeDocument/2006/math">
                    <m:r>
                      <a:rPr lang="nl-NL">
                        <a:latin typeface="Cambria Math" panose="02040503050406030204" pitchFamily="18" charset="0"/>
                      </a:rPr>
                      <m:t>𝑑</m:t>
                    </m:r>
                    <m:r>
                      <a:rPr lang="nl-NL">
                        <a:latin typeface="Cambria Math" panose="02040503050406030204" pitchFamily="18" charset="0"/>
                      </a:rPr>
                      <m:t>= </m:t>
                    </m:r>
                    <m:rad>
                      <m:radPr>
                        <m:degHide m:val="on"/>
                        <m:ctrlPr>
                          <a:rPr lang="nl-NL" i="1">
                            <a:latin typeface="Cambria Math" panose="02040503050406030204" pitchFamily="18" charset="0"/>
                          </a:rPr>
                        </m:ctrlPr>
                      </m:radPr>
                      <m:deg/>
                      <m:e>
                        <m:sSup>
                          <m:sSupPr>
                            <m:ctrlPr>
                              <a:rPr lang="en-GB" i="1">
                                <a:latin typeface="Cambria Math" panose="02040503050406030204" pitchFamily="18" charset="0"/>
                              </a:rPr>
                            </m:ctrlPr>
                          </m:sSupPr>
                          <m:e>
                            <m:r>
                              <a:rPr lang="nl-NL">
                                <a:latin typeface="Cambria Math" panose="02040503050406030204" pitchFamily="18" charset="0"/>
                              </a:rPr>
                              <m:t>(</m:t>
                            </m:r>
                            <m:r>
                              <a:rPr lang="nl-NL">
                                <a:latin typeface="Cambria Math" panose="02040503050406030204" pitchFamily="18" charset="0"/>
                              </a:rPr>
                              <m:t>𝑥</m:t>
                            </m:r>
                            <m:r>
                              <a:rPr lang="nl-NL">
                                <a:latin typeface="Cambria Math" panose="02040503050406030204" pitchFamily="18" charset="0"/>
                              </a:rPr>
                              <m:t>1 −</m:t>
                            </m:r>
                            <m:r>
                              <a:rPr lang="nl-NL">
                                <a:latin typeface="Cambria Math" panose="02040503050406030204" pitchFamily="18" charset="0"/>
                              </a:rPr>
                              <m:t>𝑥</m:t>
                            </m:r>
                            <m:r>
                              <a:rPr lang="nl-NL">
                                <a:latin typeface="Cambria Math" panose="02040503050406030204" pitchFamily="18" charset="0"/>
                              </a:rPr>
                              <m:t>0)</m:t>
                            </m:r>
                          </m:e>
                          <m:sup>
                            <m:r>
                              <a:rPr lang="en-GB">
                                <a:latin typeface="Cambria Math" panose="02040503050406030204" pitchFamily="18" charset="0"/>
                              </a:rPr>
                              <m:t>2</m:t>
                            </m:r>
                          </m:sup>
                        </m:sSup>
                        <m:r>
                          <a:rPr lang="en-GB">
                            <a:latin typeface="Cambria Math" panose="02040503050406030204" pitchFamily="18" charset="0"/>
                          </a:rPr>
                          <m:t>+</m:t>
                        </m:r>
                        <m:r>
                          <a:rPr lang="nl-NL">
                            <a:latin typeface="Cambria Math" panose="02040503050406030204" pitchFamily="18" charset="0"/>
                          </a:rPr>
                          <m:t>(</m:t>
                        </m:r>
                        <m:sSup>
                          <m:sSupPr>
                            <m:ctrlPr>
                              <a:rPr lang="en-GB" i="1">
                                <a:latin typeface="Cambria Math" panose="02040503050406030204" pitchFamily="18" charset="0"/>
                              </a:rPr>
                            </m:ctrlPr>
                          </m:sSupPr>
                          <m:e>
                            <m:r>
                              <a:rPr lang="nl-NL">
                                <a:latin typeface="Cambria Math" panose="02040503050406030204" pitchFamily="18" charset="0"/>
                              </a:rPr>
                              <m:t>𝑦</m:t>
                            </m:r>
                            <m:r>
                              <a:rPr lang="nl-NL">
                                <a:latin typeface="Cambria Math" panose="02040503050406030204" pitchFamily="18" charset="0"/>
                              </a:rPr>
                              <m:t>1 −</m:t>
                            </m:r>
                            <m:r>
                              <a:rPr lang="nl-NL">
                                <a:latin typeface="Cambria Math" panose="02040503050406030204" pitchFamily="18" charset="0"/>
                              </a:rPr>
                              <m:t>𝑦</m:t>
                            </m:r>
                            <m:r>
                              <a:rPr lang="nl-NL">
                                <a:latin typeface="Cambria Math" panose="02040503050406030204" pitchFamily="18" charset="0"/>
                              </a:rPr>
                              <m:t>0)</m:t>
                            </m:r>
                          </m:e>
                          <m:sup>
                            <m:r>
                              <a:rPr lang="en-GB">
                                <a:latin typeface="Cambria Math" panose="02040503050406030204" pitchFamily="18" charset="0"/>
                              </a:rPr>
                              <m:t>2</m:t>
                            </m:r>
                          </m:sup>
                        </m:sSup>
                      </m:e>
                    </m:rad>
                  </m:oMath>
                </a14:m>
                <a:endParaRPr lang="en-NL" dirty="0"/>
              </a:p>
              <a:p>
                <a:pPr>
                  <a:tabLst>
                    <a:tab pos="3778250" algn="l"/>
                  </a:tabLst>
                </a:pPr>
                <a:endParaRPr lang="en-NL" dirty="0"/>
              </a:p>
              <a:p>
                <a:pPr>
                  <a:tabLst>
                    <a:tab pos="3778250" algn="l"/>
                  </a:tabLst>
                </a:pPr>
                <a:r>
                  <a:rPr lang="en-GB" dirty="0"/>
                  <a:t>Manhattan (or city block) distance</a:t>
                </a:r>
                <a:r>
                  <a:rPr lang="nl-NL" dirty="0"/>
                  <a:t>	</a:t>
                </a:r>
                <a14:m>
                  <m:oMath xmlns:m="http://schemas.openxmlformats.org/officeDocument/2006/math">
                    <m:r>
                      <a:rPr lang="nl-NL">
                        <a:latin typeface="Cambria Math" panose="02040503050406030204" pitchFamily="18" charset="0"/>
                      </a:rPr>
                      <m:t>𝑑</m:t>
                    </m:r>
                    <m:r>
                      <a:rPr lang="nl-NL">
                        <a:latin typeface="Cambria Math" panose="02040503050406030204" pitchFamily="18" charset="0"/>
                      </a:rPr>
                      <m:t>=</m:t>
                    </m:r>
                    <m:d>
                      <m:dPr>
                        <m:begChr m:val="|"/>
                        <m:endChr m:val="|"/>
                        <m:ctrlPr>
                          <a:rPr lang="nl-NL" i="1">
                            <a:latin typeface="Cambria Math" panose="02040503050406030204" pitchFamily="18" charset="0"/>
                          </a:rPr>
                        </m:ctrlPr>
                      </m:dPr>
                      <m:e>
                        <m:r>
                          <a:rPr lang="nl-NL">
                            <a:latin typeface="Cambria Math" panose="02040503050406030204" pitchFamily="18" charset="0"/>
                          </a:rPr>
                          <m:t>𝑥</m:t>
                        </m:r>
                        <m:r>
                          <a:rPr lang="nl-NL">
                            <a:latin typeface="Cambria Math" panose="02040503050406030204" pitchFamily="18" charset="0"/>
                          </a:rPr>
                          <m:t>1 −</m:t>
                        </m:r>
                        <m:r>
                          <a:rPr lang="nl-NL">
                            <a:latin typeface="Cambria Math" panose="02040503050406030204" pitchFamily="18" charset="0"/>
                          </a:rPr>
                          <m:t>𝑥</m:t>
                        </m:r>
                        <m:r>
                          <a:rPr lang="nl-NL">
                            <a:latin typeface="Cambria Math" panose="02040503050406030204" pitchFamily="18" charset="0"/>
                          </a:rPr>
                          <m:t>0</m:t>
                        </m:r>
                      </m:e>
                    </m:d>
                    <m:r>
                      <a:rPr lang="nl-NL">
                        <a:latin typeface="Cambria Math" panose="02040503050406030204" pitchFamily="18" charset="0"/>
                      </a:rPr>
                      <m:t>+|</m:t>
                    </m:r>
                    <m:r>
                      <a:rPr lang="nl-NL">
                        <a:latin typeface="Cambria Math" panose="02040503050406030204" pitchFamily="18" charset="0"/>
                      </a:rPr>
                      <m:t>𝑦</m:t>
                    </m:r>
                    <m:r>
                      <a:rPr lang="nl-NL">
                        <a:latin typeface="Cambria Math" panose="02040503050406030204" pitchFamily="18" charset="0"/>
                      </a:rPr>
                      <m:t>1 −</m:t>
                    </m:r>
                    <m:r>
                      <a:rPr lang="nl-NL">
                        <a:latin typeface="Cambria Math" panose="02040503050406030204" pitchFamily="18" charset="0"/>
                      </a:rPr>
                      <m:t>𝑦</m:t>
                    </m:r>
                    <m:r>
                      <a:rPr lang="nl-NL">
                        <a:latin typeface="Cambria Math" panose="02040503050406030204" pitchFamily="18" charset="0"/>
                      </a:rPr>
                      <m:t>0|</m:t>
                    </m:r>
                  </m:oMath>
                </a14:m>
                <a:endParaRPr lang="en-NL" dirty="0"/>
              </a:p>
              <a:p>
                <a:pPr>
                  <a:tabLst>
                    <a:tab pos="3778250" algn="l"/>
                  </a:tabLst>
                </a:pPr>
                <a:endParaRPr lang="en-NL" dirty="0"/>
              </a:p>
            </p:txBody>
          </p:sp>
        </mc:Choice>
        <mc:Fallback xmlns="">
          <p:sp>
            <p:nvSpPr>
              <p:cNvPr id="3" name="Content Placeholder 2">
                <a:extLst>
                  <a:ext uri="{FF2B5EF4-FFF2-40B4-BE49-F238E27FC236}">
                    <a16:creationId xmlns:a16="http://schemas.microsoft.com/office/drawing/2014/main" id="{EB32301E-11DC-8542-B7BD-ED5E547E5D8C}"/>
                  </a:ext>
                </a:extLst>
              </p:cNvPr>
              <p:cNvSpPr>
                <a:spLocks noGrp="1" noRot="1" noChangeAspect="1" noMove="1" noResize="1" noEditPoints="1" noAdjustHandles="1" noChangeArrowheads="1" noChangeShapeType="1" noTextEdit="1"/>
              </p:cNvSpPr>
              <p:nvPr>
                <p:ph idx="1"/>
              </p:nvPr>
            </p:nvSpPr>
            <p:spPr>
              <a:blipFill>
                <a:blip r:embed="rId3"/>
                <a:stretch>
                  <a:fillRect l="-464"/>
                </a:stretch>
              </a:blipFill>
            </p:spPr>
            <p:txBody>
              <a:bodyPr/>
              <a:lstStyle/>
              <a:p>
                <a:r>
                  <a:rPr lang="nl-NL">
                    <a:noFill/>
                  </a:rPr>
                  <a:t> </a:t>
                </a:r>
              </a:p>
            </p:txBody>
          </p:sp>
        </mc:Fallback>
      </mc:AlternateContent>
      <p:sp>
        <p:nvSpPr>
          <p:cNvPr id="7" name="Tijdelijke aanduiding voor voettekst 6">
            <a:extLst>
              <a:ext uri="{FF2B5EF4-FFF2-40B4-BE49-F238E27FC236}">
                <a16:creationId xmlns:a16="http://schemas.microsoft.com/office/drawing/2014/main" id="{B7278B2F-C5A3-5F8D-BAE1-A24E786F51FA}"/>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F0D99174-8331-34C9-8FA6-CFEE31BEAF13}"/>
              </a:ext>
            </a:extLst>
          </p:cNvPr>
          <p:cNvSpPr>
            <a:spLocks noGrp="1"/>
          </p:cNvSpPr>
          <p:nvPr>
            <p:ph type="sldNum" sz="quarter" idx="11"/>
          </p:nvPr>
        </p:nvSpPr>
        <p:spPr/>
        <p:txBody>
          <a:bodyPr/>
          <a:lstStyle/>
          <a:p>
            <a:fld id="{4A9FEBF3-15B5-1B45-A2C4-90B74AC3EAE7}" type="slidenum">
              <a:rPr lang="nl-NL"/>
              <a:t>77</a:t>
            </a:fld>
            <a:endParaRPr lang="nl-NL"/>
          </a:p>
        </p:txBody>
      </p:sp>
      <p:pic>
        <p:nvPicPr>
          <p:cNvPr id="5" name="Afbeelding 4">
            <a:extLst>
              <a:ext uri="{FF2B5EF4-FFF2-40B4-BE49-F238E27FC236}">
                <a16:creationId xmlns:a16="http://schemas.microsoft.com/office/drawing/2014/main" id="{8F8A77DD-789C-1973-8FA5-82942A3C1D25}"/>
              </a:ext>
            </a:extLst>
          </p:cNvPr>
          <p:cNvPicPr>
            <a:picLocks noChangeAspect="1"/>
          </p:cNvPicPr>
          <p:nvPr/>
        </p:nvPicPr>
        <p:blipFill>
          <a:blip r:embed="rId4"/>
          <a:stretch>
            <a:fillRect/>
          </a:stretch>
        </p:blipFill>
        <p:spPr>
          <a:xfrm>
            <a:off x="3198114" y="3251648"/>
            <a:ext cx="2747772" cy="2759515"/>
          </a:xfrm>
          <a:prstGeom prst="rect">
            <a:avLst/>
          </a:prstGeom>
        </p:spPr>
      </p:pic>
    </p:spTree>
    <p:extLst>
      <p:ext uri="{BB962C8B-B14F-4D97-AF65-F5344CB8AC3E}">
        <p14:creationId xmlns:p14="http://schemas.microsoft.com/office/powerpoint/2010/main" val="784005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B031D-CDE1-D640-973E-82687B7EF81A}"/>
              </a:ext>
            </a:extLst>
          </p:cNvPr>
          <p:cNvSpPr>
            <a:spLocks noGrp="1"/>
          </p:cNvSpPr>
          <p:nvPr>
            <p:ph type="title"/>
          </p:nvPr>
        </p:nvSpPr>
        <p:spPr/>
        <p:txBody>
          <a:bodyPr>
            <a:normAutofit fontScale="90000"/>
          </a:bodyPr>
          <a:lstStyle/>
          <a:p>
            <a:r>
              <a:rPr lang="nl-NL"/>
              <a:t>Logistic Regression</a:t>
            </a:r>
          </a:p>
        </p:txBody>
      </p:sp>
      <p:sp>
        <p:nvSpPr>
          <p:cNvPr id="7" name="Tijdelijke aanduiding voor inhoud 6">
            <a:extLst>
              <a:ext uri="{FF2B5EF4-FFF2-40B4-BE49-F238E27FC236}">
                <a16:creationId xmlns:a16="http://schemas.microsoft.com/office/drawing/2014/main" id="{6B767B70-607D-79BB-6C50-8256CDF99372}"/>
              </a:ext>
            </a:extLst>
          </p:cNvPr>
          <p:cNvSpPr>
            <a:spLocks noGrp="1"/>
          </p:cNvSpPr>
          <p:nvPr>
            <p:ph idx="1"/>
          </p:nvPr>
        </p:nvSpPr>
        <p:spPr/>
        <p:txBody>
          <a:bodyPr/>
          <a:lstStyle/>
          <a:p>
            <a:r>
              <a:rPr lang="en-GB" b="0" i="0" u="none" strike="noStrike" dirty="0">
                <a:solidFill>
                  <a:srgbClr val="29264C"/>
                </a:solidFill>
                <a:effectLst/>
                <a:latin typeface="tiempos-regular"/>
              </a:rPr>
              <a:t>logarithmic loss</a:t>
            </a:r>
            <a:endParaRPr lang="en-NL" dirty="0"/>
          </a:p>
          <a:p>
            <a:endParaRPr lang="nl-NL" dirty="0"/>
          </a:p>
        </p:txBody>
      </p:sp>
      <p:sp>
        <p:nvSpPr>
          <p:cNvPr id="8" name="Tijdelijke aanduiding voor voettekst 7">
            <a:extLst>
              <a:ext uri="{FF2B5EF4-FFF2-40B4-BE49-F238E27FC236}">
                <a16:creationId xmlns:a16="http://schemas.microsoft.com/office/drawing/2014/main" id="{B0B05BBA-5707-4867-E7CF-D0CB60EB9831}"/>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38FC6B15-7DB5-72AE-9FA0-DEB797C1AD1A}"/>
              </a:ext>
            </a:extLst>
          </p:cNvPr>
          <p:cNvSpPr>
            <a:spLocks noGrp="1"/>
          </p:cNvSpPr>
          <p:nvPr>
            <p:ph type="sldNum" sz="quarter" idx="11"/>
          </p:nvPr>
        </p:nvSpPr>
        <p:spPr/>
        <p:txBody>
          <a:bodyPr/>
          <a:lstStyle/>
          <a:p>
            <a:fld id="{4A9FEBF3-15B5-1B45-A2C4-90B74AC3EAE7}" type="slidenum">
              <a:rPr lang="nl-NL"/>
              <a:t>78</a:t>
            </a:fld>
            <a:endParaRPr lang="nl-NL"/>
          </a:p>
        </p:txBody>
      </p:sp>
      <p:pic>
        <p:nvPicPr>
          <p:cNvPr id="4" name="Afbeelding 3">
            <a:extLst>
              <a:ext uri="{FF2B5EF4-FFF2-40B4-BE49-F238E27FC236}">
                <a16:creationId xmlns:a16="http://schemas.microsoft.com/office/drawing/2014/main" id="{0F9CE79A-7485-5A6A-B1D3-ADF0DD59AE58}"/>
              </a:ext>
            </a:extLst>
          </p:cNvPr>
          <p:cNvPicPr>
            <a:picLocks noChangeAspect="1"/>
          </p:cNvPicPr>
          <p:nvPr/>
        </p:nvPicPr>
        <p:blipFill>
          <a:blip r:embed="rId2"/>
          <a:stretch>
            <a:fillRect/>
          </a:stretch>
        </p:blipFill>
        <p:spPr>
          <a:xfrm>
            <a:off x="2781300" y="2859532"/>
            <a:ext cx="3581400" cy="2565400"/>
          </a:xfrm>
          <a:prstGeom prst="rect">
            <a:avLst/>
          </a:prstGeom>
        </p:spPr>
      </p:pic>
    </p:spTree>
    <p:extLst>
      <p:ext uri="{BB962C8B-B14F-4D97-AF65-F5344CB8AC3E}">
        <p14:creationId xmlns:p14="http://schemas.microsoft.com/office/powerpoint/2010/main" val="146573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54434-EA79-3841-8F10-35161B7E21C9}"/>
              </a:ext>
            </a:extLst>
          </p:cNvPr>
          <p:cNvSpPr>
            <a:spLocks noGrp="1"/>
          </p:cNvSpPr>
          <p:nvPr>
            <p:ph type="title"/>
          </p:nvPr>
        </p:nvSpPr>
        <p:spPr/>
        <p:txBody>
          <a:bodyPr>
            <a:normAutofit fontScale="90000"/>
          </a:bodyPr>
          <a:lstStyle/>
          <a:p>
            <a:r>
              <a:rPr lang="nl-NL"/>
              <a:t>Support Vector Machine</a:t>
            </a:r>
          </a:p>
        </p:txBody>
      </p:sp>
      <p:sp>
        <p:nvSpPr>
          <p:cNvPr id="9" name="Tijdelijke aanduiding voor inhoud 8">
            <a:extLst>
              <a:ext uri="{FF2B5EF4-FFF2-40B4-BE49-F238E27FC236}">
                <a16:creationId xmlns:a16="http://schemas.microsoft.com/office/drawing/2014/main" id="{DE0BE86E-49D2-191A-8232-BC496A283F65}"/>
              </a:ext>
            </a:extLst>
          </p:cNvPr>
          <p:cNvSpPr>
            <a:spLocks noGrp="1"/>
          </p:cNvSpPr>
          <p:nvPr>
            <p:ph idx="1"/>
          </p:nvPr>
        </p:nvSpPr>
        <p:spPr/>
        <p:txBody>
          <a:bodyPr/>
          <a:lstStyle/>
          <a:p>
            <a:r>
              <a:rPr lang="nl-NL"/>
              <a:t>Kernels</a:t>
            </a:r>
          </a:p>
          <a:p>
            <a:pPr lvl="1"/>
            <a:r>
              <a:rPr lang="nl-NL"/>
              <a:t>Linear, Polynomial, Radial</a:t>
            </a:r>
          </a:p>
          <a:p>
            <a:endParaRPr lang="nl-NL"/>
          </a:p>
          <a:p>
            <a:endParaRPr lang="nl-NL"/>
          </a:p>
        </p:txBody>
      </p:sp>
      <p:sp>
        <p:nvSpPr>
          <p:cNvPr id="13" name="Tijdelijke aanduiding voor voettekst 12">
            <a:extLst>
              <a:ext uri="{FF2B5EF4-FFF2-40B4-BE49-F238E27FC236}">
                <a16:creationId xmlns:a16="http://schemas.microsoft.com/office/drawing/2014/main" id="{0B07D05F-BCF4-5C3E-7630-A4F777308E7C}"/>
              </a:ext>
            </a:extLst>
          </p:cNvPr>
          <p:cNvSpPr>
            <a:spLocks noGrp="1"/>
          </p:cNvSpPr>
          <p:nvPr>
            <p:ph type="ftr" sz="quarter" idx="10"/>
          </p:nvPr>
        </p:nvSpPr>
        <p:spPr>
          <a:xfrm>
            <a:off x="628649" y="6356351"/>
            <a:ext cx="6814887" cy="365125"/>
          </a:xfrm>
        </p:spPr>
        <p:txBody>
          <a:bodyPr/>
          <a:lstStyle/>
          <a:p>
            <a:endParaRPr lang="nl-NL" sz="1200"/>
          </a:p>
        </p:txBody>
      </p:sp>
      <p:sp>
        <p:nvSpPr>
          <p:cNvPr id="14" name="Tijdelijke aanduiding voor dianummer 13">
            <a:extLst>
              <a:ext uri="{FF2B5EF4-FFF2-40B4-BE49-F238E27FC236}">
                <a16:creationId xmlns:a16="http://schemas.microsoft.com/office/drawing/2014/main" id="{4B97B378-CC9A-A626-BD2D-88008CD94B84}"/>
              </a:ext>
            </a:extLst>
          </p:cNvPr>
          <p:cNvSpPr>
            <a:spLocks noGrp="1"/>
          </p:cNvSpPr>
          <p:nvPr>
            <p:ph type="sldNum" sz="quarter" idx="11"/>
          </p:nvPr>
        </p:nvSpPr>
        <p:spPr/>
        <p:txBody>
          <a:bodyPr/>
          <a:lstStyle/>
          <a:p>
            <a:fld id="{4A9FEBF3-15B5-1B45-A2C4-90B74AC3EAE7}" type="slidenum">
              <a:rPr lang="nl-NL"/>
              <a:t>79</a:t>
            </a:fld>
            <a:endParaRPr lang="nl-NL"/>
          </a:p>
        </p:txBody>
      </p:sp>
      <p:pic>
        <p:nvPicPr>
          <p:cNvPr id="3" name="Afbeelding 2">
            <a:extLst>
              <a:ext uri="{FF2B5EF4-FFF2-40B4-BE49-F238E27FC236}">
                <a16:creationId xmlns:a16="http://schemas.microsoft.com/office/drawing/2014/main" id="{D6AA8F3B-2A16-6579-9911-782507141411}"/>
              </a:ext>
            </a:extLst>
          </p:cNvPr>
          <p:cNvPicPr>
            <a:picLocks noChangeAspect="1"/>
          </p:cNvPicPr>
          <p:nvPr/>
        </p:nvPicPr>
        <p:blipFill>
          <a:blip r:embed="rId2"/>
          <a:stretch>
            <a:fillRect/>
          </a:stretch>
        </p:blipFill>
        <p:spPr>
          <a:xfrm>
            <a:off x="541598" y="2492719"/>
            <a:ext cx="7772400" cy="3145393"/>
          </a:xfrm>
          <a:prstGeom prst="rect">
            <a:avLst/>
          </a:prstGeom>
        </p:spPr>
      </p:pic>
    </p:spTree>
    <p:extLst>
      <p:ext uri="{BB962C8B-B14F-4D97-AF65-F5344CB8AC3E}">
        <p14:creationId xmlns:p14="http://schemas.microsoft.com/office/powerpoint/2010/main" val="78571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6B548BB-7CAD-614B-9111-093D17164777}"/>
              </a:ext>
            </a:extLst>
          </p:cNvPr>
          <p:cNvSpPr>
            <a:spLocks noGrp="1"/>
          </p:cNvSpPr>
          <p:nvPr>
            <p:ph type="title"/>
          </p:nvPr>
        </p:nvSpPr>
        <p:spPr/>
        <p:txBody>
          <a:bodyPr>
            <a:normAutofit fontScale="90000"/>
          </a:bodyPr>
          <a:lstStyle/>
          <a:p>
            <a:r>
              <a:rPr lang="nl-NL" dirty="0"/>
              <a:t>Tools of </a:t>
            </a:r>
            <a:r>
              <a:rPr lang="nl-NL" dirty="0" err="1"/>
              <a:t>the</a:t>
            </a:r>
            <a:r>
              <a:rPr lang="nl-NL" dirty="0"/>
              <a:t> Trade</a:t>
            </a:r>
          </a:p>
        </p:txBody>
      </p:sp>
      <p:sp>
        <p:nvSpPr>
          <p:cNvPr id="4" name="Tijdelijke aanduiding voor inhoud 3">
            <a:extLst>
              <a:ext uri="{FF2B5EF4-FFF2-40B4-BE49-F238E27FC236}">
                <a16:creationId xmlns:a16="http://schemas.microsoft.com/office/drawing/2014/main" id="{3359BC3C-F7F4-3C44-BDFA-33A289A2DBB2}"/>
              </a:ext>
            </a:extLst>
          </p:cNvPr>
          <p:cNvSpPr>
            <a:spLocks noGrp="1"/>
          </p:cNvSpPr>
          <p:nvPr>
            <p:ph idx="1"/>
          </p:nvPr>
        </p:nvSpPr>
        <p:spPr>
          <a:xfrm>
            <a:off x="628650" y="1229032"/>
            <a:ext cx="5554793" cy="4947931"/>
          </a:xfrm>
        </p:spPr>
        <p:txBody>
          <a:bodyPr/>
          <a:lstStyle/>
          <a:p>
            <a:r>
              <a:rPr lang="nl-NL" dirty="0"/>
              <a:t>Python3</a:t>
            </a:r>
          </a:p>
          <a:p>
            <a:r>
              <a:rPr lang="nl-NL" dirty="0"/>
              <a:t>Libraries</a:t>
            </a:r>
          </a:p>
          <a:p>
            <a:r>
              <a:rPr lang="nl-NL" dirty="0"/>
              <a:t>Anaconda (</a:t>
            </a:r>
            <a:r>
              <a:rPr lang="nl-NL" dirty="0" err="1"/>
              <a:t>optional</a:t>
            </a:r>
            <a:r>
              <a:rPr lang="nl-NL" dirty="0"/>
              <a:t>)</a:t>
            </a:r>
          </a:p>
          <a:p>
            <a:r>
              <a:rPr lang="nl-NL" dirty="0" err="1"/>
              <a:t>Jupyter</a:t>
            </a:r>
            <a:r>
              <a:rPr lang="nl-NL" dirty="0"/>
              <a:t> Notebook</a:t>
            </a:r>
          </a:p>
          <a:p>
            <a:r>
              <a:rPr lang="nl-NL" dirty="0" err="1"/>
              <a:t>IPython</a:t>
            </a:r>
            <a:endParaRPr lang="nl-NL" dirty="0"/>
          </a:p>
          <a:p>
            <a:r>
              <a:rPr lang="nl-NL" dirty="0"/>
              <a:t>Integrated Development Environments:</a:t>
            </a:r>
          </a:p>
          <a:p>
            <a:pPr lvl="1"/>
            <a:r>
              <a:rPr lang="nl-NL" dirty="0" err="1"/>
              <a:t>Spyder</a:t>
            </a:r>
            <a:endParaRPr lang="nl-NL" dirty="0"/>
          </a:p>
          <a:p>
            <a:pPr lvl="1"/>
            <a:r>
              <a:rPr lang="nl-NL" dirty="0" err="1"/>
              <a:t>PyCharm</a:t>
            </a:r>
            <a:endParaRPr lang="nl-NL" dirty="0"/>
          </a:p>
          <a:p>
            <a:pPr lvl="1"/>
            <a:r>
              <a:rPr lang="nl-NL" dirty="0"/>
              <a:t>Visual Studio Code</a:t>
            </a:r>
          </a:p>
          <a:p>
            <a:pPr lvl="1"/>
            <a:r>
              <a:rPr lang="nl-NL" dirty="0" err="1"/>
              <a:t>Choose</a:t>
            </a:r>
            <a:r>
              <a:rPr lang="nl-NL" dirty="0"/>
              <a:t> </a:t>
            </a:r>
            <a:r>
              <a:rPr lang="nl-NL" dirty="0" err="1"/>
              <a:t>your</a:t>
            </a:r>
            <a:r>
              <a:rPr lang="nl-NL" dirty="0"/>
              <a:t> </a:t>
            </a:r>
            <a:r>
              <a:rPr lang="nl-NL" dirty="0" err="1"/>
              <a:t>fighter</a:t>
            </a:r>
            <a:r>
              <a:rPr lang="nl-NL" dirty="0"/>
              <a:t>!</a:t>
            </a:r>
          </a:p>
          <a:p>
            <a:pPr lvl="1"/>
            <a:r>
              <a:rPr lang="nl-NL" dirty="0"/>
              <a:t>Tip: start </a:t>
            </a:r>
            <a:r>
              <a:rPr lang="nl-NL" dirty="0" err="1"/>
              <a:t>your</a:t>
            </a:r>
            <a:r>
              <a:rPr lang="nl-NL" dirty="0"/>
              <a:t> IDE in administrator mode </a:t>
            </a:r>
            <a:r>
              <a:rPr lang="nl-NL" dirty="0" err="1"/>
              <a:t>if</a:t>
            </a:r>
            <a:r>
              <a:rPr lang="nl-NL" dirty="0"/>
              <a:t> </a:t>
            </a:r>
            <a:r>
              <a:rPr lang="nl-NL" dirty="0" err="1"/>
              <a:t>you</a:t>
            </a:r>
            <a:r>
              <a:rPr lang="nl-NL" dirty="0"/>
              <a:t> are on Windows, </a:t>
            </a:r>
            <a:r>
              <a:rPr lang="nl-NL" dirty="0" err="1"/>
              <a:t>the</a:t>
            </a:r>
            <a:r>
              <a:rPr lang="nl-NL" dirty="0"/>
              <a:t> </a:t>
            </a:r>
            <a:r>
              <a:rPr lang="nl-NL" dirty="0" err="1"/>
              <a:t>installations</a:t>
            </a:r>
            <a:r>
              <a:rPr lang="nl-NL" dirty="0"/>
              <a:t> </a:t>
            </a:r>
            <a:r>
              <a:rPr lang="nl-NL" dirty="0" err="1"/>
              <a:t>sometimes</a:t>
            </a:r>
            <a:r>
              <a:rPr lang="nl-NL" dirty="0"/>
              <a:t> </a:t>
            </a:r>
            <a:r>
              <a:rPr lang="nl-NL" dirty="0" err="1"/>
              <a:t>require</a:t>
            </a:r>
            <a:r>
              <a:rPr lang="nl-NL" dirty="0"/>
              <a:t> </a:t>
            </a:r>
            <a:r>
              <a:rPr lang="nl-NL" dirty="0" err="1"/>
              <a:t>additional</a:t>
            </a:r>
            <a:r>
              <a:rPr lang="nl-NL" dirty="0"/>
              <a:t> </a:t>
            </a:r>
            <a:r>
              <a:rPr lang="nl-NL" dirty="0" err="1"/>
              <a:t>permissions</a:t>
            </a:r>
            <a:r>
              <a:rPr lang="nl-NL" dirty="0"/>
              <a:t>.</a:t>
            </a:r>
          </a:p>
          <a:p>
            <a:pPr lvl="1"/>
            <a:endParaRPr lang="nl-NL" dirty="0"/>
          </a:p>
        </p:txBody>
      </p:sp>
      <p:sp>
        <p:nvSpPr>
          <p:cNvPr id="2" name="Tekstvak 1">
            <a:extLst>
              <a:ext uri="{FF2B5EF4-FFF2-40B4-BE49-F238E27FC236}">
                <a16:creationId xmlns:a16="http://schemas.microsoft.com/office/drawing/2014/main" id="{2AB3CCE6-6795-C349-9F58-81441EBF1017}"/>
              </a:ext>
            </a:extLst>
          </p:cNvPr>
          <p:cNvSpPr txBox="1"/>
          <p:nvPr/>
        </p:nvSpPr>
        <p:spPr>
          <a:xfrm>
            <a:off x="6489290" y="1229032"/>
            <a:ext cx="2211859" cy="4619854"/>
          </a:xfrm>
          <a:prstGeom prst="rect">
            <a:avLst/>
          </a:prstGeom>
          <a:solidFill>
            <a:srgbClr val="CDF1C9"/>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lang="nl-NL" dirty="0" err="1"/>
              <a:t>Numpy</a:t>
            </a:r>
          </a:p>
          <a:p>
            <a:pPr>
              <a:lnSpc>
                <a:spcPct val="150000"/>
              </a:lnSpc>
            </a:pPr>
            <a:r>
              <a:rPr lang="nl-NL" dirty="0" err="1"/>
              <a:t>Scipy</a:t>
            </a:r>
          </a:p>
          <a:p>
            <a:pPr>
              <a:lnSpc>
                <a:spcPct val="150000"/>
              </a:lnSpc>
            </a:pPr>
            <a:r>
              <a:rPr lang="nl-NL" dirty="0" err="1"/>
              <a:t>Statsmodels</a:t>
            </a:r>
          </a:p>
          <a:p>
            <a:pPr>
              <a:lnSpc>
                <a:spcPct val="150000"/>
              </a:lnSpc>
            </a:pPr>
            <a:r>
              <a:rPr lang="nl-NL" dirty="0" err="1"/>
              <a:t>Pandas</a:t>
            </a:r>
          </a:p>
          <a:p>
            <a:pPr>
              <a:lnSpc>
                <a:spcPct val="150000"/>
              </a:lnSpc>
            </a:pPr>
            <a:r>
              <a:rPr lang="nl-NL" dirty="0" err="1"/>
              <a:t>Matplotlib</a:t>
            </a:r>
          </a:p>
          <a:p>
            <a:pPr>
              <a:lnSpc>
                <a:spcPct val="150000"/>
              </a:lnSpc>
            </a:pPr>
            <a:r>
              <a:rPr lang="nl-NL" dirty="0" err="1"/>
              <a:t>Seaborn</a:t>
            </a:r>
          </a:p>
          <a:p>
            <a:pPr>
              <a:lnSpc>
                <a:spcPct val="150000"/>
              </a:lnSpc>
            </a:pPr>
            <a:r>
              <a:rPr lang="nl-NL" dirty="0" err="1"/>
              <a:t>Plotly</a:t>
            </a:r>
          </a:p>
          <a:p>
            <a:pPr>
              <a:lnSpc>
                <a:spcPct val="150000"/>
              </a:lnSpc>
            </a:pPr>
            <a:r>
              <a:rPr lang="nl-NL" dirty="0" err="1"/>
              <a:t>Scikit-Learn</a:t>
            </a:r>
          </a:p>
          <a:p>
            <a:pPr>
              <a:lnSpc>
                <a:spcPct val="150000"/>
              </a:lnSpc>
            </a:pPr>
            <a:r>
              <a:rPr lang="nl-NL" dirty="0" err="1"/>
              <a:t>TensorFlow</a:t>
            </a:r>
          </a:p>
          <a:p>
            <a:pPr>
              <a:lnSpc>
                <a:spcPct val="150000"/>
              </a:lnSpc>
            </a:pPr>
            <a:r>
              <a:rPr lang="nl-NL" dirty="0" err="1"/>
              <a:t>Keras</a:t>
            </a:r>
          </a:p>
          <a:p>
            <a:pPr>
              <a:lnSpc>
                <a:spcPct val="150000"/>
              </a:lnSpc>
            </a:pPr>
            <a:r>
              <a:rPr lang="nl-NL" dirty="0" err="1"/>
              <a:t>PyTorch</a:t>
            </a:r>
            <a:endParaRPr lang="nl-NL" dirty="0"/>
          </a:p>
        </p:txBody>
      </p:sp>
      <p:sp>
        <p:nvSpPr>
          <p:cNvPr id="27" name="Tijdelijke aanduiding voor voettekst 26">
            <a:extLst>
              <a:ext uri="{FF2B5EF4-FFF2-40B4-BE49-F238E27FC236}">
                <a16:creationId xmlns:a16="http://schemas.microsoft.com/office/drawing/2014/main" id="{B297109A-100C-0916-C7FD-0F4015C5E2F5}"/>
              </a:ext>
            </a:extLst>
          </p:cNvPr>
          <p:cNvSpPr>
            <a:spLocks noGrp="1"/>
          </p:cNvSpPr>
          <p:nvPr>
            <p:ph type="ftr" sz="quarter" idx="10"/>
          </p:nvPr>
        </p:nvSpPr>
        <p:spPr/>
        <p:txBody>
          <a:bodyPr/>
          <a:lstStyle/>
          <a:p>
            <a:endParaRPr lang="nl-NL"/>
          </a:p>
        </p:txBody>
      </p:sp>
      <p:sp>
        <p:nvSpPr>
          <p:cNvPr id="28" name="Tijdelijke aanduiding voor dianummer 27">
            <a:extLst>
              <a:ext uri="{FF2B5EF4-FFF2-40B4-BE49-F238E27FC236}">
                <a16:creationId xmlns:a16="http://schemas.microsoft.com/office/drawing/2014/main" id="{F32FF86A-460F-CF22-8DB7-60191BFA925D}"/>
              </a:ext>
            </a:extLst>
          </p:cNvPr>
          <p:cNvSpPr>
            <a:spLocks noGrp="1"/>
          </p:cNvSpPr>
          <p:nvPr>
            <p:ph type="sldNum" sz="quarter" idx="11"/>
          </p:nvPr>
        </p:nvSpPr>
        <p:spPr/>
        <p:txBody>
          <a:bodyPr/>
          <a:lstStyle/>
          <a:p>
            <a:fld id="{4A9FEBF3-15B5-1B45-A2C4-90B74AC3EAE7}" type="slidenum">
              <a:rPr lang="nl-NL"/>
              <a:t>8</a:t>
            </a:fld>
            <a:endParaRPr lang="nl-NL"/>
          </a:p>
        </p:txBody>
      </p:sp>
    </p:spTree>
    <p:extLst>
      <p:ext uri="{BB962C8B-B14F-4D97-AF65-F5344CB8AC3E}">
        <p14:creationId xmlns:p14="http://schemas.microsoft.com/office/powerpoint/2010/main" val="4132283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7FF5EE-A132-7449-ABB2-86C5B3D0C3DE}"/>
              </a:ext>
            </a:extLst>
          </p:cNvPr>
          <p:cNvSpPr>
            <a:spLocks noGrp="1"/>
          </p:cNvSpPr>
          <p:nvPr>
            <p:ph type="title"/>
          </p:nvPr>
        </p:nvSpPr>
        <p:spPr/>
        <p:txBody>
          <a:bodyPr>
            <a:normAutofit fontScale="90000"/>
          </a:bodyPr>
          <a:lstStyle/>
          <a:p>
            <a:r>
              <a:rPr lang="nl-NL" err="1"/>
              <a:t>Decision</a:t>
            </a:r>
            <a:r>
              <a:rPr lang="nl-NL"/>
              <a:t> Trees</a:t>
            </a:r>
          </a:p>
        </p:txBody>
      </p:sp>
      <p:sp>
        <p:nvSpPr>
          <p:cNvPr id="3" name="Tijdelijke aanduiding voor inhoud 2">
            <a:extLst>
              <a:ext uri="{FF2B5EF4-FFF2-40B4-BE49-F238E27FC236}">
                <a16:creationId xmlns:a16="http://schemas.microsoft.com/office/drawing/2014/main" id="{C679A713-5934-9DF9-9E2B-4BE6718E33FE}"/>
              </a:ext>
            </a:extLst>
          </p:cNvPr>
          <p:cNvSpPr>
            <a:spLocks noGrp="1"/>
          </p:cNvSpPr>
          <p:nvPr>
            <p:ph idx="1"/>
          </p:nvPr>
        </p:nvSpPr>
        <p:spPr/>
        <p:txBody>
          <a:bodyPr/>
          <a:lstStyle/>
          <a:p>
            <a:r>
              <a:rPr lang="nl-NL"/>
              <a:t>Impurity</a:t>
            </a:r>
          </a:p>
          <a:p>
            <a:r>
              <a:rPr lang="nl-NL"/>
              <a:t>Transparancy</a:t>
            </a:r>
          </a:p>
          <a:p>
            <a:r>
              <a:rPr lang="nl-NL"/>
              <a:t>Variable importance</a:t>
            </a:r>
          </a:p>
        </p:txBody>
      </p:sp>
      <p:sp>
        <p:nvSpPr>
          <p:cNvPr id="4" name="Tekstvak 3">
            <a:extLst>
              <a:ext uri="{FF2B5EF4-FFF2-40B4-BE49-F238E27FC236}">
                <a16:creationId xmlns:a16="http://schemas.microsoft.com/office/drawing/2014/main" id="{A8287151-766F-2706-6654-9CA0074BE569}"/>
              </a:ext>
            </a:extLst>
          </p:cNvPr>
          <p:cNvSpPr txBox="1"/>
          <p:nvPr/>
        </p:nvSpPr>
        <p:spPr>
          <a:xfrm>
            <a:off x="628650" y="6463016"/>
            <a:ext cx="4572000" cy="276999"/>
          </a:xfrm>
          <a:prstGeom prst="rect">
            <a:avLst/>
          </a:prstGeom>
          <a:noFill/>
        </p:spPr>
        <p:txBody>
          <a:bodyPr wrap="square">
            <a:spAutoFit/>
          </a:bodyPr>
          <a:lstStyle/>
          <a:p>
            <a:r>
              <a:rPr lang="nl-NL" sz="1200">
                <a:hlinkClick r:id="rId3"/>
              </a:rPr>
              <a:t>https://www.ibm.com/topics/decision-trees</a:t>
            </a:r>
            <a:endParaRPr lang="nl-NL" sz="1200"/>
          </a:p>
        </p:txBody>
      </p:sp>
      <p:sp>
        <p:nvSpPr>
          <p:cNvPr id="7" name="Tijdelijke aanduiding voor voettekst 6">
            <a:extLst>
              <a:ext uri="{FF2B5EF4-FFF2-40B4-BE49-F238E27FC236}">
                <a16:creationId xmlns:a16="http://schemas.microsoft.com/office/drawing/2014/main" id="{2AAC17D2-20B9-849F-4F26-EDA04DB0080C}"/>
              </a:ext>
            </a:extLst>
          </p:cNvPr>
          <p:cNvSpPr>
            <a:spLocks noGrp="1"/>
          </p:cNvSpPr>
          <p:nvPr>
            <p:ph type="ftr" sz="quarter" idx="10"/>
          </p:nvPr>
        </p:nvSpPr>
        <p:spPr/>
        <p:txBody>
          <a:bodyPr/>
          <a:lstStyle/>
          <a:p>
            <a:endParaRPr lang="nl-NL"/>
          </a:p>
        </p:txBody>
      </p:sp>
      <p:sp>
        <p:nvSpPr>
          <p:cNvPr id="8" name="Tijdelijke aanduiding voor dianummer 7">
            <a:extLst>
              <a:ext uri="{FF2B5EF4-FFF2-40B4-BE49-F238E27FC236}">
                <a16:creationId xmlns:a16="http://schemas.microsoft.com/office/drawing/2014/main" id="{1DEB8934-F99B-0446-2264-B31038D9D48A}"/>
              </a:ext>
            </a:extLst>
          </p:cNvPr>
          <p:cNvSpPr>
            <a:spLocks noGrp="1"/>
          </p:cNvSpPr>
          <p:nvPr>
            <p:ph type="sldNum" sz="quarter" idx="11"/>
          </p:nvPr>
        </p:nvSpPr>
        <p:spPr/>
        <p:txBody>
          <a:bodyPr/>
          <a:lstStyle/>
          <a:p>
            <a:fld id="{4A9FEBF3-15B5-1B45-A2C4-90B74AC3EAE7}" type="slidenum">
              <a:rPr lang="nl-NL"/>
              <a:t>80</a:t>
            </a:fld>
            <a:endParaRPr lang="nl-NL"/>
          </a:p>
        </p:txBody>
      </p:sp>
      <p:pic>
        <p:nvPicPr>
          <p:cNvPr id="5" name="Afbeelding 4">
            <a:extLst>
              <a:ext uri="{FF2B5EF4-FFF2-40B4-BE49-F238E27FC236}">
                <a16:creationId xmlns:a16="http://schemas.microsoft.com/office/drawing/2014/main" id="{C0207D47-2E65-393B-3145-31336ACE2B49}"/>
              </a:ext>
            </a:extLst>
          </p:cNvPr>
          <p:cNvPicPr>
            <a:picLocks noChangeAspect="1"/>
          </p:cNvPicPr>
          <p:nvPr/>
        </p:nvPicPr>
        <p:blipFill>
          <a:blip r:embed="rId4"/>
          <a:stretch>
            <a:fillRect/>
          </a:stretch>
        </p:blipFill>
        <p:spPr>
          <a:xfrm>
            <a:off x="2254250" y="2913063"/>
            <a:ext cx="5892800" cy="3263900"/>
          </a:xfrm>
          <a:prstGeom prst="rect">
            <a:avLst/>
          </a:prstGeom>
        </p:spPr>
      </p:pic>
    </p:spTree>
    <p:extLst>
      <p:ext uri="{BB962C8B-B14F-4D97-AF65-F5344CB8AC3E}">
        <p14:creationId xmlns:p14="http://schemas.microsoft.com/office/powerpoint/2010/main" val="11163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94DF44-49CC-0C44-8A0F-AF3509910D0C}"/>
              </a:ext>
            </a:extLst>
          </p:cNvPr>
          <p:cNvSpPr>
            <a:spLocks noGrp="1"/>
          </p:cNvSpPr>
          <p:nvPr>
            <p:ph type="title"/>
          </p:nvPr>
        </p:nvSpPr>
        <p:spPr/>
        <p:txBody>
          <a:bodyPr>
            <a:normAutofit fontScale="90000"/>
          </a:bodyPr>
          <a:lstStyle/>
          <a:p>
            <a:r>
              <a:rPr lang="nl-NL" dirty="0"/>
              <a:t>Random </a:t>
            </a:r>
            <a:r>
              <a:rPr lang="nl-NL" dirty="0" err="1"/>
              <a:t>Forest</a:t>
            </a:r>
            <a:endParaRPr lang="nl-NL" dirty="0"/>
          </a:p>
        </p:txBody>
      </p:sp>
      <p:sp>
        <p:nvSpPr>
          <p:cNvPr id="3" name="Tijdelijke aanduiding voor inhoud 2">
            <a:extLst>
              <a:ext uri="{FF2B5EF4-FFF2-40B4-BE49-F238E27FC236}">
                <a16:creationId xmlns:a16="http://schemas.microsoft.com/office/drawing/2014/main" id="{49488911-E94B-5C42-AAE7-06CC81F72D81}"/>
              </a:ext>
            </a:extLst>
          </p:cNvPr>
          <p:cNvSpPr>
            <a:spLocks noGrp="1"/>
          </p:cNvSpPr>
          <p:nvPr>
            <p:ph idx="1"/>
          </p:nvPr>
        </p:nvSpPr>
        <p:spPr/>
        <p:txBody>
          <a:bodyPr/>
          <a:lstStyle/>
          <a:p>
            <a:r>
              <a:rPr lang="nl-NL" dirty="0"/>
              <a:t>Multiple </a:t>
            </a:r>
            <a:r>
              <a:rPr lang="nl-NL" dirty="0" err="1"/>
              <a:t>Decision</a:t>
            </a:r>
            <a:r>
              <a:rPr lang="nl-NL" dirty="0"/>
              <a:t> Trees</a:t>
            </a:r>
          </a:p>
          <a:p>
            <a:r>
              <a:rPr lang="nl-NL" dirty="0"/>
              <a:t>Ensemble </a:t>
            </a:r>
            <a:r>
              <a:rPr lang="nl-NL" dirty="0" err="1"/>
              <a:t>method - Feature Bagging</a:t>
            </a:r>
          </a:p>
          <a:p>
            <a:pPr lvl="1"/>
            <a:r>
              <a:rPr lang="nl-NL" dirty="0"/>
              <a:t>a random subset of the features for each tree</a:t>
            </a:r>
          </a:p>
        </p:txBody>
      </p:sp>
      <p:sp>
        <p:nvSpPr>
          <p:cNvPr id="8" name="Tijdelijke aanduiding voor voettekst 7">
            <a:extLst>
              <a:ext uri="{FF2B5EF4-FFF2-40B4-BE49-F238E27FC236}">
                <a16:creationId xmlns:a16="http://schemas.microsoft.com/office/drawing/2014/main" id="{A7E012D2-C10B-A088-FC06-1E51414D821A}"/>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2C282D97-AAEA-F945-7EB3-54F844342F13}"/>
              </a:ext>
            </a:extLst>
          </p:cNvPr>
          <p:cNvSpPr>
            <a:spLocks noGrp="1"/>
          </p:cNvSpPr>
          <p:nvPr>
            <p:ph type="sldNum" sz="quarter" idx="11"/>
          </p:nvPr>
        </p:nvSpPr>
        <p:spPr/>
        <p:txBody>
          <a:bodyPr/>
          <a:lstStyle/>
          <a:p>
            <a:fld id="{4A9FEBF3-15B5-1B45-A2C4-90B74AC3EAE7}" type="slidenum">
              <a:rPr lang="nl-NL"/>
              <a:t>81</a:t>
            </a:fld>
            <a:endParaRPr lang="nl-NL"/>
          </a:p>
        </p:txBody>
      </p:sp>
    </p:spTree>
    <p:extLst>
      <p:ext uri="{BB962C8B-B14F-4D97-AF65-F5344CB8AC3E}">
        <p14:creationId xmlns:p14="http://schemas.microsoft.com/office/powerpoint/2010/main" val="1901755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8F5B56-541E-7DDA-0999-54F55ABF6729}"/>
              </a:ext>
            </a:extLst>
          </p:cNvPr>
          <p:cNvSpPr>
            <a:spLocks noGrp="1"/>
          </p:cNvSpPr>
          <p:nvPr>
            <p:ph type="title"/>
          </p:nvPr>
        </p:nvSpPr>
        <p:spPr/>
        <p:txBody>
          <a:bodyPr>
            <a:normAutofit fontScale="90000"/>
          </a:bodyPr>
          <a:lstStyle/>
          <a:p>
            <a:r>
              <a:rPr lang="nl-NL"/>
              <a:t>Ensemble Learning</a:t>
            </a:r>
          </a:p>
        </p:txBody>
      </p:sp>
      <p:sp>
        <p:nvSpPr>
          <p:cNvPr id="3" name="Tijdelijke aanduiding voor inhoud 2">
            <a:extLst>
              <a:ext uri="{FF2B5EF4-FFF2-40B4-BE49-F238E27FC236}">
                <a16:creationId xmlns:a16="http://schemas.microsoft.com/office/drawing/2014/main" id="{BAF41E95-B57B-C208-3A33-D5C903802095}"/>
              </a:ext>
            </a:extLst>
          </p:cNvPr>
          <p:cNvSpPr>
            <a:spLocks noGrp="1"/>
          </p:cNvSpPr>
          <p:nvPr>
            <p:ph idx="1"/>
          </p:nvPr>
        </p:nvSpPr>
        <p:spPr/>
        <p:txBody>
          <a:bodyPr/>
          <a:lstStyle/>
          <a:p>
            <a:r>
              <a:rPr lang="nl-NL" dirty="0"/>
              <a:t>Ensemble Learning is a </a:t>
            </a:r>
            <a:r>
              <a:rPr lang="nl-NL" dirty="0" err="1"/>
              <a:t>technique</a:t>
            </a:r>
            <a:r>
              <a:rPr lang="nl-NL" dirty="0"/>
              <a:t> </a:t>
            </a:r>
            <a:r>
              <a:rPr lang="nl-NL" dirty="0" err="1"/>
              <a:t>that</a:t>
            </a:r>
            <a:r>
              <a:rPr lang="nl-NL" dirty="0"/>
              <a:t> combines </a:t>
            </a:r>
            <a:r>
              <a:rPr lang="nl-NL" dirty="0" err="1"/>
              <a:t>predictions</a:t>
            </a:r>
            <a:r>
              <a:rPr lang="nl-NL" dirty="0"/>
              <a:t> </a:t>
            </a:r>
            <a:r>
              <a:rPr lang="nl-NL" dirty="0" err="1"/>
              <a:t>from</a:t>
            </a:r>
            <a:r>
              <a:rPr lang="nl-NL" dirty="0"/>
              <a:t> multiple </a:t>
            </a:r>
            <a:r>
              <a:rPr lang="nl-NL" dirty="0" err="1"/>
              <a:t>models</a:t>
            </a:r>
            <a:r>
              <a:rPr lang="nl-NL" dirty="0"/>
              <a:t> </a:t>
            </a:r>
            <a:r>
              <a:rPr lang="nl-NL" dirty="0" err="1"/>
              <a:t>to</a:t>
            </a:r>
            <a:r>
              <a:rPr lang="nl-NL" dirty="0"/>
              <a:t> get a </a:t>
            </a:r>
            <a:r>
              <a:rPr lang="nl-NL" dirty="0" err="1"/>
              <a:t>prediction</a:t>
            </a:r>
            <a:r>
              <a:rPr lang="nl-NL" dirty="0"/>
              <a:t> </a:t>
            </a:r>
            <a:r>
              <a:rPr lang="nl-NL" dirty="0" err="1"/>
              <a:t>that</a:t>
            </a:r>
            <a:r>
              <a:rPr lang="nl-NL" dirty="0"/>
              <a:t> </a:t>
            </a:r>
            <a:r>
              <a:rPr lang="nl-NL" dirty="0" err="1"/>
              <a:t>would</a:t>
            </a:r>
            <a:r>
              <a:rPr lang="nl-NL" dirty="0"/>
              <a:t> </a:t>
            </a:r>
            <a:r>
              <a:rPr lang="nl-NL" dirty="0" err="1"/>
              <a:t>be</a:t>
            </a:r>
            <a:r>
              <a:rPr lang="nl-NL" dirty="0"/>
              <a:t> more </a:t>
            </a:r>
            <a:r>
              <a:rPr lang="nl-NL" dirty="0" err="1"/>
              <a:t>stable</a:t>
            </a:r>
            <a:r>
              <a:rPr lang="nl-NL" dirty="0"/>
              <a:t> </a:t>
            </a:r>
            <a:r>
              <a:rPr lang="nl-NL" dirty="0" err="1"/>
              <a:t>and</a:t>
            </a:r>
            <a:r>
              <a:rPr lang="nl-NL" dirty="0"/>
              <a:t> </a:t>
            </a:r>
            <a:r>
              <a:rPr lang="nl-NL" dirty="0" err="1"/>
              <a:t>generalize</a:t>
            </a:r>
            <a:r>
              <a:rPr lang="nl-NL" dirty="0"/>
              <a:t> </a:t>
            </a:r>
            <a:r>
              <a:rPr lang="nl-NL" dirty="0" err="1"/>
              <a:t>better</a:t>
            </a:r>
            <a:r>
              <a:rPr lang="nl-NL" dirty="0"/>
              <a:t>.</a:t>
            </a:r>
          </a:p>
          <a:p>
            <a:pPr marL="0" indent="0">
              <a:buNone/>
            </a:pPr>
            <a:endParaRPr lang="nl-NL" dirty="0"/>
          </a:p>
        </p:txBody>
      </p:sp>
      <p:sp>
        <p:nvSpPr>
          <p:cNvPr id="6" name="Tijdelijke aanduiding voor voettekst 5">
            <a:extLst>
              <a:ext uri="{FF2B5EF4-FFF2-40B4-BE49-F238E27FC236}">
                <a16:creationId xmlns:a16="http://schemas.microsoft.com/office/drawing/2014/main" id="{DAA43ACE-F885-36E8-6F1C-0B9FB2EF058F}"/>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9128B66B-02F6-DA9A-04C4-26A3745D8824}"/>
              </a:ext>
            </a:extLst>
          </p:cNvPr>
          <p:cNvSpPr>
            <a:spLocks noGrp="1"/>
          </p:cNvSpPr>
          <p:nvPr>
            <p:ph type="sldNum" sz="quarter" idx="11"/>
          </p:nvPr>
        </p:nvSpPr>
        <p:spPr/>
        <p:txBody>
          <a:bodyPr/>
          <a:lstStyle/>
          <a:p>
            <a:fld id="{4A9FEBF3-15B5-1B45-A2C4-90B74AC3EAE7}" type="slidenum">
              <a:rPr lang="nl-NL"/>
              <a:t>82</a:t>
            </a:fld>
            <a:endParaRPr lang="nl-NL"/>
          </a:p>
        </p:txBody>
      </p:sp>
    </p:spTree>
    <p:extLst>
      <p:ext uri="{BB962C8B-B14F-4D97-AF65-F5344CB8AC3E}">
        <p14:creationId xmlns:p14="http://schemas.microsoft.com/office/powerpoint/2010/main" val="1111674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2BCFB-A8AF-5D77-8CC4-DC72C1FBDCB8}"/>
              </a:ext>
            </a:extLst>
          </p:cNvPr>
          <p:cNvSpPr>
            <a:spLocks noGrp="1"/>
          </p:cNvSpPr>
          <p:nvPr>
            <p:ph type="title"/>
          </p:nvPr>
        </p:nvSpPr>
        <p:spPr/>
        <p:txBody>
          <a:bodyPr>
            <a:normAutofit fontScale="90000"/>
          </a:bodyPr>
          <a:lstStyle/>
          <a:p>
            <a:r>
              <a:rPr lang="nl-NL"/>
              <a:t>Bias Variance Tradeoff</a:t>
            </a:r>
          </a:p>
        </p:txBody>
      </p:sp>
      <p:sp>
        <p:nvSpPr>
          <p:cNvPr id="3" name="Tijdelijke aanduiding voor inhoud 2">
            <a:extLst>
              <a:ext uri="{FF2B5EF4-FFF2-40B4-BE49-F238E27FC236}">
                <a16:creationId xmlns:a16="http://schemas.microsoft.com/office/drawing/2014/main" id="{1F8F4991-2479-4DF6-5EE2-ABDC070E71A3}"/>
              </a:ext>
            </a:extLst>
          </p:cNvPr>
          <p:cNvSpPr>
            <a:spLocks noGrp="1"/>
          </p:cNvSpPr>
          <p:nvPr>
            <p:ph idx="1"/>
          </p:nvPr>
        </p:nvSpPr>
        <p:spPr/>
        <p:txBody>
          <a:bodyPr/>
          <a:lstStyle/>
          <a:p>
            <a:r>
              <a:rPr lang="nl-NL"/>
              <a:t>Bias</a:t>
            </a:r>
          </a:p>
          <a:p>
            <a:r>
              <a:rPr lang="nl-NL"/>
              <a:t>Variance</a:t>
            </a:r>
          </a:p>
        </p:txBody>
      </p:sp>
      <p:sp>
        <p:nvSpPr>
          <p:cNvPr id="4" name="Tijdelijke aanduiding voor voettekst 3">
            <a:extLst>
              <a:ext uri="{FF2B5EF4-FFF2-40B4-BE49-F238E27FC236}">
                <a16:creationId xmlns:a16="http://schemas.microsoft.com/office/drawing/2014/main" id="{BE562779-8794-5774-125E-139D3403ED5B}"/>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D6D16A77-82E9-11C3-A795-FDA07815A420}"/>
              </a:ext>
            </a:extLst>
          </p:cNvPr>
          <p:cNvSpPr>
            <a:spLocks noGrp="1"/>
          </p:cNvSpPr>
          <p:nvPr>
            <p:ph type="sldNum" sz="quarter" idx="11"/>
          </p:nvPr>
        </p:nvSpPr>
        <p:spPr/>
        <p:txBody>
          <a:bodyPr/>
          <a:lstStyle/>
          <a:p>
            <a:fld id="{4A9FEBF3-15B5-1B45-A2C4-90B74AC3EAE7}" type="slidenum">
              <a:rPr lang="nl-NL"/>
              <a:pPr/>
              <a:t>83</a:t>
            </a:fld>
            <a:endParaRPr lang="nl-NL"/>
          </a:p>
        </p:txBody>
      </p:sp>
      <p:pic>
        <p:nvPicPr>
          <p:cNvPr id="7" name="Afbeelding 6">
            <a:extLst>
              <a:ext uri="{FF2B5EF4-FFF2-40B4-BE49-F238E27FC236}">
                <a16:creationId xmlns:a16="http://schemas.microsoft.com/office/drawing/2014/main" id="{DEE35005-2222-610F-4134-6EC7CB45A837}"/>
              </a:ext>
            </a:extLst>
          </p:cNvPr>
          <p:cNvPicPr>
            <a:picLocks noChangeAspect="1"/>
          </p:cNvPicPr>
          <p:nvPr/>
        </p:nvPicPr>
        <p:blipFill>
          <a:blip r:embed="rId2"/>
          <a:stretch>
            <a:fillRect/>
          </a:stretch>
        </p:blipFill>
        <p:spPr>
          <a:xfrm>
            <a:off x="1517650" y="2336789"/>
            <a:ext cx="6108700" cy="3860800"/>
          </a:xfrm>
          <a:prstGeom prst="rect">
            <a:avLst/>
          </a:prstGeom>
        </p:spPr>
      </p:pic>
    </p:spTree>
    <p:extLst>
      <p:ext uri="{BB962C8B-B14F-4D97-AF65-F5344CB8AC3E}">
        <p14:creationId xmlns:p14="http://schemas.microsoft.com/office/powerpoint/2010/main" val="2320823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7E7CF-72AC-304C-B06B-C56942CA4618}"/>
              </a:ext>
            </a:extLst>
          </p:cNvPr>
          <p:cNvSpPr>
            <a:spLocks noGrp="1"/>
          </p:cNvSpPr>
          <p:nvPr>
            <p:ph type="title"/>
          </p:nvPr>
        </p:nvSpPr>
        <p:spPr/>
        <p:txBody>
          <a:bodyPr>
            <a:normAutofit fontScale="90000"/>
          </a:bodyPr>
          <a:lstStyle/>
          <a:p>
            <a:r>
              <a:rPr lang="nl-NL"/>
              <a:t>Bagging and Boosting</a:t>
            </a:r>
          </a:p>
        </p:txBody>
      </p:sp>
      <p:sp>
        <p:nvSpPr>
          <p:cNvPr id="5" name="Tijdelijke aanduiding voor voettekst 4">
            <a:extLst>
              <a:ext uri="{FF2B5EF4-FFF2-40B4-BE49-F238E27FC236}">
                <a16:creationId xmlns:a16="http://schemas.microsoft.com/office/drawing/2014/main" id="{A0866F76-8E82-8B41-6F45-DE753211009E}"/>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F013C245-B40D-F10B-D29E-0E44B0BE68A8}"/>
              </a:ext>
            </a:extLst>
          </p:cNvPr>
          <p:cNvSpPr>
            <a:spLocks noGrp="1"/>
          </p:cNvSpPr>
          <p:nvPr>
            <p:ph type="sldNum" sz="quarter" idx="11"/>
          </p:nvPr>
        </p:nvSpPr>
        <p:spPr/>
        <p:txBody>
          <a:bodyPr/>
          <a:lstStyle/>
          <a:p>
            <a:fld id="{4A9FEBF3-15B5-1B45-A2C4-90B74AC3EAE7}" type="slidenum">
              <a:rPr lang="nl-NL"/>
              <a:t>84</a:t>
            </a:fld>
            <a:endParaRPr lang="nl-NL"/>
          </a:p>
        </p:txBody>
      </p:sp>
      <p:pic>
        <p:nvPicPr>
          <p:cNvPr id="4" name="Afbeelding 3">
            <a:extLst>
              <a:ext uri="{FF2B5EF4-FFF2-40B4-BE49-F238E27FC236}">
                <a16:creationId xmlns:a16="http://schemas.microsoft.com/office/drawing/2014/main" id="{1DEEF641-6678-C9E1-C454-D99D4CF85547}"/>
              </a:ext>
            </a:extLst>
          </p:cNvPr>
          <p:cNvPicPr>
            <a:picLocks noChangeAspect="1"/>
          </p:cNvPicPr>
          <p:nvPr/>
        </p:nvPicPr>
        <p:blipFill>
          <a:blip r:embed="rId2"/>
          <a:stretch>
            <a:fillRect/>
          </a:stretch>
        </p:blipFill>
        <p:spPr>
          <a:xfrm>
            <a:off x="1574800" y="1739900"/>
            <a:ext cx="5994400" cy="3378200"/>
          </a:xfrm>
          <a:prstGeom prst="rect">
            <a:avLst/>
          </a:prstGeom>
        </p:spPr>
      </p:pic>
    </p:spTree>
    <p:extLst>
      <p:ext uri="{BB962C8B-B14F-4D97-AF65-F5344CB8AC3E}">
        <p14:creationId xmlns:p14="http://schemas.microsoft.com/office/powerpoint/2010/main" val="4022703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7776-9D44-A3B3-0F36-8D9354D7925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5E92E3-F711-9868-1C15-AC21CF2185C0}"/>
              </a:ext>
            </a:extLst>
          </p:cNvPr>
          <p:cNvSpPr>
            <a:spLocks noGrp="1"/>
          </p:cNvSpPr>
          <p:nvPr>
            <p:ph type="title"/>
          </p:nvPr>
        </p:nvSpPr>
        <p:spPr/>
        <p:txBody>
          <a:bodyPr>
            <a:normAutofit fontScale="90000"/>
          </a:bodyPr>
          <a:lstStyle/>
          <a:p>
            <a:r>
              <a:rPr lang="nl-NL" dirty="0" err="1"/>
              <a:t>Bagging</a:t>
            </a:r>
            <a:r>
              <a:rPr lang="nl-NL" dirty="0"/>
              <a:t> </a:t>
            </a:r>
            <a:r>
              <a:rPr lang="nl-NL" dirty="0" err="1"/>
              <a:t>and</a:t>
            </a:r>
            <a:r>
              <a:rPr lang="nl-NL" dirty="0"/>
              <a:t> </a:t>
            </a:r>
            <a:r>
              <a:rPr lang="nl-NL" dirty="0" err="1"/>
              <a:t>Boosting</a:t>
            </a:r>
            <a:r>
              <a:rPr lang="nl-NL" dirty="0"/>
              <a:t> </a:t>
            </a:r>
            <a:r>
              <a:rPr lang="nl-NL" dirty="0" err="1"/>
              <a:t>and</a:t>
            </a:r>
            <a:r>
              <a:rPr lang="nl-NL" dirty="0"/>
              <a:t> </a:t>
            </a:r>
            <a:r>
              <a:rPr lang="nl-NL" dirty="0" err="1"/>
              <a:t>Stacking</a:t>
            </a:r>
            <a:endParaRPr lang="nl-NL" dirty="0"/>
          </a:p>
        </p:txBody>
      </p:sp>
      <p:sp>
        <p:nvSpPr>
          <p:cNvPr id="5" name="Tijdelijke aanduiding voor voettekst 4">
            <a:extLst>
              <a:ext uri="{FF2B5EF4-FFF2-40B4-BE49-F238E27FC236}">
                <a16:creationId xmlns:a16="http://schemas.microsoft.com/office/drawing/2014/main" id="{ABBAE477-4217-87D5-6037-18A3DCA35D4F}"/>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20F68FA3-7EC8-1CC7-C01D-320B620140D4}"/>
              </a:ext>
            </a:extLst>
          </p:cNvPr>
          <p:cNvSpPr>
            <a:spLocks noGrp="1"/>
          </p:cNvSpPr>
          <p:nvPr>
            <p:ph type="sldNum" sz="quarter" idx="11"/>
          </p:nvPr>
        </p:nvSpPr>
        <p:spPr/>
        <p:txBody>
          <a:bodyPr/>
          <a:lstStyle/>
          <a:p>
            <a:fld id="{4A9FEBF3-15B5-1B45-A2C4-90B74AC3EAE7}" type="slidenum">
              <a:rPr lang="nl-NL"/>
              <a:t>85</a:t>
            </a:fld>
            <a:endParaRPr lang="nl-NL"/>
          </a:p>
        </p:txBody>
      </p:sp>
      <p:pic>
        <p:nvPicPr>
          <p:cNvPr id="3" name="Google Shape;559;p46">
            <a:extLst>
              <a:ext uri="{FF2B5EF4-FFF2-40B4-BE49-F238E27FC236}">
                <a16:creationId xmlns:a16="http://schemas.microsoft.com/office/drawing/2014/main" id="{FA9BD52B-5E42-25E4-7657-60C1C10648C4}"/>
              </a:ext>
            </a:extLst>
          </p:cNvPr>
          <p:cNvPicPr preferRelativeResize="0"/>
          <p:nvPr/>
        </p:nvPicPr>
        <p:blipFill rotWithShape="1">
          <a:blip r:embed="rId2">
            <a:alphaModFix/>
          </a:blip>
          <a:srcRect t="24749" b="27471"/>
          <a:stretch/>
        </p:blipFill>
        <p:spPr>
          <a:xfrm>
            <a:off x="494524" y="3657600"/>
            <a:ext cx="8244440" cy="2262474"/>
          </a:xfrm>
          <a:prstGeom prst="rect">
            <a:avLst/>
          </a:prstGeom>
          <a:noFill/>
          <a:ln>
            <a:noFill/>
          </a:ln>
        </p:spPr>
      </p:pic>
    </p:spTree>
    <p:extLst>
      <p:ext uri="{BB962C8B-B14F-4D97-AF65-F5344CB8AC3E}">
        <p14:creationId xmlns:p14="http://schemas.microsoft.com/office/powerpoint/2010/main" val="966042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CC510-E541-DE40-93C2-6D33ADF2C912}"/>
              </a:ext>
            </a:extLst>
          </p:cNvPr>
          <p:cNvSpPr>
            <a:spLocks noGrp="1"/>
          </p:cNvSpPr>
          <p:nvPr>
            <p:ph type="title"/>
          </p:nvPr>
        </p:nvSpPr>
        <p:spPr/>
        <p:txBody>
          <a:bodyPr>
            <a:normAutofit fontScale="90000"/>
          </a:bodyPr>
          <a:lstStyle/>
          <a:p>
            <a:r>
              <a:rPr lang="nl-NL"/>
              <a:t>Bagging</a:t>
            </a:r>
          </a:p>
        </p:txBody>
      </p:sp>
      <p:sp>
        <p:nvSpPr>
          <p:cNvPr id="7" name="Tijdelijke aanduiding voor inhoud 6">
            <a:extLst>
              <a:ext uri="{FF2B5EF4-FFF2-40B4-BE49-F238E27FC236}">
                <a16:creationId xmlns:a16="http://schemas.microsoft.com/office/drawing/2014/main" id="{77D3BD45-3598-71BF-A131-E33BE308D67E}"/>
              </a:ext>
            </a:extLst>
          </p:cNvPr>
          <p:cNvSpPr>
            <a:spLocks noGrp="1"/>
          </p:cNvSpPr>
          <p:nvPr>
            <p:ph idx="1"/>
          </p:nvPr>
        </p:nvSpPr>
        <p:spPr/>
        <p:txBody>
          <a:bodyPr/>
          <a:lstStyle/>
          <a:p>
            <a:r>
              <a:rPr lang="nl-NL"/>
              <a:t>Bootstrap Aggregating </a:t>
            </a:r>
          </a:p>
          <a:p>
            <a:r>
              <a:rPr lang="nl-NL"/>
              <a:t>train on random samples with replacement</a:t>
            </a:r>
          </a:p>
          <a:p>
            <a:r>
              <a:rPr lang="nl-NL"/>
              <a:t>majority vote</a:t>
            </a:r>
          </a:p>
          <a:p>
            <a:endParaRPr lang="nl-NL"/>
          </a:p>
        </p:txBody>
      </p:sp>
      <p:sp>
        <p:nvSpPr>
          <p:cNvPr id="11" name="Tijdelijke aanduiding voor voettekst 10">
            <a:extLst>
              <a:ext uri="{FF2B5EF4-FFF2-40B4-BE49-F238E27FC236}">
                <a16:creationId xmlns:a16="http://schemas.microsoft.com/office/drawing/2014/main" id="{F83D8A97-F494-AAF6-DE35-50BC27A42033}"/>
              </a:ext>
            </a:extLst>
          </p:cNvPr>
          <p:cNvSpPr>
            <a:spLocks noGrp="1"/>
          </p:cNvSpPr>
          <p:nvPr>
            <p:ph type="ftr" sz="quarter" idx="10"/>
          </p:nvPr>
        </p:nvSpPr>
        <p:spPr/>
        <p:txBody>
          <a:bodyPr/>
          <a:lstStyle/>
          <a:p>
            <a:endParaRPr lang="nl-NL"/>
          </a:p>
        </p:txBody>
      </p:sp>
      <p:sp>
        <p:nvSpPr>
          <p:cNvPr id="12" name="Tijdelijke aanduiding voor dianummer 11">
            <a:extLst>
              <a:ext uri="{FF2B5EF4-FFF2-40B4-BE49-F238E27FC236}">
                <a16:creationId xmlns:a16="http://schemas.microsoft.com/office/drawing/2014/main" id="{347F345B-E529-EAC9-BBA1-C5696AEAE6B3}"/>
              </a:ext>
            </a:extLst>
          </p:cNvPr>
          <p:cNvSpPr>
            <a:spLocks noGrp="1"/>
          </p:cNvSpPr>
          <p:nvPr>
            <p:ph type="sldNum" sz="quarter" idx="11"/>
          </p:nvPr>
        </p:nvSpPr>
        <p:spPr/>
        <p:txBody>
          <a:bodyPr/>
          <a:lstStyle/>
          <a:p>
            <a:fld id="{4A9FEBF3-15B5-1B45-A2C4-90B74AC3EAE7}" type="slidenum">
              <a:rPr lang="nl-NL"/>
              <a:t>86</a:t>
            </a:fld>
            <a:endParaRPr lang="nl-NL"/>
          </a:p>
        </p:txBody>
      </p:sp>
      <p:pic>
        <p:nvPicPr>
          <p:cNvPr id="3" name="Afbeelding 2">
            <a:extLst>
              <a:ext uri="{FF2B5EF4-FFF2-40B4-BE49-F238E27FC236}">
                <a16:creationId xmlns:a16="http://schemas.microsoft.com/office/drawing/2014/main" id="{D3B0BBDB-C7B3-A9AF-A8B0-2453527C6BB8}"/>
              </a:ext>
            </a:extLst>
          </p:cNvPr>
          <p:cNvPicPr>
            <a:picLocks noChangeAspect="1"/>
          </p:cNvPicPr>
          <p:nvPr/>
        </p:nvPicPr>
        <p:blipFill>
          <a:blip r:embed="rId2"/>
          <a:stretch>
            <a:fillRect/>
          </a:stretch>
        </p:blipFill>
        <p:spPr>
          <a:xfrm>
            <a:off x="2406650" y="2431277"/>
            <a:ext cx="4330700" cy="4013200"/>
          </a:xfrm>
          <a:prstGeom prst="rect">
            <a:avLst/>
          </a:prstGeom>
        </p:spPr>
      </p:pic>
    </p:spTree>
    <p:extLst>
      <p:ext uri="{BB962C8B-B14F-4D97-AF65-F5344CB8AC3E}">
        <p14:creationId xmlns:p14="http://schemas.microsoft.com/office/powerpoint/2010/main" val="2362441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ED1BF-0DBA-2EBE-30B0-BB211D38D826}"/>
              </a:ext>
            </a:extLst>
          </p:cNvPr>
          <p:cNvSpPr>
            <a:spLocks noGrp="1"/>
          </p:cNvSpPr>
          <p:nvPr>
            <p:ph type="title"/>
          </p:nvPr>
        </p:nvSpPr>
        <p:spPr/>
        <p:txBody>
          <a:bodyPr>
            <a:normAutofit fontScale="90000"/>
          </a:bodyPr>
          <a:lstStyle/>
          <a:p>
            <a:r>
              <a:rPr lang="nl-NL"/>
              <a:t>Boosting</a:t>
            </a:r>
          </a:p>
        </p:txBody>
      </p:sp>
      <p:sp>
        <p:nvSpPr>
          <p:cNvPr id="3" name="Tijdelijke aanduiding voor inhoud 2">
            <a:extLst>
              <a:ext uri="{FF2B5EF4-FFF2-40B4-BE49-F238E27FC236}">
                <a16:creationId xmlns:a16="http://schemas.microsoft.com/office/drawing/2014/main" id="{0AECA3C3-A18A-3F24-2527-C68C49E3D26B}"/>
              </a:ext>
            </a:extLst>
          </p:cNvPr>
          <p:cNvSpPr>
            <a:spLocks noGrp="1"/>
          </p:cNvSpPr>
          <p:nvPr>
            <p:ph idx="1"/>
          </p:nvPr>
        </p:nvSpPr>
        <p:spPr/>
        <p:txBody>
          <a:bodyPr/>
          <a:lstStyle/>
          <a:p>
            <a:r>
              <a:rPr lang="nl-NL"/>
              <a:t>In boosting technique, the data for the training is resampled and combined in an adaptive manner such that the weights in the resampling are increased for those data points which got mis-classified more often. </a:t>
            </a:r>
          </a:p>
        </p:txBody>
      </p:sp>
      <p:sp>
        <p:nvSpPr>
          <p:cNvPr id="4" name="Tijdelijke aanduiding voor voettekst 3">
            <a:extLst>
              <a:ext uri="{FF2B5EF4-FFF2-40B4-BE49-F238E27FC236}">
                <a16:creationId xmlns:a16="http://schemas.microsoft.com/office/drawing/2014/main" id="{D25AD90E-27A9-77E9-0F1D-F69CD4AFB7D0}"/>
              </a:ext>
            </a:extLst>
          </p:cNvPr>
          <p:cNvSpPr>
            <a:spLocks noGrp="1"/>
          </p:cNvSpPr>
          <p:nvPr>
            <p:ph type="ftr" sz="quarter" idx="10"/>
          </p:nvPr>
        </p:nvSpPr>
        <p:spPr/>
        <p:txBody>
          <a:bodyPr/>
          <a:lstStyle/>
          <a:p>
            <a:endParaRPr lang="nl-NL"/>
          </a:p>
        </p:txBody>
      </p:sp>
      <p:sp>
        <p:nvSpPr>
          <p:cNvPr id="5" name="Tijdelijke aanduiding voor dianummer 4">
            <a:extLst>
              <a:ext uri="{FF2B5EF4-FFF2-40B4-BE49-F238E27FC236}">
                <a16:creationId xmlns:a16="http://schemas.microsoft.com/office/drawing/2014/main" id="{1E22D7A8-CAA1-87F8-505C-3DECC90C8312}"/>
              </a:ext>
            </a:extLst>
          </p:cNvPr>
          <p:cNvSpPr>
            <a:spLocks noGrp="1"/>
          </p:cNvSpPr>
          <p:nvPr>
            <p:ph type="sldNum" sz="quarter" idx="11"/>
          </p:nvPr>
        </p:nvSpPr>
        <p:spPr/>
        <p:txBody>
          <a:bodyPr/>
          <a:lstStyle/>
          <a:p>
            <a:fld id="{4A9FEBF3-15B5-1B45-A2C4-90B74AC3EAE7}" type="slidenum">
              <a:rPr lang="nl-NL"/>
              <a:pPr/>
              <a:t>87</a:t>
            </a:fld>
            <a:endParaRPr lang="nl-NL"/>
          </a:p>
        </p:txBody>
      </p:sp>
    </p:spTree>
    <p:extLst>
      <p:ext uri="{BB962C8B-B14F-4D97-AF65-F5344CB8AC3E}">
        <p14:creationId xmlns:p14="http://schemas.microsoft.com/office/powerpoint/2010/main" val="272150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0BC673-0730-8E49-B515-E4DB4A1F5B95}"/>
              </a:ext>
            </a:extLst>
          </p:cNvPr>
          <p:cNvSpPr>
            <a:spLocks noGrp="1"/>
          </p:cNvSpPr>
          <p:nvPr>
            <p:ph type="title"/>
          </p:nvPr>
        </p:nvSpPr>
        <p:spPr/>
        <p:txBody>
          <a:bodyPr>
            <a:normAutofit fontScale="90000"/>
          </a:bodyPr>
          <a:lstStyle/>
          <a:p>
            <a:r>
              <a:rPr lang="nl-NL"/>
              <a:t>AdaBoost</a:t>
            </a:r>
          </a:p>
        </p:txBody>
      </p:sp>
      <p:sp>
        <p:nvSpPr>
          <p:cNvPr id="3" name="Tijdelijke aanduiding voor inhoud 2">
            <a:extLst>
              <a:ext uri="{FF2B5EF4-FFF2-40B4-BE49-F238E27FC236}">
                <a16:creationId xmlns:a16="http://schemas.microsoft.com/office/drawing/2014/main" id="{AFC8A95A-7040-1A43-AF6D-02A83D4722AC}"/>
              </a:ext>
            </a:extLst>
          </p:cNvPr>
          <p:cNvSpPr>
            <a:spLocks noGrp="1"/>
          </p:cNvSpPr>
          <p:nvPr>
            <p:ph idx="1"/>
          </p:nvPr>
        </p:nvSpPr>
        <p:spPr/>
        <p:txBody>
          <a:bodyPr/>
          <a:lstStyle/>
          <a:p>
            <a:r>
              <a:rPr lang="nl-NL"/>
              <a:t>The core principle of AdaBoost is to fit a sequence of weak learners (i.e., models that are only slightly better than random guessing, such as small decision trees) on repeatedly modified versions of the data. </a:t>
            </a:r>
          </a:p>
        </p:txBody>
      </p:sp>
      <p:sp>
        <p:nvSpPr>
          <p:cNvPr id="4" name="Rechthoek 3">
            <a:extLst>
              <a:ext uri="{FF2B5EF4-FFF2-40B4-BE49-F238E27FC236}">
                <a16:creationId xmlns:a16="http://schemas.microsoft.com/office/drawing/2014/main" id="{54DBDF34-CC73-3C46-B645-F9157407624D}"/>
              </a:ext>
            </a:extLst>
          </p:cNvPr>
          <p:cNvSpPr/>
          <p:nvPr/>
        </p:nvSpPr>
        <p:spPr>
          <a:xfrm>
            <a:off x="628650" y="6216795"/>
            <a:ext cx="8026619" cy="523220"/>
          </a:xfrm>
          <a:prstGeom prst="rect">
            <a:avLst/>
          </a:prstGeom>
        </p:spPr>
        <p:txBody>
          <a:bodyPr wrap="square">
            <a:spAutoFit/>
          </a:bodyPr>
          <a:lstStyle/>
          <a:p>
            <a:r>
              <a:rPr lang="nl-NL" sz="1400" dirty="0">
                <a:hlinkClick r:id="rId3"/>
              </a:rPr>
              <a:t>https://vitalflux.com/adaboost-algorithm-explained-with-python-example/</a:t>
            </a:r>
            <a:endParaRPr lang="nl-NL" sz="1400" dirty="0"/>
          </a:p>
          <a:p>
            <a:r>
              <a:rPr lang="nl-NL" sz="1400" dirty="0">
                <a:hlinkClick r:id="rId4"/>
              </a:rPr>
              <a:t>https://youtu.be/-DUxtdeCiB4</a:t>
            </a:r>
            <a:endParaRPr lang="nl-NL" sz="1400" dirty="0"/>
          </a:p>
        </p:txBody>
      </p:sp>
      <p:sp>
        <p:nvSpPr>
          <p:cNvPr id="7" name="Tijdelijke aanduiding voor voettekst 6">
            <a:extLst>
              <a:ext uri="{FF2B5EF4-FFF2-40B4-BE49-F238E27FC236}">
                <a16:creationId xmlns:a16="http://schemas.microsoft.com/office/drawing/2014/main" id="{F93A42DF-7979-C441-EEBF-7B49C8241D0A}"/>
              </a:ext>
            </a:extLst>
          </p:cNvPr>
          <p:cNvSpPr>
            <a:spLocks noGrp="1"/>
          </p:cNvSpPr>
          <p:nvPr>
            <p:ph type="ftr" sz="quarter" idx="10"/>
          </p:nvPr>
        </p:nvSpPr>
        <p:spPr>
          <a:xfrm>
            <a:off x="441273" y="5077975"/>
            <a:ext cx="5860640" cy="544513"/>
          </a:xfrm>
        </p:spPr>
        <p:txBody>
          <a:bodyPr/>
          <a:lstStyle/>
          <a:p>
            <a:endParaRPr lang="nl-NL" dirty="0"/>
          </a:p>
        </p:txBody>
      </p:sp>
      <p:sp>
        <p:nvSpPr>
          <p:cNvPr id="8" name="Tijdelijke aanduiding voor dianummer 7">
            <a:extLst>
              <a:ext uri="{FF2B5EF4-FFF2-40B4-BE49-F238E27FC236}">
                <a16:creationId xmlns:a16="http://schemas.microsoft.com/office/drawing/2014/main" id="{175D5629-FB00-EC9A-5D60-B9163EF85973}"/>
              </a:ext>
            </a:extLst>
          </p:cNvPr>
          <p:cNvSpPr>
            <a:spLocks noGrp="1"/>
          </p:cNvSpPr>
          <p:nvPr>
            <p:ph type="sldNum" sz="quarter" idx="11"/>
          </p:nvPr>
        </p:nvSpPr>
        <p:spPr/>
        <p:txBody>
          <a:bodyPr/>
          <a:lstStyle/>
          <a:p>
            <a:fld id="{4A9FEBF3-15B5-1B45-A2C4-90B74AC3EAE7}" type="slidenum">
              <a:rPr lang="nl-NL"/>
              <a:t>88</a:t>
            </a:fld>
            <a:endParaRPr lang="nl-NL"/>
          </a:p>
        </p:txBody>
      </p:sp>
    </p:spTree>
    <p:extLst>
      <p:ext uri="{BB962C8B-B14F-4D97-AF65-F5344CB8AC3E}">
        <p14:creationId xmlns:p14="http://schemas.microsoft.com/office/powerpoint/2010/main" val="160564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BC2F26-960D-A2E3-F823-F1CC729C9C4A}"/>
              </a:ext>
            </a:extLst>
          </p:cNvPr>
          <p:cNvSpPr>
            <a:spLocks noGrp="1"/>
          </p:cNvSpPr>
          <p:nvPr>
            <p:ph type="title"/>
          </p:nvPr>
        </p:nvSpPr>
        <p:spPr/>
        <p:txBody>
          <a:bodyPr>
            <a:normAutofit fontScale="90000"/>
          </a:bodyPr>
          <a:lstStyle/>
          <a:p>
            <a:r>
              <a:rPr lang="nl-NL"/>
              <a:t>Gradient Boosting</a:t>
            </a:r>
          </a:p>
        </p:txBody>
      </p:sp>
      <p:sp>
        <p:nvSpPr>
          <p:cNvPr id="3" name="Tijdelijke aanduiding voor inhoud 2">
            <a:extLst>
              <a:ext uri="{FF2B5EF4-FFF2-40B4-BE49-F238E27FC236}">
                <a16:creationId xmlns:a16="http://schemas.microsoft.com/office/drawing/2014/main" id="{E7300035-88E8-EDF4-1E63-91182EDFAF43}"/>
              </a:ext>
            </a:extLst>
          </p:cNvPr>
          <p:cNvSpPr>
            <a:spLocks noGrp="1"/>
          </p:cNvSpPr>
          <p:nvPr>
            <p:ph idx="1"/>
          </p:nvPr>
        </p:nvSpPr>
        <p:spPr/>
        <p:txBody>
          <a:bodyPr/>
          <a:lstStyle/>
          <a:p>
            <a:r>
              <a:rPr lang="nl-NL"/>
              <a:t>CatBoost (Category Boosting), </a:t>
            </a:r>
          </a:p>
          <a:p>
            <a:r>
              <a:rPr lang="nl-NL"/>
              <a:t>LightGBM (Light Gradient Boosted Machine)</a:t>
            </a:r>
          </a:p>
          <a:p>
            <a:r>
              <a:rPr lang="nl-NL"/>
              <a:t>XGBoost (eXtreme Gradient Boosting) </a:t>
            </a:r>
          </a:p>
          <a:p>
            <a:endParaRPr lang="nl-NL"/>
          </a:p>
        </p:txBody>
      </p:sp>
      <p:sp>
        <p:nvSpPr>
          <p:cNvPr id="6" name="Tijdelijke aanduiding voor voettekst 5">
            <a:extLst>
              <a:ext uri="{FF2B5EF4-FFF2-40B4-BE49-F238E27FC236}">
                <a16:creationId xmlns:a16="http://schemas.microsoft.com/office/drawing/2014/main" id="{D4417546-16DD-E2B9-FBEB-A2953401E13B}"/>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2A5622C2-B63D-6C62-BBD6-6805437E9E45}"/>
              </a:ext>
            </a:extLst>
          </p:cNvPr>
          <p:cNvSpPr>
            <a:spLocks noGrp="1"/>
          </p:cNvSpPr>
          <p:nvPr>
            <p:ph type="sldNum" sz="quarter" idx="11"/>
          </p:nvPr>
        </p:nvSpPr>
        <p:spPr/>
        <p:txBody>
          <a:bodyPr/>
          <a:lstStyle/>
          <a:p>
            <a:fld id="{4A9FEBF3-15B5-1B45-A2C4-90B74AC3EAE7}" type="slidenum">
              <a:rPr lang="nl-NL"/>
              <a:t>89</a:t>
            </a:fld>
            <a:endParaRPr lang="nl-NL"/>
          </a:p>
        </p:txBody>
      </p:sp>
    </p:spTree>
    <p:extLst>
      <p:ext uri="{BB962C8B-B14F-4D97-AF65-F5344CB8AC3E}">
        <p14:creationId xmlns:p14="http://schemas.microsoft.com/office/powerpoint/2010/main" val="171241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err="1"/>
              <a:t>Jupyter</a:t>
            </a:r>
            <a:r>
              <a:rPr lang="nl-NL"/>
              <a:t> Notebook</a:t>
            </a:r>
          </a:p>
        </p:txBody>
      </p:sp>
      <p:sp>
        <p:nvSpPr>
          <p:cNvPr id="3" name="Tijdelijke aanduiding voor inhoud 2"/>
          <p:cNvSpPr>
            <a:spLocks noGrp="1"/>
          </p:cNvSpPr>
          <p:nvPr>
            <p:ph idx="1"/>
          </p:nvPr>
        </p:nvSpPr>
        <p:spPr/>
        <p:txBody>
          <a:bodyPr/>
          <a:lstStyle/>
          <a:p>
            <a:r>
              <a:rPr lang="nl-NL" dirty="0"/>
              <a:t>Web-</a:t>
            </a:r>
            <a:r>
              <a:rPr lang="nl-NL" dirty="0" err="1"/>
              <a:t>based</a:t>
            </a:r>
            <a:endParaRPr lang="nl-NL" dirty="0"/>
          </a:p>
          <a:p>
            <a:r>
              <a:rPr lang="nl-NL" dirty="0"/>
              <a:t>Interactive </a:t>
            </a:r>
            <a:r>
              <a:rPr lang="nl-NL" dirty="0" err="1"/>
              <a:t>computational</a:t>
            </a:r>
            <a:r>
              <a:rPr lang="nl-NL" dirty="0"/>
              <a:t> environment </a:t>
            </a:r>
            <a:r>
              <a:rPr lang="nl-NL" dirty="0" err="1"/>
              <a:t>where</a:t>
            </a:r>
            <a:r>
              <a:rPr lang="nl-NL" dirty="0"/>
              <a:t> </a:t>
            </a:r>
            <a:r>
              <a:rPr lang="nl-NL" dirty="0" err="1"/>
              <a:t>you</a:t>
            </a:r>
            <a:r>
              <a:rPr lang="nl-NL" dirty="0"/>
              <a:t> </a:t>
            </a:r>
            <a:r>
              <a:rPr lang="nl-NL" dirty="0" err="1"/>
              <a:t>can</a:t>
            </a:r>
            <a:r>
              <a:rPr lang="nl-NL" dirty="0"/>
              <a:t> combine code </a:t>
            </a:r>
            <a:r>
              <a:rPr lang="nl-NL" dirty="0" err="1"/>
              <a:t>execution</a:t>
            </a:r>
            <a:r>
              <a:rPr lang="nl-NL" dirty="0"/>
              <a:t>, </a:t>
            </a:r>
            <a:r>
              <a:rPr lang="nl-NL" dirty="0" err="1"/>
              <a:t>text</a:t>
            </a:r>
            <a:r>
              <a:rPr lang="nl-NL" dirty="0"/>
              <a:t>, </a:t>
            </a:r>
            <a:r>
              <a:rPr lang="nl-NL" dirty="0" err="1"/>
              <a:t>mathematics</a:t>
            </a:r>
            <a:r>
              <a:rPr lang="nl-NL" dirty="0"/>
              <a:t>, plots </a:t>
            </a:r>
            <a:r>
              <a:rPr lang="nl-NL" dirty="0" err="1"/>
              <a:t>and</a:t>
            </a:r>
            <a:r>
              <a:rPr lang="nl-NL" dirty="0"/>
              <a:t> more</a:t>
            </a:r>
          </a:p>
          <a:p>
            <a:endParaRPr lang="nl-NL" dirty="0"/>
          </a:p>
          <a:p>
            <a:pPr marL="0" indent="0">
              <a:buNone/>
            </a:pPr>
            <a:r>
              <a:rPr lang="nl-NL" dirty="0" err="1"/>
              <a:t>Why</a:t>
            </a:r>
            <a:r>
              <a:rPr lang="nl-NL" dirty="0"/>
              <a:t> (</a:t>
            </a:r>
            <a:r>
              <a:rPr lang="nl-NL" dirty="0" err="1"/>
              <a:t>not</a:t>
            </a:r>
            <a:r>
              <a:rPr lang="nl-NL" dirty="0"/>
              <a:t>)?</a:t>
            </a:r>
          </a:p>
          <a:p>
            <a:pPr marL="0" indent="0">
              <a:buNone/>
            </a:pPr>
            <a:r>
              <a:rPr lang="nl-NL" dirty="0"/>
              <a:t>+ Code </a:t>
            </a:r>
            <a:r>
              <a:rPr lang="nl-NL" dirty="0" err="1"/>
              <a:t>documentation</a:t>
            </a:r>
            <a:r>
              <a:rPr lang="nl-NL" dirty="0"/>
              <a:t> &amp; </a:t>
            </a:r>
            <a:r>
              <a:rPr lang="nl-NL" dirty="0" err="1"/>
              <a:t>examples</a:t>
            </a:r>
            <a:endParaRPr lang="nl-NL" dirty="0"/>
          </a:p>
          <a:p>
            <a:pPr>
              <a:buFontTx/>
              <a:buChar char="-"/>
            </a:pPr>
            <a:r>
              <a:rPr lang="nl-NL" dirty="0"/>
              <a:t>Running in </a:t>
            </a:r>
            <a:r>
              <a:rPr lang="nl-NL" dirty="0" err="1"/>
              <a:t>cells</a:t>
            </a:r>
            <a:endParaRPr lang="nl-NL" dirty="0"/>
          </a:p>
          <a:p>
            <a:pPr>
              <a:buFontTx/>
              <a:buChar char="-"/>
            </a:pPr>
            <a:r>
              <a:rPr lang="nl-NL" dirty="0"/>
              <a:t>Slow development environment</a:t>
            </a:r>
          </a:p>
          <a:p>
            <a:pPr>
              <a:buFontTx/>
              <a:buChar char="-"/>
            </a:pPr>
            <a:r>
              <a:rPr lang="nl-NL" dirty="0" err="1"/>
              <a:t>Not</a:t>
            </a:r>
            <a:r>
              <a:rPr lang="nl-NL" dirty="0"/>
              <a:t> </a:t>
            </a:r>
            <a:r>
              <a:rPr lang="nl-NL" dirty="0" err="1"/>
              <a:t>production</a:t>
            </a:r>
            <a:r>
              <a:rPr lang="nl-NL" dirty="0"/>
              <a:t>-ready</a:t>
            </a:r>
          </a:p>
        </p:txBody>
      </p:sp>
      <p:sp>
        <p:nvSpPr>
          <p:cNvPr id="4" name="Tekstvak 3"/>
          <p:cNvSpPr txBox="1"/>
          <p:nvPr/>
        </p:nvSpPr>
        <p:spPr>
          <a:xfrm>
            <a:off x="6892113" y="1008743"/>
            <a:ext cx="1937562" cy="384309"/>
          </a:xfrm>
          <a:prstGeom prst="rect">
            <a:avLst/>
          </a:prstGeom>
          <a:solidFill>
            <a:srgbClr val="595959"/>
          </a:solidFill>
          <a:ln>
            <a:solidFill>
              <a:schemeClr val="accent1">
                <a:lumMod val="50000"/>
              </a:schemeClr>
            </a:solidFill>
          </a:ln>
          <a:effectLst>
            <a:outerShdw blurRad="50800" dist="76200" dir="2700000" algn="tl" rotWithShape="0">
              <a:prstClr val="black">
                <a:alpha val="40000"/>
              </a:prstClr>
            </a:outerShdw>
          </a:effectLst>
        </p:spPr>
        <p:txBody>
          <a:bodyPr vert="horz" wrap="square" lIns="108000" tIns="108000" rIns="108000" bIns="108000" rtlCol="0" anchor="b" anchorCtr="0">
            <a:spAutoFit/>
          </a:bodyPr>
          <a:lstStyle>
            <a:defPPr>
              <a:defRPr lang="nl-NL"/>
            </a:defPPr>
            <a:lvl1pPr indent="0">
              <a:lnSpc>
                <a:spcPct val="90000"/>
              </a:lnSpc>
              <a:spcBef>
                <a:spcPts val="1000"/>
              </a:spcBef>
              <a:buFont typeface="Arial" panose="020B0604020202020204" pitchFamily="34" charset="0"/>
              <a:buNone/>
              <a:defRPr lang="nl-NL" sz="1400" b="1" smtClean="0">
                <a:solidFill>
                  <a:schemeClr val="bg1"/>
                </a:solidFill>
                <a:latin typeface="Consolas" panose="020B0609020204030204" pitchFamily="49" charset="0"/>
                <a:ea typeface="Consolas" panose="020B0609020204030204" pitchFamily="49" charset="0"/>
                <a:cs typeface="Consolas" panose="020B0609020204030204" pitchFamily="49" charset="0"/>
              </a:defRPr>
            </a:lvl1pPr>
            <a:lvl2pPr marL="228600" indent="0">
              <a:lnSpc>
                <a:spcPct val="90000"/>
              </a:lnSpc>
              <a:spcBef>
                <a:spcPts val="500"/>
              </a:spcBef>
              <a:buFont typeface="Arial" panose="020B0604020202020204" pitchFamily="34" charset="0"/>
              <a:buNone/>
              <a:tabLst/>
              <a:defRPr lang="nl-NL" sz="1400" b="1" smtClean="0">
                <a:solidFill>
                  <a:schemeClr val="bg1"/>
                </a:solidFill>
                <a:latin typeface="Consolas" panose="020B0609020204030204" pitchFamily="49" charset="0"/>
                <a:cs typeface="Consolas" panose="020B0609020204030204" pitchFamily="49" charset="0"/>
              </a:defRPr>
            </a:lvl2pPr>
            <a:lvl3pPr marL="685800" indent="0">
              <a:lnSpc>
                <a:spcPct val="90000"/>
              </a:lnSpc>
              <a:spcBef>
                <a:spcPts val="500"/>
              </a:spcBef>
              <a:buFont typeface="Arial" panose="020B0604020202020204" pitchFamily="34" charset="0"/>
              <a:buNone/>
              <a:defRPr lang="nl-NL" sz="1400" b="1" smtClean="0">
                <a:solidFill>
                  <a:schemeClr val="bg1"/>
                </a:solidFill>
                <a:latin typeface="Consolas" panose="020B0609020204030204" pitchFamily="49" charset="0"/>
                <a:cs typeface="Consolas" panose="020B0609020204030204" pitchFamily="49" charset="0"/>
              </a:defRPr>
            </a:lvl3pPr>
            <a:lvl4pPr marL="1143000" indent="0">
              <a:lnSpc>
                <a:spcPct val="90000"/>
              </a:lnSpc>
              <a:spcBef>
                <a:spcPts val="500"/>
              </a:spcBef>
              <a:buFont typeface="Arial" panose="020B0604020202020204" pitchFamily="34" charset="0"/>
              <a:buNone/>
              <a:defRPr lang="nl-NL" sz="1400" b="1" smtClean="0">
                <a:solidFill>
                  <a:schemeClr val="bg1"/>
                </a:solidFill>
                <a:latin typeface="Consolas" panose="020B0609020204030204" pitchFamily="49" charset="0"/>
                <a:cs typeface="Consolas" panose="020B0609020204030204" pitchFamily="49" charset="0"/>
              </a:defRPr>
            </a:lvl4pPr>
            <a:lvl5pPr marL="1600200" indent="0">
              <a:lnSpc>
                <a:spcPct val="90000"/>
              </a:lnSpc>
              <a:spcBef>
                <a:spcPts val="500"/>
              </a:spcBef>
              <a:buFont typeface="Arial" panose="020B0604020202020204" pitchFamily="34" charset="0"/>
              <a:buNone/>
              <a:defRPr lang="nl-NL" sz="1400" b="1">
                <a:solidFill>
                  <a:schemeClr val="bg1"/>
                </a:solidFill>
                <a:latin typeface="Consolas" panose="020B0609020204030204" pitchFamily="49" charset="0"/>
                <a:cs typeface="Consolas" panose="020B0609020204030204"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nl-NL" sz="1200" dirty="0">
                <a:solidFill>
                  <a:srgbClr val="00D200"/>
                </a:solidFill>
              </a:rPr>
              <a:t>$ </a:t>
            </a:r>
            <a:r>
              <a:rPr lang="nl-NL" sz="1200" dirty="0" err="1">
                <a:solidFill>
                  <a:srgbClr val="00D200"/>
                </a:solidFill>
              </a:rPr>
              <a:t>jupyter</a:t>
            </a:r>
            <a:r>
              <a:rPr lang="nl-NL" sz="1200" dirty="0">
                <a:solidFill>
                  <a:srgbClr val="00D200"/>
                </a:solidFill>
              </a:rPr>
              <a:t> notebook</a:t>
            </a:r>
          </a:p>
        </p:txBody>
      </p:sp>
      <p:sp>
        <p:nvSpPr>
          <p:cNvPr id="8" name="Tijdelijke aanduiding voor voettekst 7">
            <a:extLst>
              <a:ext uri="{FF2B5EF4-FFF2-40B4-BE49-F238E27FC236}">
                <a16:creationId xmlns:a16="http://schemas.microsoft.com/office/drawing/2014/main" id="{279A6BBF-85EC-0640-91BF-DF19A3B440FE}"/>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7A2F4623-ABEB-FA6E-56DA-23847BF1745B}"/>
              </a:ext>
            </a:extLst>
          </p:cNvPr>
          <p:cNvSpPr>
            <a:spLocks noGrp="1"/>
          </p:cNvSpPr>
          <p:nvPr>
            <p:ph type="sldNum" sz="quarter" idx="11"/>
          </p:nvPr>
        </p:nvSpPr>
        <p:spPr/>
        <p:txBody>
          <a:bodyPr/>
          <a:lstStyle/>
          <a:p>
            <a:fld id="{4A9FEBF3-15B5-1B45-A2C4-90B74AC3EAE7}" type="slidenum">
              <a:rPr lang="nl-NL"/>
              <a:t>9</a:t>
            </a:fld>
            <a:endParaRPr lang="nl-NL"/>
          </a:p>
        </p:txBody>
      </p:sp>
      <p:pic>
        <p:nvPicPr>
          <p:cNvPr id="5" name="Afbeelding 4">
            <a:extLst>
              <a:ext uri="{FF2B5EF4-FFF2-40B4-BE49-F238E27FC236}">
                <a16:creationId xmlns:a16="http://schemas.microsoft.com/office/drawing/2014/main" id="{CDCB3D45-D4B8-5169-F138-F90F01B819CC}"/>
              </a:ext>
            </a:extLst>
          </p:cNvPr>
          <p:cNvPicPr>
            <a:picLocks noChangeAspect="1"/>
          </p:cNvPicPr>
          <p:nvPr/>
        </p:nvPicPr>
        <p:blipFill>
          <a:blip r:embed="rId3"/>
          <a:stretch>
            <a:fillRect/>
          </a:stretch>
        </p:blipFill>
        <p:spPr>
          <a:xfrm>
            <a:off x="5519124" y="2637577"/>
            <a:ext cx="3624876" cy="3567520"/>
          </a:xfrm>
          <a:prstGeom prst="rect">
            <a:avLst/>
          </a:prstGeom>
        </p:spPr>
      </p:pic>
    </p:spTree>
    <p:extLst>
      <p:ext uri="{BB962C8B-B14F-4D97-AF65-F5344CB8AC3E}">
        <p14:creationId xmlns:p14="http://schemas.microsoft.com/office/powerpoint/2010/main" val="1186824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Evaluation </a:t>
            </a:r>
            <a:r>
              <a:rPr lang="nl-NL" dirty="0" err="1"/>
              <a:t>Measures for Classification </a:t>
            </a:r>
            <a:endParaRPr lang="nl-NL" dirty="0"/>
          </a:p>
        </p:txBody>
      </p:sp>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r>
              <a:rPr lang="nl-NL"/>
              <a:t>Confusion Matrix</a:t>
            </a:r>
          </a:p>
          <a:p>
            <a:r>
              <a:rPr lang="nl-NL"/>
              <a:t>Accuracy</a:t>
            </a:r>
          </a:p>
          <a:p>
            <a:r>
              <a:rPr lang="nl-NL"/>
              <a:t>Precision-Recall Curve</a:t>
            </a:r>
          </a:p>
          <a:p>
            <a:r>
              <a:rPr lang="nl-NL"/>
              <a:t>F1 Score</a:t>
            </a:r>
          </a:p>
          <a:p>
            <a:r>
              <a:rPr lang="nl-NL"/>
              <a:t>Area Under the ROC Curve (AUC)</a:t>
            </a:r>
          </a:p>
          <a:p>
            <a:r>
              <a:rPr lang="nl-NL"/>
              <a:t>Log/Cross Entropy Loss</a:t>
            </a:r>
          </a:p>
          <a:p>
            <a:endParaRPr lang="nl-NL" dirty="0"/>
          </a:p>
          <a:p>
            <a:endParaRPr lang="nl-NL" dirty="0"/>
          </a:p>
        </p:txBody>
      </p:sp>
      <p:sp>
        <p:nvSpPr>
          <p:cNvPr id="7" name="Tijdelijke aanduiding voor voettekst 6">
            <a:extLst>
              <a:ext uri="{FF2B5EF4-FFF2-40B4-BE49-F238E27FC236}">
                <a16:creationId xmlns:a16="http://schemas.microsoft.com/office/drawing/2014/main" id="{1F64AA3F-4DE7-5538-0DFB-7BF0B8B692E9}"/>
              </a:ext>
            </a:extLst>
          </p:cNvPr>
          <p:cNvSpPr>
            <a:spLocks noGrp="1"/>
          </p:cNvSpPr>
          <p:nvPr>
            <p:ph type="ftr" sz="quarter" idx="10"/>
          </p:nvPr>
        </p:nvSpPr>
        <p:spPr>
          <a:xfrm>
            <a:off x="628650" y="6444477"/>
            <a:ext cx="5860640" cy="276999"/>
          </a:xfrm>
        </p:spPr>
        <p:txBody>
          <a:bodyPr/>
          <a:lstStyle/>
          <a:p>
            <a:r>
              <a:rPr lang="nl-NL" sz="1200">
                <a:hlinkClick r:id="rId2"/>
              </a:rPr>
              <a:t>https://www.justintodata.com/machine-learning-model-evaluation-metrics/</a:t>
            </a:r>
            <a:endParaRPr lang="nl-NL" sz="1200"/>
          </a:p>
        </p:txBody>
      </p:sp>
      <p:sp>
        <p:nvSpPr>
          <p:cNvPr id="8" name="Tijdelijke aanduiding voor dianummer 7">
            <a:extLst>
              <a:ext uri="{FF2B5EF4-FFF2-40B4-BE49-F238E27FC236}">
                <a16:creationId xmlns:a16="http://schemas.microsoft.com/office/drawing/2014/main" id="{7942FEFC-1D8E-B96F-7F81-68C26DE9CCF9}"/>
              </a:ext>
            </a:extLst>
          </p:cNvPr>
          <p:cNvSpPr>
            <a:spLocks noGrp="1"/>
          </p:cNvSpPr>
          <p:nvPr>
            <p:ph type="sldNum" sz="quarter" idx="11"/>
          </p:nvPr>
        </p:nvSpPr>
        <p:spPr/>
        <p:txBody>
          <a:bodyPr/>
          <a:lstStyle/>
          <a:p>
            <a:fld id="{4A9FEBF3-15B5-1B45-A2C4-90B74AC3EAE7}" type="slidenum">
              <a:rPr lang="nl-NL"/>
              <a:t>90</a:t>
            </a:fld>
            <a:endParaRPr lang="nl-NL"/>
          </a:p>
        </p:txBody>
      </p:sp>
    </p:spTree>
    <p:extLst>
      <p:ext uri="{BB962C8B-B14F-4D97-AF65-F5344CB8AC3E}">
        <p14:creationId xmlns:p14="http://schemas.microsoft.com/office/powerpoint/2010/main" val="902837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83E20-A4C8-5E4B-A657-637BB6F6D9B2}"/>
              </a:ext>
            </a:extLst>
          </p:cNvPr>
          <p:cNvSpPr>
            <a:spLocks noGrp="1"/>
          </p:cNvSpPr>
          <p:nvPr>
            <p:ph type="title"/>
          </p:nvPr>
        </p:nvSpPr>
        <p:spPr/>
        <p:txBody>
          <a:bodyPr>
            <a:normAutofit fontScale="90000"/>
          </a:bodyPr>
          <a:lstStyle/>
          <a:p>
            <a:r>
              <a:rPr lang="nl-NL" err="1"/>
              <a:t>Binary</a:t>
            </a:r>
            <a:r>
              <a:rPr lang="nl-NL"/>
              <a:t> </a:t>
            </a:r>
            <a:r>
              <a:rPr lang="nl-NL" err="1"/>
              <a:t>Classification</a:t>
            </a:r>
            <a:endParaRPr lang="nl-NL"/>
          </a:p>
        </p:txBody>
      </p:sp>
      <p:sp>
        <p:nvSpPr>
          <p:cNvPr id="3" name="Tijdelijke aanduiding voor inhoud 2">
            <a:extLst>
              <a:ext uri="{FF2B5EF4-FFF2-40B4-BE49-F238E27FC236}">
                <a16:creationId xmlns:a16="http://schemas.microsoft.com/office/drawing/2014/main" id="{27E289E1-9913-234E-9FD9-1C402846F952}"/>
              </a:ext>
            </a:extLst>
          </p:cNvPr>
          <p:cNvSpPr>
            <a:spLocks noGrp="1"/>
          </p:cNvSpPr>
          <p:nvPr>
            <p:ph idx="1"/>
          </p:nvPr>
        </p:nvSpPr>
        <p:spPr/>
        <p:txBody>
          <a:bodyPr/>
          <a:lstStyle/>
          <a:p>
            <a:r>
              <a:rPr lang="nl-NL" dirty="0" err="1"/>
              <a:t>Confusion</a:t>
            </a:r>
            <a:r>
              <a:rPr lang="nl-NL" dirty="0"/>
              <a:t> matrix</a:t>
            </a:r>
          </a:p>
        </p:txBody>
      </p:sp>
      <p:graphicFrame>
        <p:nvGraphicFramePr>
          <p:cNvPr id="4" name="Tabel 3">
            <a:extLst>
              <a:ext uri="{FF2B5EF4-FFF2-40B4-BE49-F238E27FC236}">
                <a16:creationId xmlns:a16="http://schemas.microsoft.com/office/drawing/2014/main" id="{97779521-2547-8C4A-B732-DBAAF37F6F17}"/>
              </a:ext>
            </a:extLst>
          </p:cNvPr>
          <p:cNvGraphicFramePr>
            <a:graphicFrameLocks noGrp="1"/>
          </p:cNvGraphicFramePr>
          <p:nvPr/>
        </p:nvGraphicFramePr>
        <p:xfrm>
          <a:off x="1319753" y="2611846"/>
          <a:ext cx="6464893" cy="1097280"/>
        </p:xfrm>
        <a:graphic>
          <a:graphicData uri="http://schemas.openxmlformats.org/drawingml/2006/table">
            <a:tbl>
              <a:tblPr firstRow="1" firstCol="1">
                <a:tableStyleId>{7DF18680-E054-41AD-8BC1-D1AEF772440D}</a:tableStyleId>
              </a:tblPr>
              <a:tblGrid>
                <a:gridCol w="2181365">
                  <a:extLst>
                    <a:ext uri="{9D8B030D-6E8A-4147-A177-3AD203B41FA5}">
                      <a16:colId xmlns:a16="http://schemas.microsoft.com/office/drawing/2014/main" val="2482494921"/>
                    </a:ext>
                  </a:extLst>
                </a:gridCol>
                <a:gridCol w="2141764">
                  <a:extLst>
                    <a:ext uri="{9D8B030D-6E8A-4147-A177-3AD203B41FA5}">
                      <a16:colId xmlns:a16="http://schemas.microsoft.com/office/drawing/2014/main" val="1591654320"/>
                    </a:ext>
                  </a:extLst>
                </a:gridCol>
                <a:gridCol w="2141764">
                  <a:extLst>
                    <a:ext uri="{9D8B030D-6E8A-4147-A177-3AD203B41FA5}">
                      <a16:colId xmlns:a16="http://schemas.microsoft.com/office/drawing/2014/main" val="2121381735"/>
                    </a:ext>
                  </a:extLst>
                </a:gridCol>
              </a:tblGrid>
              <a:tr h="0">
                <a:tc>
                  <a:txBody>
                    <a:bodyPr/>
                    <a:lstStyle/>
                    <a:p>
                      <a:endParaRPr lang="nl-NL"/>
                    </a:p>
                  </a:txBody>
                  <a:tcPr anchor="ctr"/>
                </a:tc>
                <a:tc>
                  <a:txBody>
                    <a:bodyPr/>
                    <a:lstStyle/>
                    <a:p>
                      <a:pPr algn="ctr"/>
                      <a:r>
                        <a:rPr lang="nl-NL" dirty="0" err="1">
                          <a:effectLst/>
                        </a:rPr>
                        <a:t>Scored</a:t>
                      </a:r>
                      <a:r>
                        <a:rPr lang="nl-NL" dirty="0">
                          <a:effectLst/>
                        </a:rPr>
                        <a:t> </a:t>
                      </a:r>
                      <a:r>
                        <a:rPr lang="nl-NL" dirty="0" err="1">
                          <a:effectLst/>
                        </a:rPr>
                        <a:t>Positive</a:t>
                      </a:r>
                      <a:endParaRPr lang="nl-NL" dirty="0">
                        <a:effectLst/>
                      </a:endParaRPr>
                    </a:p>
                  </a:txBody>
                  <a:tcPr anchor="ctr"/>
                </a:tc>
                <a:tc>
                  <a:txBody>
                    <a:bodyPr/>
                    <a:lstStyle/>
                    <a:p>
                      <a:pPr algn="ctr"/>
                      <a:r>
                        <a:rPr lang="nl-NL" dirty="0" err="1">
                          <a:effectLst/>
                        </a:rPr>
                        <a:t>Scored</a:t>
                      </a:r>
                      <a:r>
                        <a:rPr lang="nl-NL" dirty="0">
                          <a:effectLst/>
                        </a:rPr>
                        <a:t> </a:t>
                      </a:r>
                      <a:r>
                        <a:rPr lang="nl-NL" dirty="0" err="1">
                          <a:effectLst/>
                        </a:rPr>
                        <a:t>Negative</a:t>
                      </a:r>
                      <a:endParaRPr lang="nl-NL" dirty="0">
                        <a:effectLst/>
                      </a:endParaRPr>
                    </a:p>
                  </a:txBody>
                  <a:tcPr anchor="ctr"/>
                </a:tc>
                <a:extLst>
                  <a:ext uri="{0D108BD9-81ED-4DB2-BD59-A6C34878D82A}">
                    <a16:rowId xmlns:a16="http://schemas.microsoft.com/office/drawing/2014/main" val="1283183983"/>
                  </a:ext>
                </a:extLst>
              </a:tr>
              <a:tr h="0">
                <a:tc>
                  <a:txBody>
                    <a:bodyPr/>
                    <a:lstStyle/>
                    <a:p>
                      <a:r>
                        <a:rPr lang="nl-NL" dirty="0" err="1"/>
                        <a:t>Actual</a:t>
                      </a:r>
                      <a:r>
                        <a:rPr lang="nl-NL" dirty="0"/>
                        <a:t> </a:t>
                      </a:r>
                      <a:r>
                        <a:rPr lang="nl-NL" dirty="0" err="1"/>
                        <a:t>Positive</a:t>
                      </a:r>
                      <a:endParaRPr lang="nl-NL" dirty="0"/>
                    </a:p>
                  </a:txBody>
                  <a:tcPr anchor="ctr"/>
                </a:tc>
                <a:tc>
                  <a:txBody>
                    <a:bodyPr/>
                    <a:lstStyle/>
                    <a:p>
                      <a:pPr algn="ctr"/>
                      <a:r>
                        <a:rPr lang="nl-NL" dirty="0">
                          <a:effectLst/>
                        </a:rPr>
                        <a:t>True </a:t>
                      </a:r>
                      <a:r>
                        <a:rPr lang="nl-NL" dirty="0" err="1">
                          <a:effectLst/>
                        </a:rPr>
                        <a:t>Positive</a:t>
                      </a:r>
                      <a:endParaRPr lang="nl-NL" dirty="0">
                        <a:effectLst/>
                      </a:endParaRPr>
                    </a:p>
                  </a:txBody>
                  <a:tcPr anchor="ctr"/>
                </a:tc>
                <a:tc>
                  <a:txBody>
                    <a:bodyPr/>
                    <a:lstStyle/>
                    <a:p>
                      <a:pPr algn="ctr"/>
                      <a:r>
                        <a:rPr lang="nl-NL" dirty="0" err="1">
                          <a:effectLst/>
                        </a:rPr>
                        <a:t>False</a:t>
                      </a:r>
                      <a:r>
                        <a:rPr lang="nl-NL" dirty="0">
                          <a:effectLst/>
                        </a:rPr>
                        <a:t> </a:t>
                      </a:r>
                      <a:r>
                        <a:rPr lang="nl-NL" dirty="0" err="1">
                          <a:effectLst/>
                        </a:rPr>
                        <a:t>Negative</a:t>
                      </a:r>
                      <a:endParaRPr lang="nl-NL" dirty="0">
                        <a:effectLst/>
                      </a:endParaRPr>
                    </a:p>
                  </a:txBody>
                  <a:tcPr anchor="ctr"/>
                </a:tc>
                <a:extLst>
                  <a:ext uri="{0D108BD9-81ED-4DB2-BD59-A6C34878D82A}">
                    <a16:rowId xmlns:a16="http://schemas.microsoft.com/office/drawing/2014/main" val="2259430939"/>
                  </a:ext>
                </a:extLst>
              </a:tr>
              <a:tr h="0">
                <a:tc>
                  <a:txBody>
                    <a:bodyPr/>
                    <a:lstStyle/>
                    <a:p>
                      <a:r>
                        <a:rPr lang="nl-NL" dirty="0" err="1"/>
                        <a:t>Actual</a:t>
                      </a:r>
                      <a:r>
                        <a:rPr lang="nl-NL" dirty="0"/>
                        <a:t> </a:t>
                      </a:r>
                      <a:r>
                        <a:rPr lang="nl-NL" dirty="0" err="1"/>
                        <a:t>Negative</a:t>
                      </a:r>
                      <a:endParaRPr lang="nl-NL" dirty="0"/>
                    </a:p>
                  </a:txBody>
                  <a:tcPr anchor="ctr"/>
                </a:tc>
                <a:tc>
                  <a:txBody>
                    <a:bodyPr/>
                    <a:lstStyle/>
                    <a:p>
                      <a:pPr algn="ctr"/>
                      <a:r>
                        <a:rPr lang="nl-NL" dirty="0" err="1">
                          <a:effectLst/>
                        </a:rPr>
                        <a:t>False</a:t>
                      </a:r>
                      <a:r>
                        <a:rPr lang="nl-NL" dirty="0">
                          <a:effectLst/>
                        </a:rPr>
                        <a:t> </a:t>
                      </a:r>
                      <a:r>
                        <a:rPr lang="nl-NL" dirty="0" err="1">
                          <a:effectLst/>
                        </a:rPr>
                        <a:t>Positive</a:t>
                      </a:r>
                      <a:endParaRPr lang="nl-NL" dirty="0">
                        <a:effectLst/>
                      </a:endParaRPr>
                    </a:p>
                  </a:txBody>
                  <a:tcPr anchor="ctr"/>
                </a:tc>
                <a:tc>
                  <a:txBody>
                    <a:bodyPr/>
                    <a:lstStyle/>
                    <a:p>
                      <a:pPr algn="ctr"/>
                      <a:r>
                        <a:rPr lang="nl-NL" dirty="0">
                          <a:effectLst/>
                        </a:rPr>
                        <a:t>True </a:t>
                      </a:r>
                      <a:r>
                        <a:rPr lang="nl-NL" dirty="0" err="1">
                          <a:effectLst/>
                        </a:rPr>
                        <a:t>Negative</a:t>
                      </a:r>
                      <a:endParaRPr lang="nl-NL" dirty="0">
                        <a:effectLst/>
                      </a:endParaRPr>
                    </a:p>
                  </a:txBody>
                  <a:tcPr anchor="ctr"/>
                </a:tc>
                <a:extLst>
                  <a:ext uri="{0D108BD9-81ED-4DB2-BD59-A6C34878D82A}">
                    <a16:rowId xmlns:a16="http://schemas.microsoft.com/office/drawing/2014/main" val="2825207645"/>
                  </a:ext>
                </a:extLst>
              </a:tr>
            </a:tbl>
          </a:graphicData>
        </a:graphic>
      </p:graphicFrame>
      <p:sp>
        <p:nvSpPr>
          <p:cNvPr id="5" name="Rectangle 1">
            <a:extLst>
              <a:ext uri="{FF2B5EF4-FFF2-40B4-BE49-F238E27FC236}">
                <a16:creationId xmlns:a16="http://schemas.microsoft.com/office/drawing/2014/main" id="{E7FE5DDC-B595-434E-B415-16BC38ACB95F}"/>
              </a:ext>
            </a:extLst>
          </p:cNvPr>
          <p:cNvSpPr>
            <a:spLocks noChangeArrowheads="1"/>
          </p:cNvSpPr>
          <p:nvPr/>
        </p:nvSpPr>
        <p:spPr bwMode="auto">
          <a:xfrm>
            <a:off x="628650" y="2611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p>
        </p:txBody>
      </p:sp>
      <p:sp>
        <p:nvSpPr>
          <p:cNvPr id="8" name="Tijdelijke aanduiding voor voettekst 7">
            <a:extLst>
              <a:ext uri="{FF2B5EF4-FFF2-40B4-BE49-F238E27FC236}">
                <a16:creationId xmlns:a16="http://schemas.microsoft.com/office/drawing/2014/main" id="{C7BCACBE-BF82-C6DA-BD9B-89DD47A74273}"/>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1DCA76A0-26F3-E4E3-7D18-030526DD2800}"/>
              </a:ext>
            </a:extLst>
          </p:cNvPr>
          <p:cNvSpPr>
            <a:spLocks noGrp="1"/>
          </p:cNvSpPr>
          <p:nvPr>
            <p:ph type="sldNum" sz="quarter" idx="11"/>
          </p:nvPr>
        </p:nvSpPr>
        <p:spPr/>
        <p:txBody>
          <a:bodyPr/>
          <a:lstStyle/>
          <a:p>
            <a:fld id="{4A9FEBF3-15B5-1B45-A2C4-90B74AC3EAE7}" type="slidenum">
              <a:rPr lang="nl-NL"/>
              <a:t>91</a:t>
            </a:fld>
            <a:endParaRPr lang="nl-NL"/>
          </a:p>
        </p:txBody>
      </p:sp>
    </p:spTree>
    <p:extLst>
      <p:ext uri="{BB962C8B-B14F-4D97-AF65-F5344CB8AC3E}">
        <p14:creationId xmlns:p14="http://schemas.microsoft.com/office/powerpoint/2010/main" val="802252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nl-NL" dirty="0"/>
              <a:t>Type I and Type II Errors</a:t>
            </a:r>
          </a:p>
        </p:txBody>
      </p:sp>
      <p:sp>
        <p:nvSpPr>
          <p:cNvPr id="5" name="Tijdelijke aanduiding voor voettekst 4">
            <a:extLst>
              <a:ext uri="{FF2B5EF4-FFF2-40B4-BE49-F238E27FC236}">
                <a16:creationId xmlns:a16="http://schemas.microsoft.com/office/drawing/2014/main" id="{E4D8FA1F-C350-4415-BE60-0177A17EF917}"/>
              </a:ext>
            </a:extLst>
          </p:cNvPr>
          <p:cNvSpPr>
            <a:spLocks noGrp="1"/>
          </p:cNvSpPr>
          <p:nvPr>
            <p:ph type="ftr" sz="quarter" idx="10"/>
          </p:nvPr>
        </p:nvSpPr>
        <p:spPr/>
        <p:txBody>
          <a:bodyPr/>
          <a:lstStyle/>
          <a:p>
            <a:endParaRPr lang="nl-NL"/>
          </a:p>
        </p:txBody>
      </p:sp>
      <p:sp>
        <p:nvSpPr>
          <p:cNvPr id="6" name="Tijdelijke aanduiding voor dianummer 5">
            <a:extLst>
              <a:ext uri="{FF2B5EF4-FFF2-40B4-BE49-F238E27FC236}">
                <a16:creationId xmlns:a16="http://schemas.microsoft.com/office/drawing/2014/main" id="{BAEBADD7-4B53-1DB3-1B9C-6051B14F1DD2}"/>
              </a:ext>
            </a:extLst>
          </p:cNvPr>
          <p:cNvSpPr>
            <a:spLocks noGrp="1"/>
          </p:cNvSpPr>
          <p:nvPr>
            <p:ph type="sldNum" sz="quarter" idx="11"/>
          </p:nvPr>
        </p:nvSpPr>
        <p:spPr/>
        <p:txBody>
          <a:bodyPr/>
          <a:lstStyle/>
          <a:p>
            <a:fld id="{B6F15528-21DE-4FAA-801E-634DDDAF4B2B}" type="slidenum">
              <a:rPr lang="nl-NL"/>
              <a:pPr/>
              <a:t>92</a:t>
            </a:fld>
            <a:endParaRPr lang="nl-NL"/>
          </a:p>
        </p:txBody>
      </p:sp>
      <p:sp>
        <p:nvSpPr>
          <p:cNvPr id="4" name="object 3">
            <a:extLst>
              <a:ext uri="{FF2B5EF4-FFF2-40B4-BE49-F238E27FC236}">
                <a16:creationId xmlns:a16="http://schemas.microsoft.com/office/drawing/2014/main" id="{D9160C72-256D-F993-95C2-BF157FD9F113}"/>
              </a:ext>
            </a:extLst>
          </p:cNvPr>
          <p:cNvSpPr/>
          <p:nvPr/>
        </p:nvSpPr>
        <p:spPr>
          <a:xfrm>
            <a:off x="575556" y="1158134"/>
            <a:ext cx="7992888" cy="48245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2A04B9-D314-6F4B-8684-B33BCEE8C059}"/>
              </a:ext>
            </a:extLst>
          </p:cNvPr>
          <p:cNvSpPr>
            <a:spLocks noGrp="1"/>
          </p:cNvSpPr>
          <p:nvPr>
            <p:ph type="title"/>
          </p:nvPr>
        </p:nvSpPr>
        <p:spPr/>
        <p:txBody>
          <a:bodyPr>
            <a:normAutofit fontScale="90000"/>
          </a:bodyPr>
          <a:lstStyle/>
          <a:p>
            <a:r>
              <a:rPr lang="nl-NL" dirty="0"/>
              <a:t>Model Evaluation </a:t>
            </a:r>
            <a:r>
              <a:rPr lang="nl-NL" dirty="0" err="1"/>
              <a:t>Measures</a:t>
            </a:r>
            <a:endParaRPr lang="nl-NL"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DADA604-D54B-9A45-BC21-FA138A8AA92D}"/>
                  </a:ext>
                </a:extLst>
              </p:cNvPr>
              <p:cNvSpPr>
                <a:spLocks noGrp="1"/>
              </p:cNvSpPr>
              <p:nvPr>
                <p:ph idx="1"/>
              </p:nvPr>
            </p:nvSpPr>
            <p:spPr/>
            <p:txBody>
              <a:bodyPr/>
              <a:lstStyle/>
              <a:p>
                <a:pPr>
                  <a:tabLst>
                    <a:tab pos="1865313" algn="l"/>
                  </a:tabLst>
                </a:pPr>
                <a:r>
                  <a:rPr lang="nl-NL" dirty="0" err="1"/>
                  <a:t>Confusion</a:t>
                </a:r>
                <a:r>
                  <a:rPr lang="nl-NL" dirty="0"/>
                  <a:t> Matrix</a:t>
                </a:r>
              </a:p>
              <a:p>
                <a:pPr>
                  <a:tabLst>
                    <a:tab pos="1865313" algn="l"/>
                  </a:tabLst>
                </a:pPr>
                <a:endParaRPr lang="nl-NL" dirty="0"/>
              </a:p>
              <a:p>
                <a:pPr>
                  <a:tabLst>
                    <a:tab pos="1865313" algn="l"/>
                  </a:tabLst>
                </a:pPr>
                <a:r>
                  <a:rPr lang="nl-NL" dirty="0" err="1"/>
                  <a:t>Accuracy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𝑇𝑁</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𝑇𝑁</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𝐹𝑁</m:t>
                        </m:r>
                      </m:den>
                    </m:f>
                  </m:oMath>
                </a14:m>
                <a:endParaRPr lang="nl-NL" dirty="0"/>
              </a:p>
              <a:p>
                <a:pPr>
                  <a:tabLst>
                    <a:tab pos="1865313" algn="l"/>
                  </a:tabLst>
                </a:pPr>
                <a:endParaRPr lang="nl-NL" dirty="0"/>
              </a:p>
              <a:p>
                <a:pPr>
                  <a:tabLst>
                    <a:tab pos="1865313" algn="l"/>
                  </a:tabLst>
                </a:pPr>
                <a:r>
                  <a:rPr lang="nl-NL" dirty="0"/>
                  <a:t>Precision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𝐹𝑃</m:t>
                        </m:r>
                      </m:den>
                    </m:f>
                  </m:oMath>
                </a14:m>
                <a:endParaRPr lang="nl-NL" dirty="0"/>
              </a:p>
              <a:p>
                <a:pPr>
                  <a:tabLst>
                    <a:tab pos="1865313" algn="l"/>
                  </a:tabLst>
                </a:pPr>
                <a:r>
                  <a:rPr lang="nl-NL" dirty="0" err="1"/>
                  <a:t>Recall	</a:t>
                </a:r>
                <a:r>
                  <a:rPr lang="nl-NL" sz="1800" dirty="0"/>
                  <a:t> </a:t>
                </a:r>
                <a14:m>
                  <m:oMath xmlns:m="http://schemas.openxmlformats.org/officeDocument/2006/math">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𝑇𝑃</m:t>
                        </m:r>
                      </m:num>
                      <m:den>
                        <m:r>
                          <a:rPr lang="nl-NL" sz="1800" b="0" i="1" dirty="0" smtClean="0">
                            <a:latin typeface="Cambria Math" panose="02040503050406030204" pitchFamily="18" charset="0"/>
                          </a:rPr>
                          <m:t>𝑇𝑃</m:t>
                        </m:r>
                        <m:r>
                          <a:rPr lang="nl-NL" sz="1800" b="0" i="1" dirty="0" smtClean="0">
                            <a:latin typeface="Cambria Math" panose="02040503050406030204" pitchFamily="18" charset="0"/>
                          </a:rPr>
                          <m:t>+</m:t>
                        </m:r>
                        <m:r>
                          <a:rPr lang="nl-NL" sz="1800" b="0" i="1" dirty="0" smtClean="0">
                            <a:latin typeface="Cambria Math" panose="02040503050406030204" pitchFamily="18" charset="0"/>
                          </a:rPr>
                          <m:t>𝐹𝑁</m:t>
                        </m:r>
                      </m:den>
                    </m:f>
                  </m:oMath>
                </a14:m>
                <a:endParaRPr lang="nl-NL" dirty="0"/>
              </a:p>
              <a:p>
                <a:pPr>
                  <a:tabLst>
                    <a:tab pos="1865313" algn="l"/>
                  </a:tabLst>
                </a:pPr>
                <a:endParaRPr lang="nl-NL" dirty="0"/>
              </a:p>
              <a:p>
                <a:pPr>
                  <a:tabLst>
                    <a:tab pos="1865313" algn="l"/>
                  </a:tabLst>
                </a:pPr>
                <a:r>
                  <a:rPr lang="nl-NL" dirty="0"/>
                  <a:t>F1	</a:t>
                </a:r>
                <a:r>
                  <a:rPr lang="nl-NL" sz="1800" b="0" dirty="0"/>
                  <a:t> </a:t>
                </a:r>
                <a14:m>
                  <m:oMath xmlns:m="http://schemas.openxmlformats.org/officeDocument/2006/math">
                    <m:r>
                      <a:rPr lang="nl-NL" sz="1800" b="0" i="0" dirty="0" smtClean="0">
                        <a:latin typeface="Cambria Math" panose="02040503050406030204" pitchFamily="18" charset="0"/>
                      </a:rPr>
                      <m:t>2 </m:t>
                    </m:r>
                    <m:r>
                      <a:rPr lang="nl-NL" sz="1800" b="0" i="1" dirty="0" smtClean="0">
                        <a:latin typeface="Cambria Math" panose="02040503050406030204" pitchFamily="18" charset="0"/>
                        <a:ea typeface="Cambria Math" panose="02040503050406030204" pitchFamily="18" charset="0"/>
                      </a:rPr>
                      <m:t>×</m:t>
                    </m:r>
                    <m:f>
                      <m:fPr>
                        <m:ctrlPr>
                          <a:rPr lang="nl-NL" sz="1800" i="1" dirty="0" smtClean="0">
                            <a:latin typeface="Cambria Math" panose="02040503050406030204" pitchFamily="18" charset="0"/>
                          </a:rPr>
                        </m:ctrlPr>
                      </m:fPr>
                      <m:num>
                        <m:r>
                          <a:rPr lang="nl-NL" sz="1800" b="0" i="1" dirty="0" smtClean="0">
                            <a:latin typeface="Cambria Math" panose="02040503050406030204" pitchFamily="18" charset="0"/>
                          </a:rPr>
                          <m:t>𝑃𝑟𝑒𝑐𝑖𝑠𝑖𝑜𝑛</m:t>
                        </m:r>
                        <m:r>
                          <a:rPr lang="nl-NL" sz="1800" b="0" i="1" dirty="0" smtClean="0">
                            <a:latin typeface="Cambria Math" panose="02040503050406030204" pitchFamily="18" charset="0"/>
                          </a:rPr>
                          <m:t> ∗</m:t>
                        </m:r>
                        <m:r>
                          <a:rPr lang="nl-NL" sz="1800" b="0" i="1" dirty="0" smtClean="0">
                            <a:latin typeface="Cambria Math" panose="02040503050406030204" pitchFamily="18" charset="0"/>
                          </a:rPr>
                          <m:t>𝑅𝑒𝑐𝑎𝑙𝑙</m:t>
                        </m:r>
                      </m:num>
                      <m:den>
                        <m:r>
                          <a:rPr lang="nl-NL" sz="1800" b="0" i="1" dirty="0" smtClean="0">
                            <a:latin typeface="Cambria Math" panose="02040503050406030204" pitchFamily="18" charset="0"/>
                          </a:rPr>
                          <m:t>𝑃𝑟𝑒𝑐𝑖𝑠𝑖𝑜𝑛</m:t>
                        </m:r>
                        <m:r>
                          <a:rPr lang="nl-NL" sz="1800" b="0" i="1" dirty="0" smtClean="0">
                            <a:latin typeface="Cambria Math" panose="02040503050406030204" pitchFamily="18" charset="0"/>
                          </a:rPr>
                          <m:t>+</m:t>
                        </m:r>
                        <m:r>
                          <a:rPr lang="nl-NL" sz="1800" b="0" i="1" dirty="0" smtClean="0">
                            <a:latin typeface="Cambria Math" panose="02040503050406030204" pitchFamily="18" charset="0"/>
                          </a:rPr>
                          <m:t>𝑅𝑒𝑐𝑎𝑙𝑙</m:t>
                        </m:r>
                      </m:den>
                    </m:f>
                  </m:oMath>
                </a14:m>
                <a:br>
                  <a:rPr lang="nl-NL" dirty="0"/>
                </a:br>
                <a:endParaRPr lang="nl-NL" dirty="0"/>
              </a:p>
              <a:p>
                <a:endParaRPr lang="nl-NL" dirty="0"/>
              </a:p>
            </p:txBody>
          </p:sp>
        </mc:Choice>
        <mc:Fallback xmlns="">
          <p:sp>
            <p:nvSpPr>
              <p:cNvPr id="3" name="Tijdelijke aanduiding voor inhoud 2">
                <a:extLst>
                  <a:ext uri="{FF2B5EF4-FFF2-40B4-BE49-F238E27FC236}">
                    <a16:creationId xmlns:a16="http://schemas.microsoft.com/office/drawing/2014/main" id="{ADADA604-D54B-9A45-BC21-FA138A8AA92D}"/>
                  </a:ext>
                </a:extLst>
              </p:cNvPr>
              <p:cNvSpPr>
                <a:spLocks noGrp="1" noRot="1" noChangeAspect="1" noMove="1" noResize="1" noEditPoints="1" noAdjustHandles="1" noChangeArrowheads="1" noChangeShapeType="1" noTextEdit="1"/>
              </p:cNvSpPr>
              <p:nvPr>
                <p:ph idx="1"/>
              </p:nvPr>
            </p:nvSpPr>
            <p:spPr>
              <a:blipFill>
                <a:blip r:embed="rId2"/>
                <a:stretch>
                  <a:fillRect l="-482"/>
                </a:stretch>
              </a:blipFill>
            </p:spPr>
            <p:txBody>
              <a:bodyPr/>
              <a:lstStyle/>
              <a:p>
                <a:r>
                  <a:rPr lang="nl-NL">
                    <a:noFill/>
                  </a:rPr>
                  <a:t> </a:t>
                </a:r>
              </a:p>
            </p:txBody>
          </p:sp>
        </mc:Fallback>
      </mc:AlternateContent>
      <p:sp>
        <p:nvSpPr>
          <p:cNvPr id="8" name="Tijdelijke aanduiding voor voettekst 7">
            <a:extLst>
              <a:ext uri="{FF2B5EF4-FFF2-40B4-BE49-F238E27FC236}">
                <a16:creationId xmlns:a16="http://schemas.microsoft.com/office/drawing/2014/main" id="{43B1FBA0-8189-04CD-30F7-BADAB03405C1}"/>
              </a:ext>
            </a:extLst>
          </p:cNvPr>
          <p:cNvSpPr>
            <a:spLocks noGrp="1"/>
          </p:cNvSpPr>
          <p:nvPr>
            <p:ph type="ftr" sz="quarter" idx="10"/>
          </p:nvPr>
        </p:nvSpPr>
        <p:spPr/>
        <p:txBody>
          <a:bodyPr/>
          <a:lstStyle/>
          <a:p>
            <a:endParaRPr lang="nl-NL"/>
          </a:p>
        </p:txBody>
      </p:sp>
      <p:sp>
        <p:nvSpPr>
          <p:cNvPr id="9" name="Tijdelijke aanduiding voor dianummer 8">
            <a:extLst>
              <a:ext uri="{FF2B5EF4-FFF2-40B4-BE49-F238E27FC236}">
                <a16:creationId xmlns:a16="http://schemas.microsoft.com/office/drawing/2014/main" id="{698EA035-407E-EE6E-582F-B54B9C18A318}"/>
              </a:ext>
            </a:extLst>
          </p:cNvPr>
          <p:cNvSpPr>
            <a:spLocks noGrp="1"/>
          </p:cNvSpPr>
          <p:nvPr>
            <p:ph type="sldNum" sz="quarter" idx="11"/>
          </p:nvPr>
        </p:nvSpPr>
        <p:spPr/>
        <p:txBody>
          <a:bodyPr/>
          <a:lstStyle/>
          <a:p>
            <a:fld id="{4A9FEBF3-15B5-1B45-A2C4-90B74AC3EAE7}" type="slidenum">
              <a:rPr lang="nl-NL"/>
              <a:t>93</a:t>
            </a:fld>
            <a:endParaRPr lang="nl-NL"/>
          </a:p>
        </p:txBody>
      </p:sp>
      <p:pic>
        <p:nvPicPr>
          <p:cNvPr id="4" name="Afbeelding 3">
            <a:extLst>
              <a:ext uri="{FF2B5EF4-FFF2-40B4-BE49-F238E27FC236}">
                <a16:creationId xmlns:a16="http://schemas.microsoft.com/office/drawing/2014/main" id="{298AD629-1E5A-AE08-FC8F-D23F452ADFA4}"/>
              </a:ext>
            </a:extLst>
          </p:cNvPr>
          <p:cNvPicPr>
            <a:picLocks noChangeAspect="1"/>
          </p:cNvPicPr>
          <p:nvPr/>
        </p:nvPicPr>
        <p:blipFill>
          <a:blip r:embed="rId3"/>
          <a:stretch>
            <a:fillRect/>
          </a:stretch>
        </p:blipFill>
        <p:spPr>
          <a:xfrm>
            <a:off x="5369797" y="1341890"/>
            <a:ext cx="3568700" cy="838200"/>
          </a:xfrm>
          <a:prstGeom prst="rect">
            <a:avLst/>
          </a:prstGeom>
        </p:spPr>
      </p:pic>
      <p:pic>
        <p:nvPicPr>
          <p:cNvPr id="5" name="Afbeelding 4">
            <a:extLst>
              <a:ext uri="{FF2B5EF4-FFF2-40B4-BE49-F238E27FC236}">
                <a16:creationId xmlns:a16="http://schemas.microsoft.com/office/drawing/2014/main" id="{41293956-FBB6-251F-F127-36971BA9651A}"/>
              </a:ext>
            </a:extLst>
          </p:cNvPr>
          <p:cNvPicPr>
            <a:picLocks noChangeAspect="1"/>
          </p:cNvPicPr>
          <p:nvPr/>
        </p:nvPicPr>
        <p:blipFill>
          <a:blip r:embed="rId4"/>
          <a:stretch>
            <a:fillRect/>
          </a:stretch>
        </p:blipFill>
        <p:spPr>
          <a:xfrm>
            <a:off x="5367257" y="2719756"/>
            <a:ext cx="3568700" cy="838200"/>
          </a:xfrm>
          <a:prstGeom prst="rect">
            <a:avLst/>
          </a:prstGeom>
        </p:spPr>
      </p:pic>
      <p:pic>
        <p:nvPicPr>
          <p:cNvPr id="6" name="Afbeelding 5">
            <a:extLst>
              <a:ext uri="{FF2B5EF4-FFF2-40B4-BE49-F238E27FC236}">
                <a16:creationId xmlns:a16="http://schemas.microsoft.com/office/drawing/2014/main" id="{984069FF-1803-386D-27FB-449C8AD74CE0}"/>
              </a:ext>
            </a:extLst>
          </p:cNvPr>
          <p:cNvPicPr>
            <a:picLocks noChangeAspect="1"/>
          </p:cNvPicPr>
          <p:nvPr/>
        </p:nvPicPr>
        <p:blipFill>
          <a:blip r:embed="rId5"/>
          <a:stretch>
            <a:fillRect/>
          </a:stretch>
        </p:blipFill>
        <p:spPr>
          <a:xfrm>
            <a:off x="5367257" y="3702997"/>
            <a:ext cx="3568700" cy="838200"/>
          </a:xfrm>
          <a:prstGeom prst="rect">
            <a:avLst/>
          </a:prstGeom>
        </p:spPr>
      </p:pic>
    </p:spTree>
    <p:extLst>
      <p:ext uri="{BB962C8B-B14F-4D97-AF65-F5344CB8AC3E}">
        <p14:creationId xmlns:p14="http://schemas.microsoft.com/office/powerpoint/2010/main" val="335085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C22C0F-AE9A-E340-8735-35CC1B31E8FD}"/>
              </a:ext>
            </a:extLst>
          </p:cNvPr>
          <p:cNvSpPr>
            <a:spLocks noGrp="1"/>
          </p:cNvSpPr>
          <p:nvPr>
            <p:ph type="title"/>
          </p:nvPr>
        </p:nvSpPr>
        <p:spPr/>
        <p:txBody>
          <a:bodyPr>
            <a:normAutofit fontScale="90000"/>
          </a:bodyPr>
          <a:lstStyle/>
          <a:p>
            <a:r>
              <a:rPr lang="nl-NL"/>
              <a:t>Precision vs Recall</a:t>
            </a:r>
          </a:p>
        </p:txBody>
      </p:sp>
      <p:sp>
        <p:nvSpPr>
          <p:cNvPr id="3" name="Tijdelijke aanduiding voor inhoud 2">
            <a:extLst>
              <a:ext uri="{FF2B5EF4-FFF2-40B4-BE49-F238E27FC236}">
                <a16:creationId xmlns:a16="http://schemas.microsoft.com/office/drawing/2014/main" id="{494EF24D-6FCA-8E4B-877F-016221450ADD}"/>
              </a:ext>
            </a:extLst>
          </p:cNvPr>
          <p:cNvSpPr>
            <a:spLocks noGrp="1"/>
          </p:cNvSpPr>
          <p:nvPr>
            <p:ph idx="1"/>
          </p:nvPr>
        </p:nvSpPr>
        <p:spPr/>
        <p:txBody>
          <a:bodyPr/>
          <a:lstStyle/>
          <a:p>
            <a:r>
              <a:rPr lang="nl-NL" b="1"/>
              <a:t>Precision</a:t>
            </a:r>
            <a:r>
              <a:rPr lang="nl-NL"/>
              <a:t> is the measure of how many observations our model correctly predicted over the amount of correct and incorrect predictions.</a:t>
            </a:r>
          </a:p>
          <a:p>
            <a:endParaRPr lang="nl-NL"/>
          </a:p>
          <a:p>
            <a:r>
              <a:rPr lang="nl-NL" b="1"/>
              <a:t>Recall</a:t>
            </a:r>
            <a:r>
              <a:rPr lang="nl-NL"/>
              <a:t> is the measure of how many observations our model correctly predicted over the total amount of observations.</a:t>
            </a:r>
          </a:p>
          <a:p>
            <a:endParaRPr lang="nl-NL"/>
          </a:p>
          <a:p>
            <a:endParaRPr lang="nl-NL"/>
          </a:p>
        </p:txBody>
      </p:sp>
      <p:sp>
        <p:nvSpPr>
          <p:cNvPr id="9" name="Tijdelijke aanduiding voor voettekst 8">
            <a:extLst>
              <a:ext uri="{FF2B5EF4-FFF2-40B4-BE49-F238E27FC236}">
                <a16:creationId xmlns:a16="http://schemas.microsoft.com/office/drawing/2014/main" id="{F80E9759-3D81-A3EC-5285-9C1FE7E63C86}"/>
              </a:ext>
            </a:extLst>
          </p:cNvPr>
          <p:cNvSpPr>
            <a:spLocks noGrp="1"/>
          </p:cNvSpPr>
          <p:nvPr>
            <p:ph type="ftr" sz="quarter" idx="10"/>
          </p:nvPr>
        </p:nvSpPr>
        <p:spPr>
          <a:xfrm>
            <a:off x="628650" y="6253317"/>
            <a:ext cx="6824202" cy="468160"/>
          </a:xfrm>
        </p:spPr>
        <p:txBody>
          <a:bodyPr/>
          <a:lstStyle/>
          <a:p>
            <a:endParaRPr lang="nl-NL" sz="1200"/>
          </a:p>
        </p:txBody>
      </p:sp>
      <p:sp>
        <p:nvSpPr>
          <p:cNvPr id="10" name="Tijdelijke aanduiding voor dianummer 9">
            <a:extLst>
              <a:ext uri="{FF2B5EF4-FFF2-40B4-BE49-F238E27FC236}">
                <a16:creationId xmlns:a16="http://schemas.microsoft.com/office/drawing/2014/main" id="{A90B5498-6383-E908-A961-214878204C08}"/>
              </a:ext>
            </a:extLst>
          </p:cNvPr>
          <p:cNvSpPr>
            <a:spLocks noGrp="1"/>
          </p:cNvSpPr>
          <p:nvPr>
            <p:ph type="sldNum" sz="quarter" idx="11"/>
          </p:nvPr>
        </p:nvSpPr>
        <p:spPr/>
        <p:txBody>
          <a:bodyPr/>
          <a:lstStyle/>
          <a:p>
            <a:fld id="{4A9FEBF3-15B5-1B45-A2C4-90B74AC3EAE7}" type="slidenum">
              <a:rPr lang="nl-NL"/>
              <a:t>94</a:t>
            </a:fld>
            <a:endParaRPr lang="nl-NL"/>
          </a:p>
        </p:txBody>
      </p:sp>
      <p:pic>
        <p:nvPicPr>
          <p:cNvPr id="4" name="Afbeelding 3">
            <a:extLst>
              <a:ext uri="{FF2B5EF4-FFF2-40B4-BE49-F238E27FC236}">
                <a16:creationId xmlns:a16="http://schemas.microsoft.com/office/drawing/2014/main" id="{EE27A498-13E1-3303-D100-714207BD733C}"/>
              </a:ext>
            </a:extLst>
          </p:cNvPr>
          <p:cNvPicPr>
            <a:picLocks noChangeAspect="1"/>
          </p:cNvPicPr>
          <p:nvPr/>
        </p:nvPicPr>
        <p:blipFill>
          <a:blip r:embed="rId2"/>
          <a:stretch>
            <a:fillRect/>
          </a:stretch>
        </p:blipFill>
        <p:spPr>
          <a:xfrm>
            <a:off x="2552700" y="3846576"/>
            <a:ext cx="4038600" cy="1981200"/>
          </a:xfrm>
          <a:prstGeom prst="rect">
            <a:avLst/>
          </a:prstGeom>
        </p:spPr>
      </p:pic>
    </p:spTree>
    <p:extLst>
      <p:ext uri="{BB962C8B-B14F-4D97-AF65-F5344CB8AC3E}">
        <p14:creationId xmlns:p14="http://schemas.microsoft.com/office/powerpoint/2010/main" val="1762821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3A465E-354C-494E-9B0B-3A0EA2EF1E72}"/>
              </a:ext>
            </a:extLst>
          </p:cNvPr>
          <p:cNvSpPr>
            <a:spLocks noGrp="1"/>
          </p:cNvSpPr>
          <p:nvPr>
            <p:ph type="title"/>
          </p:nvPr>
        </p:nvSpPr>
        <p:spPr/>
        <p:txBody>
          <a:bodyPr>
            <a:normAutofit fontScale="90000"/>
          </a:bodyPr>
          <a:lstStyle/>
          <a:p>
            <a:r>
              <a:rPr lang="nl-NL"/>
              <a:t>F1 – Precision versus Recall</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0585A25-D0CA-7A46-BA69-9512B5F8D4E7}"/>
                  </a:ext>
                </a:extLst>
              </p:cNvPr>
              <p:cNvSpPr>
                <a:spLocks noGrp="1"/>
              </p:cNvSpPr>
              <p:nvPr>
                <p:ph idx="1"/>
              </p:nvPr>
            </p:nvSpPr>
            <p:spPr/>
            <p:txBody>
              <a:bodyPr/>
              <a:lstStyle/>
              <a:p>
                <a:endParaRPr lang="nl-NL" dirty="0"/>
              </a:p>
              <a:p>
                <a:endParaRPr lang="nl-NL" dirty="0"/>
              </a:p>
              <a:p>
                <a14:m>
                  <m:oMath xmlns:m="http://schemas.openxmlformats.org/officeDocument/2006/math">
                    <m:sSub>
                      <m:sSubPr>
                        <m:ctrlPr>
                          <a:rPr lang="nl-NL" b="0" i="1">
                            <a:latin typeface="Cambria Math" panose="02040503050406030204" pitchFamily="18" charset="0"/>
                          </a:rPr>
                        </m:ctrlPr>
                      </m:sSubPr>
                      <m:e>
                        <m:r>
                          <a:rPr lang="nl-NL" b="0" i="1">
                            <a:latin typeface="Cambria Math" panose="02040503050406030204" pitchFamily="18" charset="0"/>
                          </a:rPr>
                          <m:t>𝐹</m:t>
                        </m:r>
                      </m:e>
                      <m:sub>
                        <m:r>
                          <a:rPr lang="nl-NL" b="0" i="1">
                            <a:latin typeface="Cambria Math" panose="02040503050406030204" pitchFamily="18" charset="0"/>
                            <a:ea typeface="Cambria Math" panose="02040503050406030204" pitchFamily="18" charset="0"/>
                          </a:rPr>
                          <m:t>1</m:t>
                        </m:r>
                      </m:sub>
                    </m:sSub>
                    <m:r>
                      <a:rPr lang="nl-NL" b="0" i="1">
                        <a:latin typeface="Cambria Math" panose="02040503050406030204" pitchFamily="18" charset="0"/>
                      </a:rPr>
                      <m:t>=2</m:t>
                    </m:r>
                    <m:r>
                      <a:rPr lang="nl-NL" b="0"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num>
                      <m:den>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den>
                    </m:f>
                  </m:oMath>
                </a14:m>
                <a:endParaRPr lang="nl-NL"/>
              </a:p>
              <a:p>
                <a:pPr marL="0" indent="0">
                  <a:buNone/>
                </a:pPr>
                <a:endParaRPr lang="nl-NL" dirty="0"/>
              </a:p>
              <a:p>
                <a14:m>
                  <m:oMath xmlns:m="http://schemas.openxmlformats.org/officeDocument/2006/math">
                    <m:sSub>
                      <m:sSubPr>
                        <m:ctrlPr>
                          <a:rPr lang="nl-NL" b="0" i="1">
                            <a:latin typeface="Cambria Math" panose="02040503050406030204" pitchFamily="18" charset="0"/>
                          </a:rPr>
                        </m:ctrlPr>
                      </m:sSubPr>
                      <m:e>
                        <m:r>
                          <a:rPr lang="nl-NL" b="0" i="1">
                            <a:latin typeface="Cambria Math" panose="02040503050406030204" pitchFamily="18" charset="0"/>
                          </a:rPr>
                          <m:t>𝐹</m:t>
                        </m:r>
                      </m:e>
                      <m:sub>
                        <m:r>
                          <a:rPr lang="nl-NL" b="0" i="1">
                            <a:latin typeface="Cambria Math" panose="02040503050406030204" pitchFamily="18" charset="0"/>
                            <a:ea typeface="Cambria Math" panose="02040503050406030204" pitchFamily="18" charset="0"/>
                          </a:rPr>
                          <m:t>𝛽</m:t>
                        </m:r>
                      </m:sub>
                    </m:sSub>
                    <m:r>
                      <a:rPr lang="nl-NL" b="0" i="1">
                        <a:latin typeface="Cambria Math" panose="02040503050406030204" pitchFamily="18" charset="0"/>
                      </a:rPr>
                      <m:t>=</m:t>
                    </m:r>
                    <m:d>
                      <m:dPr>
                        <m:ctrlPr>
                          <a:rPr lang="nl-NL" b="0" i="1">
                            <a:latin typeface="Cambria Math" panose="02040503050406030204" pitchFamily="18" charset="0"/>
                          </a:rPr>
                        </m:ctrlPr>
                      </m:dPr>
                      <m:e>
                        <m:r>
                          <a:rPr lang="nl-NL" b="0" i="1">
                            <a:latin typeface="Cambria Math" panose="02040503050406030204" pitchFamily="18" charset="0"/>
                          </a:rPr>
                          <m:t>1+</m:t>
                        </m:r>
                        <m:sSup>
                          <m:sSupPr>
                            <m:ctrlPr>
                              <a:rPr lang="nl-NL" b="0" i="1">
                                <a:latin typeface="Cambria Math" panose="02040503050406030204" pitchFamily="18" charset="0"/>
                                <a:ea typeface="Cambria Math" panose="02040503050406030204" pitchFamily="18" charset="0"/>
                              </a:rPr>
                            </m:ctrlPr>
                          </m:sSupPr>
                          <m:e>
                            <m:r>
                              <a:rPr lang="nl-NL" b="0" i="1">
                                <a:latin typeface="Cambria Math" panose="02040503050406030204" pitchFamily="18" charset="0"/>
                                <a:ea typeface="Cambria Math" panose="02040503050406030204" pitchFamily="18" charset="0"/>
                              </a:rPr>
                              <m:t>𝛽</m:t>
                            </m:r>
                          </m:e>
                          <m:sup>
                            <m:r>
                              <a:rPr lang="nl-NL" b="0" i="1">
                                <a:latin typeface="Cambria Math" panose="02040503050406030204" pitchFamily="18" charset="0"/>
                                <a:ea typeface="Cambria Math" panose="02040503050406030204" pitchFamily="18" charset="0"/>
                              </a:rPr>
                              <m:t>2</m:t>
                            </m:r>
                          </m:sup>
                        </m:sSup>
                      </m:e>
                    </m:d>
                    <m:r>
                      <a:rPr lang="nl-NL" b="0"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𝑝𝑟𝑒𝑐𝑖𝑠𝑖𝑜𝑛</m:t>
                        </m:r>
                        <m:r>
                          <a:rPr lang="nl-NL" b="0" i="1">
                            <a:latin typeface="Cambria Math" panose="02040503050406030204" pitchFamily="18" charset="0"/>
                          </a:rPr>
                          <m:t>∙</m:t>
                        </m:r>
                        <m:r>
                          <a:rPr lang="nl-NL" b="0" i="1">
                            <a:latin typeface="Cambria Math" panose="02040503050406030204" pitchFamily="18" charset="0"/>
                          </a:rPr>
                          <m:t>𝑟𝑒𝑐𝑎𝑙𝑙</m:t>
                        </m:r>
                      </m:num>
                      <m:den>
                        <m:d>
                          <m:dPr>
                            <m:ctrlPr>
                              <a:rPr lang="nl-NL" b="0" i="1">
                                <a:latin typeface="Cambria Math" panose="02040503050406030204" pitchFamily="18" charset="0"/>
                              </a:rPr>
                            </m:ctrlPr>
                          </m:dPr>
                          <m:e>
                            <m:sSup>
                              <m:sSupPr>
                                <m:ctrlPr>
                                  <a:rPr lang="nl-NL" b="0" i="1">
                                    <a:latin typeface="Cambria Math" panose="02040503050406030204" pitchFamily="18" charset="0"/>
                                    <a:ea typeface="Cambria Math" panose="02040503050406030204" pitchFamily="18" charset="0"/>
                                  </a:rPr>
                                </m:ctrlPr>
                              </m:sSupPr>
                              <m:e>
                                <m:r>
                                  <a:rPr lang="nl-NL" b="0" i="1">
                                    <a:latin typeface="Cambria Math" panose="02040503050406030204" pitchFamily="18" charset="0"/>
                                    <a:ea typeface="Cambria Math" panose="02040503050406030204" pitchFamily="18" charset="0"/>
                                  </a:rPr>
                                  <m:t>𝛽</m:t>
                                </m:r>
                              </m:e>
                              <m:sup>
                                <m:r>
                                  <a:rPr lang="nl-NL" b="0" i="1">
                                    <a:latin typeface="Cambria Math" panose="02040503050406030204" pitchFamily="18" charset="0"/>
                                    <a:ea typeface="Cambria Math" panose="02040503050406030204" pitchFamily="18" charset="0"/>
                                  </a:rPr>
                                  <m:t>2</m:t>
                                </m:r>
                              </m:sup>
                            </m:sSup>
                            <m:r>
                              <a:rPr lang="nl-NL" b="0" i="1">
                                <a:latin typeface="Cambria Math" panose="02040503050406030204" pitchFamily="18" charset="0"/>
                              </a:rPr>
                              <m:t>∙</m:t>
                            </m:r>
                            <m:r>
                              <a:rPr lang="nl-NL" b="0" i="1">
                                <a:latin typeface="Cambria Math" panose="02040503050406030204" pitchFamily="18" charset="0"/>
                              </a:rPr>
                              <m:t>𝑝𝑟𝑒𝑐𝑖𝑠𝑖𝑜𝑛</m:t>
                            </m:r>
                          </m:e>
                        </m:d>
                        <m:r>
                          <a:rPr lang="nl-NL" b="0" i="1">
                            <a:latin typeface="Cambria Math" panose="02040503050406030204" pitchFamily="18" charset="0"/>
                          </a:rPr>
                          <m:t>+</m:t>
                        </m:r>
                        <m:r>
                          <a:rPr lang="nl-NL" b="0" i="1">
                            <a:latin typeface="Cambria Math" panose="02040503050406030204" pitchFamily="18" charset="0"/>
                          </a:rPr>
                          <m:t>𝑟𝑒𝑐𝑎𝑙𝑙</m:t>
                        </m:r>
                      </m:den>
                    </m:f>
                  </m:oMath>
                </a14:m>
                <a:endParaRPr lang="nl-NL" dirty="0"/>
              </a:p>
            </p:txBody>
          </p:sp>
        </mc:Choice>
        <mc:Fallback xmlns="">
          <p:sp>
            <p:nvSpPr>
              <p:cNvPr id="3" name="Tijdelijke aanduiding voor inhoud 2">
                <a:extLst>
                  <a:ext uri="{FF2B5EF4-FFF2-40B4-BE49-F238E27FC236}">
                    <a16:creationId xmlns:a16="http://schemas.microsoft.com/office/drawing/2014/main" id="{30585A25-D0CA-7A46-BA69-9512B5F8D4E7}"/>
                  </a:ext>
                </a:extLst>
              </p:cNvPr>
              <p:cNvSpPr>
                <a:spLocks noGrp="1" noRot="1" noChangeAspect="1" noMove="1" noResize="1" noEditPoints="1" noAdjustHandles="1" noChangeArrowheads="1" noChangeShapeType="1" noTextEdit="1"/>
              </p:cNvSpPr>
              <p:nvPr>
                <p:ph idx="1"/>
              </p:nvPr>
            </p:nvSpPr>
            <p:spPr>
              <a:blipFill>
                <a:blip r:embed="rId3"/>
                <a:stretch>
                  <a:fillRect l="-482"/>
                </a:stretch>
              </a:blipFill>
            </p:spPr>
            <p:txBody>
              <a:bodyPr/>
              <a:lstStyle/>
              <a:p>
                <a:r>
                  <a:rPr lang="nl-NL">
                    <a:noFill/>
                  </a:rPr>
                  <a:t> </a:t>
                </a:r>
              </a:p>
            </p:txBody>
          </p:sp>
        </mc:Fallback>
      </mc:AlternateContent>
      <p:sp>
        <p:nvSpPr>
          <p:cNvPr id="6" name="Tijdelijke aanduiding voor voettekst 5">
            <a:extLst>
              <a:ext uri="{FF2B5EF4-FFF2-40B4-BE49-F238E27FC236}">
                <a16:creationId xmlns:a16="http://schemas.microsoft.com/office/drawing/2014/main" id="{376CD4B3-7645-F9BE-4C37-3645BCEE4779}"/>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E0356805-4416-80F0-B2A4-3733EA7C7B38}"/>
              </a:ext>
            </a:extLst>
          </p:cNvPr>
          <p:cNvSpPr>
            <a:spLocks noGrp="1"/>
          </p:cNvSpPr>
          <p:nvPr>
            <p:ph type="sldNum" sz="quarter" idx="11"/>
          </p:nvPr>
        </p:nvSpPr>
        <p:spPr/>
        <p:txBody>
          <a:bodyPr/>
          <a:lstStyle/>
          <a:p>
            <a:fld id="{4A9FEBF3-15B5-1B45-A2C4-90B74AC3EAE7}" type="slidenum">
              <a:rPr lang="nl-NL"/>
              <a:t>95</a:t>
            </a:fld>
            <a:endParaRPr lang="nl-NL"/>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0509D13D-AE03-3112-4052-8DE405621625}"/>
                  </a:ext>
                </a:extLst>
              </p:cNvPr>
              <p:cNvSpPr txBox="1"/>
              <p:nvPr/>
            </p:nvSpPr>
            <p:spPr>
              <a:xfrm>
                <a:off x="5084621" y="1704555"/>
                <a:ext cx="3685306" cy="3070777"/>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pPr marL="12700">
                  <a:tabLst>
                    <a:tab pos="2170113" algn="l"/>
                    <a:tab pos="2620963" algn="l"/>
                  </a:tabLst>
                </a:pPr>
                <a:r>
                  <a:rPr lang="nl-NL" sz="1400" dirty="0">
                    <a:latin typeface="Arial" panose="020B0604020202020204" pitchFamily="34" charset="0"/>
                    <a:cs typeface="Arial" panose="020B0604020202020204" pitchFamily="34" charset="0"/>
                  </a:rPr>
                  <a:t>hardloopwedstrijd 10 km 		&lt;- 2 * a</a:t>
                </a:r>
              </a:p>
              <a:p>
                <a:pPr marL="12700">
                  <a:tabLst>
                    <a:tab pos="2170113" algn="l"/>
                    <a:tab pos="2620963" algn="l"/>
                  </a:tabLst>
                </a:pPr>
                <a:r>
                  <a:rPr lang="nl-NL" sz="1400" dirty="0">
                    <a:latin typeface="Arial" panose="020B0604020202020204" pitchFamily="34" charset="0"/>
                    <a:cs typeface="Arial" panose="020B0604020202020204" pitchFamily="34" charset="0"/>
                  </a:rPr>
                  <a:t>5 km – 10 km/u      		&lt;- </a:t>
                </a:r>
                <a14:m>
                  <m:oMath xmlns:m="http://schemas.openxmlformats.org/officeDocument/2006/math">
                    <m:r>
                      <a:rPr lang="nl-NL" sz="1400" b="0" i="1">
                        <a:latin typeface="Cambria Math" panose="02040503050406030204" pitchFamily="18" charset="0"/>
                      </a:rPr>
                      <m:t>𝑣</m:t>
                    </m:r>
                    <m:r>
                      <a:rPr lang="nl-NL" sz="1400" b="0" i="1">
                        <a:latin typeface="Cambria Math" panose="02040503050406030204" pitchFamily="18" charset="0"/>
                      </a:rPr>
                      <m:t>1</m:t>
                    </m:r>
                  </m:oMath>
                </a14:m>
                <a:endParaRPr lang="nl-NL" sz="1400" dirty="0">
                  <a:latin typeface="Arial" panose="020B0604020202020204" pitchFamily="34" charset="0"/>
                  <a:cs typeface="Arial" panose="020B0604020202020204" pitchFamily="34" charset="0"/>
                </a:endParaRPr>
              </a:p>
              <a:p>
                <a:pPr marL="12700">
                  <a:tabLst>
                    <a:tab pos="2170113" algn="l"/>
                    <a:tab pos="2620963" algn="l"/>
                  </a:tabLst>
                </a:pPr>
                <a:r>
                  <a:rPr lang="nl-NL" sz="1400" dirty="0">
                    <a:latin typeface="Arial" panose="020B0604020202020204" pitchFamily="34" charset="0"/>
                    <a:cs typeface="Arial" panose="020B0604020202020204" pitchFamily="34" charset="0"/>
                  </a:rPr>
                  <a:t>5 km – 5 km/u    		&lt;- </a:t>
                </a:r>
                <a14:m>
                  <m:oMath xmlns:m="http://schemas.openxmlformats.org/officeDocument/2006/math">
                    <m:r>
                      <a:rPr lang="nl-NL" sz="1400" b="0" i="1">
                        <a:latin typeface="Cambria Math" panose="02040503050406030204" pitchFamily="18" charset="0"/>
                      </a:rPr>
                      <m:t>𝑣</m:t>
                    </m:r>
                    <m:r>
                      <a:rPr lang="nl-NL" sz="1400" b="0" i="1">
                        <a:latin typeface="Cambria Math" panose="02040503050406030204" pitchFamily="18" charset="0"/>
                      </a:rPr>
                      <m:t>2</m:t>
                    </m:r>
                  </m:oMath>
                </a14:m>
                <a:endParaRPr lang="nl-NL" sz="1400" dirty="0">
                  <a:latin typeface="Arial" panose="020B0604020202020204" pitchFamily="34" charset="0"/>
                  <a:cs typeface="Arial" panose="020B0604020202020204" pitchFamily="34" charset="0"/>
                </a:endParaRPr>
              </a:p>
              <a:p>
                <a:pPr marL="12700">
                  <a:tabLst>
                    <a:tab pos="2170113" algn="l"/>
                    <a:tab pos="2620963" algn="l"/>
                  </a:tabLst>
                </a:pPr>
                <a:endParaRPr lang="nl-NL" sz="1400" dirty="0">
                  <a:latin typeface="Arial" panose="020B0604020202020204" pitchFamily="34" charset="0"/>
                  <a:cs typeface="Arial" panose="020B0604020202020204" pitchFamily="34" charset="0"/>
                </a:endParaRPr>
              </a:p>
              <a:p>
                <a:pPr marL="12700">
                  <a:tabLst>
                    <a:tab pos="2170113" algn="l"/>
                    <a:tab pos="2620963" algn="l"/>
                  </a:tabLst>
                </a:pPr>
                <a:r>
                  <a:rPr lang="nl-NL" sz="1400" dirty="0">
                    <a:latin typeface="Arial" panose="020B0604020202020204" pitchFamily="34" charset="0"/>
                    <a:cs typeface="Arial" panose="020B0604020202020204" pitchFamily="34" charset="0"/>
                  </a:rPr>
                  <a:t>Wat is de gemiddelde snelheid?</a:t>
                </a:r>
              </a:p>
              <a:p>
                <a:pPr marL="12700">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r>
                  <a:rPr lang="nl-NL" sz="1400" dirty="0">
                    <a:latin typeface="Arial" panose="020B0604020202020204" pitchFamily="34" charset="0"/>
                    <a:cs typeface="Arial" panose="020B0604020202020204" pitchFamily="34" charset="0"/>
                  </a:rPr>
                  <a:t>Totale afstand 	10 km</a:t>
                </a:r>
              </a:p>
              <a:p>
                <a:pPr marL="12700" lvl="1">
                  <a:tabLst>
                    <a:tab pos="2170113" algn="l"/>
                    <a:tab pos="2620963" algn="l"/>
                  </a:tabLst>
                </a:pPr>
                <a:r>
                  <a:rPr lang="nl-NL" sz="1400" dirty="0">
                    <a:latin typeface="Arial" panose="020B0604020202020204" pitchFamily="34" charset="0"/>
                    <a:cs typeface="Arial" panose="020B0604020202020204" pitchFamily="34" charset="0"/>
                  </a:rPr>
                  <a:t>Totale tijd	0.5 uur + 1 uur</a:t>
                </a:r>
              </a:p>
              <a:p>
                <a:pPr marL="12700" lvl="1">
                  <a:tabLst>
                    <a:tab pos="2170113" algn="l"/>
                    <a:tab pos="2620963" algn="l"/>
                  </a:tabLst>
                </a:pPr>
                <a:r>
                  <a:rPr lang="nl-NL" sz="1400" dirty="0">
                    <a:latin typeface="Arial" panose="020B0604020202020204" pitchFamily="34" charset="0"/>
                    <a:cs typeface="Arial" panose="020B0604020202020204" pitchFamily="34" charset="0"/>
                  </a:rPr>
                  <a:t>Gemiddelde snelheid	10 km / 1.5 uur</a:t>
                </a:r>
              </a:p>
              <a:p>
                <a:pPr marL="12700" lvl="1">
                  <a:tabLst>
                    <a:tab pos="2170113" algn="l"/>
                    <a:tab pos="2620963" algn="l"/>
                  </a:tabLst>
                </a:pPr>
                <a:r>
                  <a:rPr lang="nl-NL" sz="1400" dirty="0">
                    <a:latin typeface="Arial" panose="020B0604020202020204" pitchFamily="34" charset="0"/>
                    <a:cs typeface="Arial" panose="020B0604020202020204" pitchFamily="34" charset="0"/>
                  </a:rPr>
                  <a:t>	6.7 km/u</a:t>
                </a:r>
              </a:p>
              <a:p>
                <a:pPr marL="12700" lvl="1">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endParaRPr lang="nl-NL" sz="1400" dirty="0">
                  <a:latin typeface="Arial" panose="020B0604020202020204" pitchFamily="34" charset="0"/>
                  <a:cs typeface="Arial" panose="020B0604020202020204" pitchFamily="34" charset="0"/>
                </a:endParaRPr>
              </a:p>
              <a:p>
                <a:pPr marL="12700" lvl="1">
                  <a:tabLst>
                    <a:tab pos="2170113" algn="l"/>
                    <a:tab pos="2620963" algn="l"/>
                  </a:tabLst>
                </a:pPr>
                <a:r>
                  <a:rPr lang="nl-NL" sz="1400" dirty="0">
                    <a:latin typeface="Arial" panose="020B0604020202020204" pitchFamily="34" charset="0"/>
                    <a:cs typeface="Arial" panose="020B0604020202020204" pitchFamily="34" charset="0"/>
                  </a:rPr>
                  <a:t>Harmonische gemiddelde </a:t>
                </a:r>
                <a14:m>
                  <m:oMath xmlns:m="http://schemas.openxmlformats.org/officeDocument/2006/math">
                    <m:r>
                      <a:rPr lang="nl-NL" b="0" i="0">
                        <a:latin typeface="Cambria Math" panose="02040503050406030204" pitchFamily="18" charset="0"/>
                      </a:rPr>
                      <m:t>=</m:t>
                    </m:r>
                    <m:r>
                      <a:rPr lang="nl-NL" i="1">
                        <a:latin typeface="Cambria Math" panose="02040503050406030204" pitchFamily="18" charset="0"/>
                      </a:rPr>
                      <m:t>2</m:t>
                    </m:r>
                    <m:r>
                      <a:rPr lang="nl-NL" i="1">
                        <a:latin typeface="Cambria Math" panose="02040503050406030204" pitchFamily="18" charset="0"/>
                        <a:ea typeface="Cambria Math" panose="02040503050406030204" pitchFamily="18" charset="0"/>
                      </a:rPr>
                      <m:t>∙</m:t>
                    </m:r>
                    <m:f>
                      <m:fPr>
                        <m:ctrlPr>
                          <a:rPr lang="nl-NL" i="1">
                            <a:latin typeface="Cambria Math" panose="02040503050406030204" pitchFamily="18" charset="0"/>
                          </a:rPr>
                        </m:ctrlPr>
                      </m:fPr>
                      <m:num>
                        <m:r>
                          <a:rPr lang="nl-NL" b="0" i="1">
                            <a:latin typeface="Cambria Math" panose="02040503050406030204" pitchFamily="18" charset="0"/>
                          </a:rPr>
                          <m:t>𝑣</m:t>
                        </m:r>
                        <m:r>
                          <a:rPr lang="nl-NL" b="0" i="1">
                            <a:latin typeface="Cambria Math" panose="02040503050406030204" pitchFamily="18" charset="0"/>
                          </a:rPr>
                          <m:t>1∙</m:t>
                        </m:r>
                        <m:r>
                          <a:rPr lang="nl-NL" b="0" i="1">
                            <a:latin typeface="Cambria Math" panose="02040503050406030204" pitchFamily="18" charset="0"/>
                          </a:rPr>
                          <m:t>𝑣</m:t>
                        </m:r>
                        <m:r>
                          <a:rPr lang="nl-NL" b="0" i="1">
                            <a:latin typeface="Cambria Math" panose="02040503050406030204" pitchFamily="18" charset="0"/>
                          </a:rPr>
                          <m:t>2</m:t>
                        </m:r>
                      </m:num>
                      <m:den>
                        <m:r>
                          <a:rPr lang="nl-NL" b="0" i="1">
                            <a:latin typeface="Cambria Math" panose="02040503050406030204" pitchFamily="18" charset="0"/>
                          </a:rPr>
                          <m:t>𝑣</m:t>
                        </m:r>
                        <m:r>
                          <a:rPr lang="nl-NL" b="0" i="1">
                            <a:latin typeface="Cambria Math" panose="02040503050406030204" pitchFamily="18" charset="0"/>
                          </a:rPr>
                          <m:t>1+</m:t>
                        </m:r>
                        <m:r>
                          <a:rPr lang="nl-NL" b="0" i="1">
                            <a:latin typeface="Cambria Math" panose="02040503050406030204" pitchFamily="18" charset="0"/>
                          </a:rPr>
                          <m:t>𝑣</m:t>
                        </m:r>
                        <m:r>
                          <a:rPr lang="nl-NL" b="0" i="1">
                            <a:latin typeface="Cambria Math" panose="02040503050406030204" pitchFamily="18" charset="0"/>
                          </a:rPr>
                          <m:t>2</m:t>
                        </m:r>
                      </m:den>
                    </m:f>
                  </m:oMath>
                </a14:m>
                <a:endParaRPr lang="nl-NL" sz="1600" dirty="0">
                  <a:latin typeface="Arial" panose="020B0604020202020204" pitchFamily="34" charset="0"/>
                  <a:cs typeface="Arial" panose="020B0604020202020204" pitchFamily="34" charset="0"/>
                </a:endParaRPr>
              </a:p>
            </p:txBody>
          </p:sp>
        </mc:Choice>
        <mc:Fallback xmlns="">
          <p:sp>
            <p:nvSpPr>
              <p:cNvPr id="9" name="Tekstvak 8">
                <a:extLst>
                  <a:ext uri="{FF2B5EF4-FFF2-40B4-BE49-F238E27FC236}">
                    <a16:creationId xmlns:a16="http://schemas.microsoft.com/office/drawing/2014/main" id="{0509D13D-AE03-3112-4052-8DE405621625}"/>
                  </a:ext>
                </a:extLst>
              </p:cNvPr>
              <p:cNvSpPr txBox="1">
                <a:spLocks noRot="1" noChangeAspect="1" noMove="1" noResize="1" noEditPoints="1" noAdjustHandles="1" noChangeArrowheads="1" noChangeShapeType="1" noTextEdit="1"/>
              </p:cNvSpPr>
              <p:nvPr/>
            </p:nvSpPr>
            <p:spPr>
              <a:xfrm>
                <a:off x="5084621" y="1704555"/>
                <a:ext cx="3685306" cy="3070777"/>
              </a:xfrm>
              <a:prstGeom prst="rect">
                <a:avLst/>
              </a:prstGeom>
              <a:blipFill>
                <a:blip r:embed="rId4"/>
                <a:stretch>
                  <a:fillRect/>
                </a:stretch>
              </a:blipFill>
              <a:ln>
                <a:solidFill>
                  <a:schemeClr val="accent6">
                    <a:lumMod val="50000"/>
                  </a:schemeClr>
                </a:solidFill>
              </a:ln>
              <a:effectLst>
                <a:outerShdw blurRad="50800" dist="38100" dir="2700000" algn="tl" rotWithShape="0">
                  <a:prstClr val="black">
                    <a:alpha val="40000"/>
                  </a:prstClr>
                </a:outerShdw>
              </a:effectLst>
            </p:spPr>
            <p:txBody>
              <a:bodyPr/>
              <a:lstStyle/>
              <a:p>
                <a:r>
                  <a:rPr lang="nl-NL">
                    <a:noFill/>
                  </a:rPr>
                  <a:t> </a:t>
                </a:r>
              </a:p>
            </p:txBody>
          </p:sp>
        </mc:Fallback>
      </mc:AlternateContent>
    </p:spTree>
    <p:extLst>
      <p:ext uri="{BB962C8B-B14F-4D97-AF65-F5344CB8AC3E}">
        <p14:creationId xmlns:p14="http://schemas.microsoft.com/office/powerpoint/2010/main" val="2068371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6C1983-77B2-054C-AFE2-E42C4A0C87A9}"/>
              </a:ext>
            </a:extLst>
          </p:cNvPr>
          <p:cNvSpPr>
            <a:spLocks noGrp="1"/>
          </p:cNvSpPr>
          <p:nvPr>
            <p:ph type="title"/>
          </p:nvPr>
        </p:nvSpPr>
        <p:spPr/>
        <p:txBody>
          <a:bodyPr>
            <a:normAutofit fontScale="90000"/>
          </a:bodyPr>
          <a:lstStyle/>
          <a:p>
            <a:r>
              <a:rPr lang="nl-NL" dirty="0"/>
              <a:t>ROC </a:t>
            </a:r>
            <a:r>
              <a:rPr lang="nl-NL"/>
              <a:t>en AUC</a:t>
            </a:r>
            <a:endParaRPr lang="en-US" dirty="0"/>
          </a:p>
        </p:txBody>
      </p:sp>
      <p:sp>
        <p:nvSpPr>
          <p:cNvPr id="6" name="Tijdelijke aanduiding voor voettekst 5">
            <a:extLst>
              <a:ext uri="{FF2B5EF4-FFF2-40B4-BE49-F238E27FC236}">
                <a16:creationId xmlns:a16="http://schemas.microsoft.com/office/drawing/2014/main" id="{C4A7DAA1-41BC-3DB2-038E-064AB96E6DAC}"/>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6DB5F839-35BD-A1A4-C128-E9D44F54CE0A}"/>
              </a:ext>
            </a:extLst>
          </p:cNvPr>
          <p:cNvSpPr>
            <a:spLocks noGrp="1"/>
          </p:cNvSpPr>
          <p:nvPr>
            <p:ph type="sldNum" sz="quarter" idx="11"/>
          </p:nvPr>
        </p:nvSpPr>
        <p:spPr/>
        <p:txBody>
          <a:bodyPr/>
          <a:lstStyle/>
          <a:p>
            <a:fld id="{4A9FEBF3-15B5-1B45-A2C4-90B74AC3EAE7}" type="slidenum">
              <a:rPr lang="nl-NL"/>
              <a:t>96</a:t>
            </a:fld>
            <a:endParaRPr lang="nl-NL"/>
          </a:p>
        </p:txBody>
      </p:sp>
      <p:pic>
        <p:nvPicPr>
          <p:cNvPr id="4" name="Afbeelding 3">
            <a:extLst>
              <a:ext uri="{FF2B5EF4-FFF2-40B4-BE49-F238E27FC236}">
                <a16:creationId xmlns:a16="http://schemas.microsoft.com/office/drawing/2014/main" id="{3B680D43-6753-DAF8-30D1-1CC6696DE815}"/>
              </a:ext>
            </a:extLst>
          </p:cNvPr>
          <p:cNvPicPr>
            <a:picLocks noChangeAspect="1"/>
          </p:cNvPicPr>
          <p:nvPr/>
        </p:nvPicPr>
        <p:blipFill>
          <a:blip r:embed="rId2"/>
          <a:stretch>
            <a:fillRect/>
          </a:stretch>
        </p:blipFill>
        <p:spPr>
          <a:xfrm>
            <a:off x="1892300" y="1831049"/>
            <a:ext cx="5359400" cy="3581400"/>
          </a:xfrm>
          <a:prstGeom prst="rect">
            <a:avLst/>
          </a:prstGeom>
        </p:spPr>
      </p:pic>
    </p:spTree>
    <p:extLst>
      <p:ext uri="{BB962C8B-B14F-4D97-AF65-F5344CB8AC3E}">
        <p14:creationId xmlns:p14="http://schemas.microsoft.com/office/powerpoint/2010/main" val="516581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AB7F7-4CBC-4B42-A6CE-BD733E45058E}"/>
              </a:ext>
            </a:extLst>
          </p:cNvPr>
          <p:cNvSpPr>
            <a:spLocks noGrp="1"/>
          </p:cNvSpPr>
          <p:nvPr>
            <p:ph type="title"/>
          </p:nvPr>
        </p:nvSpPr>
        <p:spPr/>
        <p:txBody>
          <a:bodyPr>
            <a:normAutofit fontScale="90000"/>
          </a:bodyPr>
          <a:lstStyle/>
          <a:p>
            <a:r>
              <a:rPr lang="nl-NL"/>
              <a:t>Classifier comparison</a:t>
            </a:r>
          </a:p>
        </p:txBody>
      </p:sp>
      <p:sp>
        <p:nvSpPr>
          <p:cNvPr id="5" name="Tijdelijke aanduiding voor voettekst 4">
            <a:extLst>
              <a:ext uri="{FF2B5EF4-FFF2-40B4-BE49-F238E27FC236}">
                <a16:creationId xmlns:a16="http://schemas.microsoft.com/office/drawing/2014/main" id="{E14C30E6-58BE-49C6-FFCA-6081F11DE45E}"/>
              </a:ext>
            </a:extLst>
          </p:cNvPr>
          <p:cNvSpPr>
            <a:spLocks noGrp="1"/>
          </p:cNvSpPr>
          <p:nvPr>
            <p:ph type="ftr" sz="quarter" idx="10"/>
          </p:nvPr>
        </p:nvSpPr>
        <p:spPr>
          <a:xfrm>
            <a:off x="628649" y="6356351"/>
            <a:ext cx="6814141" cy="365125"/>
          </a:xfrm>
        </p:spPr>
        <p:txBody>
          <a:bodyPr/>
          <a:lstStyle/>
          <a:p>
            <a:endParaRPr lang="nl-NL" sz="1200">
              <a:solidFill>
                <a:schemeClr val="accent6">
                  <a:lumMod val="75000"/>
                </a:schemeClr>
              </a:solidFill>
            </a:endParaRPr>
          </a:p>
        </p:txBody>
      </p:sp>
      <p:sp>
        <p:nvSpPr>
          <p:cNvPr id="6" name="Tijdelijke aanduiding voor dianummer 5">
            <a:extLst>
              <a:ext uri="{FF2B5EF4-FFF2-40B4-BE49-F238E27FC236}">
                <a16:creationId xmlns:a16="http://schemas.microsoft.com/office/drawing/2014/main" id="{3FA31BEE-B7AA-517E-DF43-AD0CB9E6C07F}"/>
              </a:ext>
            </a:extLst>
          </p:cNvPr>
          <p:cNvSpPr>
            <a:spLocks noGrp="1"/>
          </p:cNvSpPr>
          <p:nvPr>
            <p:ph type="sldNum" sz="quarter" idx="11"/>
          </p:nvPr>
        </p:nvSpPr>
        <p:spPr/>
        <p:txBody>
          <a:bodyPr/>
          <a:lstStyle/>
          <a:p>
            <a:fld id="{4A9FEBF3-15B5-1B45-A2C4-90B74AC3EAE7}" type="slidenum">
              <a:rPr lang="nl-NL"/>
              <a:t>97</a:t>
            </a:fld>
            <a:endParaRPr lang="nl-NL"/>
          </a:p>
        </p:txBody>
      </p:sp>
      <p:pic>
        <p:nvPicPr>
          <p:cNvPr id="3" name="Afbeelding 2">
            <a:extLst>
              <a:ext uri="{FF2B5EF4-FFF2-40B4-BE49-F238E27FC236}">
                <a16:creationId xmlns:a16="http://schemas.microsoft.com/office/drawing/2014/main" id="{18BF88E7-0AFA-778B-13BE-296D57803809}"/>
              </a:ext>
            </a:extLst>
          </p:cNvPr>
          <p:cNvPicPr>
            <a:picLocks noChangeAspect="1"/>
          </p:cNvPicPr>
          <p:nvPr/>
        </p:nvPicPr>
        <p:blipFill>
          <a:blip r:embed="rId3"/>
          <a:stretch>
            <a:fillRect/>
          </a:stretch>
        </p:blipFill>
        <p:spPr>
          <a:xfrm>
            <a:off x="685800" y="2278349"/>
            <a:ext cx="7772400" cy="2598674"/>
          </a:xfrm>
          <a:prstGeom prst="rect">
            <a:avLst/>
          </a:prstGeom>
        </p:spPr>
      </p:pic>
    </p:spTree>
    <p:extLst>
      <p:ext uri="{BB962C8B-B14F-4D97-AF65-F5344CB8AC3E}">
        <p14:creationId xmlns:p14="http://schemas.microsoft.com/office/powerpoint/2010/main" val="94179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B01E4-04D9-B341-982C-E26BBE2783E6}"/>
              </a:ext>
            </a:extLst>
          </p:cNvPr>
          <p:cNvSpPr>
            <a:spLocks noGrp="1"/>
          </p:cNvSpPr>
          <p:nvPr>
            <p:ph type="title"/>
          </p:nvPr>
        </p:nvSpPr>
        <p:spPr/>
        <p:txBody>
          <a:bodyPr>
            <a:normAutofit fontScale="90000"/>
          </a:bodyPr>
          <a:lstStyle/>
          <a:p>
            <a:r>
              <a:rPr lang="nl-NL"/>
              <a:t>Clustering</a:t>
            </a:r>
          </a:p>
        </p:txBody>
      </p:sp>
      <p:sp>
        <p:nvSpPr>
          <p:cNvPr id="6" name="Tijdelijke aanduiding voor voettekst 5">
            <a:extLst>
              <a:ext uri="{FF2B5EF4-FFF2-40B4-BE49-F238E27FC236}">
                <a16:creationId xmlns:a16="http://schemas.microsoft.com/office/drawing/2014/main" id="{A855AC32-CFB4-F367-B117-CCD52D3912B2}"/>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E7447C6-FD2E-5C03-BDD0-60B84247F2E6}"/>
              </a:ext>
            </a:extLst>
          </p:cNvPr>
          <p:cNvSpPr>
            <a:spLocks noGrp="1"/>
          </p:cNvSpPr>
          <p:nvPr>
            <p:ph type="sldNum" sz="quarter" idx="11"/>
          </p:nvPr>
        </p:nvSpPr>
        <p:spPr/>
        <p:txBody>
          <a:bodyPr/>
          <a:lstStyle/>
          <a:p>
            <a:fld id="{4A9FEBF3-15B5-1B45-A2C4-90B74AC3EAE7}" type="slidenum">
              <a:rPr lang="nl-NL"/>
              <a:t>98</a:t>
            </a:fld>
            <a:endParaRPr lang="nl-NL"/>
          </a:p>
        </p:txBody>
      </p:sp>
      <p:grpSp>
        <p:nvGrpSpPr>
          <p:cNvPr id="10" name="Groep 9">
            <a:extLst>
              <a:ext uri="{FF2B5EF4-FFF2-40B4-BE49-F238E27FC236}">
                <a16:creationId xmlns:a16="http://schemas.microsoft.com/office/drawing/2014/main" id="{48BC74E9-A21F-59FE-D7A3-84BC82C3F6DD}"/>
              </a:ext>
            </a:extLst>
          </p:cNvPr>
          <p:cNvGrpSpPr/>
          <p:nvPr/>
        </p:nvGrpSpPr>
        <p:grpSpPr>
          <a:xfrm>
            <a:off x="628650" y="1775301"/>
            <a:ext cx="8058373" cy="3307397"/>
            <a:chOff x="767313" y="1731084"/>
            <a:chExt cx="8058373" cy="3307397"/>
          </a:xfrm>
        </p:grpSpPr>
        <p:sp>
          <p:nvSpPr>
            <p:cNvPr id="11" name="Vrije vorm 10">
              <a:extLst>
                <a:ext uri="{FF2B5EF4-FFF2-40B4-BE49-F238E27FC236}">
                  <a16:creationId xmlns:a16="http://schemas.microsoft.com/office/drawing/2014/main" id="{A6A1A6DA-BBDA-B3FE-E9E7-3DBAB01D2F79}"/>
                </a:ext>
              </a:extLst>
            </p:cNvPr>
            <p:cNvSpPr/>
            <p:nvPr/>
          </p:nvSpPr>
          <p:spPr>
            <a:xfrm>
              <a:off x="6844566" y="3782732"/>
              <a:ext cx="1031173" cy="459852"/>
            </a:xfrm>
            <a:custGeom>
              <a:avLst/>
              <a:gdLst/>
              <a:ahLst/>
              <a:cxnLst/>
              <a:rect l="0" t="0" r="0" b="0"/>
              <a:pathLst>
                <a:path>
                  <a:moveTo>
                    <a:pt x="0" y="0"/>
                  </a:moveTo>
                  <a:lnTo>
                    <a:pt x="0" y="274142"/>
                  </a:lnTo>
                  <a:lnTo>
                    <a:pt x="1031173" y="274142"/>
                  </a:lnTo>
                  <a:lnTo>
                    <a:pt x="1031173"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2" name="Vrije vorm 11">
              <a:extLst>
                <a:ext uri="{FF2B5EF4-FFF2-40B4-BE49-F238E27FC236}">
                  <a16:creationId xmlns:a16="http://schemas.microsoft.com/office/drawing/2014/main" id="{D4B86BC5-D830-1B22-11B4-3E9AF93B1629}"/>
                </a:ext>
              </a:extLst>
            </p:cNvPr>
            <p:cNvSpPr/>
            <p:nvPr/>
          </p:nvSpPr>
          <p:spPr>
            <a:xfrm>
              <a:off x="5813392" y="3782732"/>
              <a:ext cx="1031173" cy="459852"/>
            </a:xfrm>
            <a:custGeom>
              <a:avLst/>
              <a:gdLst/>
              <a:ahLst/>
              <a:cxnLst/>
              <a:rect l="0" t="0" r="0" b="0"/>
              <a:pathLst>
                <a:path>
                  <a:moveTo>
                    <a:pt x="1031173" y="0"/>
                  </a:moveTo>
                  <a:lnTo>
                    <a:pt x="1031173" y="274142"/>
                  </a:lnTo>
                  <a:lnTo>
                    <a:pt x="0" y="274142"/>
                  </a:lnTo>
                  <a:lnTo>
                    <a:pt x="0"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3" name="Vrije vorm 12">
              <a:extLst>
                <a:ext uri="{FF2B5EF4-FFF2-40B4-BE49-F238E27FC236}">
                  <a16:creationId xmlns:a16="http://schemas.microsoft.com/office/drawing/2014/main" id="{7FA689A4-C1F0-5580-1AEC-DC182A58C624}"/>
                </a:ext>
              </a:extLst>
            </p:cNvPr>
            <p:cNvSpPr/>
            <p:nvPr/>
          </p:nvSpPr>
          <p:spPr>
            <a:xfrm>
              <a:off x="4782218" y="2526982"/>
              <a:ext cx="2062347" cy="459852"/>
            </a:xfrm>
            <a:custGeom>
              <a:avLst/>
              <a:gdLst/>
              <a:ahLst/>
              <a:cxnLst/>
              <a:rect l="0" t="0" r="0" b="0"/>
              <a:pathLst>
                <a:path>
                  <a:moveTo>
                    <a:pt x="0" y="0"/>
                  </a:moveTo>
                  <a:lnTo>
                    <a:pt x="0" y="274142"/>
                  </a:lnTo>
                  <a:lnTo>
                    <a:pt x="2062347" y="274142"/>
                  </a:lnTo>
                  <a:lnTo>
                    <a:pt x="2062347" y="459852"/>
                  </a:lnTo>
                </a:path>
              </a:pathLst>
            </a:custGeom>
            <a:noFill/>
          </p:spPr>
          <p:style>
            <a:lnRef idx="2">
              <a:schemeClr val="accent6">
                <a:shade val="6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4" name="Vrije vorm 13">
              <a:extLst>
                <a:ext uri="{FF2B5EF4-FFF2-40B4-BE49-F238E27FC236}">
                  <a16:creationId xmlns:a16="http://schemas.microsoft.com/office/drawing/2014/main" id="{5B357F74-94B7-1C70-C5D0-EEA43D7D7632}"/>
                </a:ext>
              </a:extLst>
            </p:cNvPr>
            <p:cNvSpPr/>
            <p:nvPr/>
          </p:nvSpPr>
          <p:spPr>
            <a:xfrm>
              <a:off x="2719871" y="3782732"/>
              <a:ext cx="1031173" cy="459852"/>
            </a:xfrm>
            <a:custGeom>
              <a:avLst/>
              <a:gdLst/>
              <a:ahLst/>
              <a:cxnLst/>
              <a:rect l="0" t="0" r="0" b="0"/>
              <a:pathLst>
                <a:path>
                  <a:moveTo>
                    <a:pt x="0" y="0"/>
                  </a:moveTo>
                  <a:lnTo>
                    <a:pt x="0" y="274142"/>
                  </a:lnTo>
                  <a:lnTo>
                    <a:pt x="1031173" y="274142"/>
                  </a:lnTo>
                  <a:lnTo>
                    <a:pt x="1031173"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5" name="Vrije vorm 14">
              <a:extLst>
                <a:ext uri="{FF2B5EF4-FFF2-40B4-BE49-F238E27FC236}">
                  <a16:creationId xmlns:a16="http://schemas.microsoft.com/office/drawing/2014/main" id="{6EBF48BC-5C17-B09E-2CCC-FA81593415F5}"/>
                </a:ext>
              </a:extLst>
            </p:cNvPr>
            <p:cNvSpPr/>
            <p:nvPr/>
          </p:nvSpPr>
          <p:spPr>
            <a:xfrm>
              <a:off x="1688697" y="3782732"/>
              <a:ext cx="1031173" cy="459852"/>
            </a:xfrm>
            <a:custGeom>
              <a:avLst/>
              <a:gdLst/>
              <a:ahLst/>
              <a:cxnLst/>
              <a:rect l="0" t="0" r="0" b="0"/>
              <a:pathLst>
                <a:path>
                  <a:moveTo>
                    <a:pt x="1031173" y="0"/>
                  </a:moveTo>
                  <a:lnTo>
                    <a:pt x="1031173" y="274142"/>
                  </a:lnTo>
                  <a:lnTo>
                    <a:pt x="0" y="274142"/>
                  </a:lnTo>
                  <a:lnTo>
                    <a:pt x="0" y="459852"/>
                  </a:lnTo>
                </a:path>
              </a:pathLst>
            </a:custGeom>
            <a:noFill/>
          </p:spPr>
          <p:style>
            <a:lnRef idx="2">
              <a:schemeClr val="accent6">
                <a:shade val="8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6" name="Vrije vorm 15">
              <a:extLst>
                <a:ext uri="{FF2B5EF4-FFF2-40B4-BE49-F238E27FC236}">
                  <a16:creationId xmlns:a16="http://schemas.microsoft.com/office/drawing/2014/main" id="{224F6D6E-9FBE-738B-C40D-D6B1F4BCA001}"/>
                </a:ext>
              </a:extLst>
            </p:cNvPr>
            <p:cNvSpPr/>
            <p:nvPr/>
          </p:nvSpPr>
          <p:spPr>
            <a:xfrm>
              <a:off x="2719871" y="2526982"/>
              <a:ext cx="2062347" cy="459852"/>
            </a:xfrm>
            <a:custGeom>
              <a:avLst/>
              <a:gdLst/>
              <a:ahLst/>
              <a:cxnLst/>
              <a:rect l="0" t="0" r="0" b="0"/>
              <a:pathLst>
                <a:path>
                  <a:moveTo>
                    <a:pt x="2062347" y="0"/>
                  </a:moveTo>
                  <a:lnTo>
                    <a:pt x="2062347" y="274142"/>
                  </a:lnTo>
                  <a:lnTo>
                    <a:pt x="0" y="274142"/>
                  </a:lnTo>
                  <a:lnTo>
                    <a:pt x="0" y="459852"/>
                  </a:lnTo>
                </a:path>
              </a:pathLst>
            </a:custGeom>
            <a:noFill/>
          </p:spPr>
          <p:style>
            <a:lnRef idx="2">
              <a:schemeClr val="accent6">
                <a:shade val="60000"/>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nl-NL"/>
            </a:p>
          </p:txBody>
        </p:sp>
        <p:sp>
          <p:nvSpPr>
            <p:cNvPr id="17" name="Vrije vorm 16">
              <a:extLst>
                <a:ext uri="{FF2B5EF4-FFF2-40B4-BE49-F238E27FC236}">
                  <a16:creationId xmlns:a16="http://schemas.microsoft.com/office/drawing/2014/main" id="{096F5327-F277-E906-2261-7BA73BF96228}"/>
                </a:ext>
              </a:extLst>
            </p:cNvPr>
            <p:cNvSpPr/>
            <p:nvPr/>
          </p:nvSpPr>
          <p:spPr>
            <a:xfrm>
              <a:off x="3860834" y="17310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19" name="Vrije vorm 18">
              <a:extLst>
                <a:ext uri="{FF2B5EF4-FFF2-40B4-BE49-F238E27FC236}">
                  <a16:creationId xmlns:a16="http://schemas.microsoft.com/office/drawing/2014/main" id="{9226F6D5-C8F1-89B5-7DBE-3755BD1D67C4}"/>
                </a:ext>
              </a:extLst>
            </p:cNvPr>
            <p:cNvSpPr/>
            <p:nvPr/>
          </p:nvSpPr>
          <p:spPr>
            <a:xfrm>
              <a:off x="1798487" y="298683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Hierarchical</a:t>
              </a:r>
            </a:p>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21" name="Vrije vorm 20">
              <a:extLst>
                <a:ext uri="{FF2B5EF4-FFF2-40B4-BE49-F238E27FC236}">
                  <a16:creationId xmlns:a16="http://schemas.microsoft.com/office/drawing/2014/main" id="{01A5D7DB-99E7-516B-70D0-44F7070F54B4}"/>
                </a:ext>
              </a:extLst>
            </p:cNvPr>
            <p:cNvSpPr/>
            <p:nvPr/>
          </p:nvSpPr>
          <p:spPr>
            <a:xfrm>
              <a:off x="767313"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Agglomerative</a:t>
              </a:r>
            </a:p>
          </p:txBody>
        </p:sp>
        <p:sp>
          <p:nvSpPr>
            <p:cNvPr id="23" name="Vrije vorm 22">
              <a:extLst>
                <a:ext uri="{FF2B5EF4-FFF2-40B4-BE49-F238E27FC236}">
                  <a16:creationId xmlns:a16="http://schemas.microsoft.com/office/drawing/2014/main" id="{73F1B0B5-B181-04A0-72DF-4CB726B6148E}"/>
                </a:ext>
              </a:extLst>
            </p:cNvPr>
            <p:cNvSpPr/>
            <p:nvPr/>
          </p:nvSpPr>
          <p:spPr>
            <a:xfrm>
              <a:off x="2829661"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Divisive</a:t>
              </a:r>
            </a:p>
          </p:txBody>
        </p:sp>
        <p:sp>
          <p:nvSpPr>
            <p:cNvPr id="25" name="Vrije vorm 24">
              <a:extLst>
                <a:ext uri="{FF2B5EF4-FFF2-40B4-BE49-F238E27FC236}">
                  <a16:creationId xmlns:a16="http://schemas.microsoft.com/office/drawing/2014/main" id="{9F08BC5D-9629-1F0A-9B1D-9EFB8A1316F3}"/>
                </a:ext>
              </a:extLst>
            </p:cNvPr>
            <p:cNvSpPr/>
            <p:nvPr/>
          </p:nvSpPr>
          <p:spPr>
            <a:xfrm>
              <a:off x="5923182" y="298683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Partial </a:t>
              </a:r>
            </a:p>
            <a:p>
              <a:pPr marL="0" lvl="0" indent="0" algn="ctr" defTabSz="800100">
                <a:lnSpc>
                  <a:spcPct val="90000"/>
                </a:lnSpc>
                <a:spcBef>
                  <a:spcPct val="0"/>
                </a:spcBef>
                <a:spcAft>
                  <a:spcPct val="35000"/>
                </a:spcAft>
                <a:buNone/>
              </a:pPr>
              <a:r>
                <a:rPr lang="nl-NL" sz="1600" kern="1200">
                  <a:solidFill>
                    <a:schemeClr val="bg2">
                      <a:lumMod val="10000"/>
                    </a:schemeClr>
                  </a:solidFill>
                </a:rPr>
                <a:t>Clustering</a:t>
              </a:r>
            </a:p>
          </p:txBody>
        </p:sp>
        <p:sp>
          <p:nvSpPr>
            <p:cNvPr id="27" name="Vrije vorm 26">
              <a:extLst>
                <a:ext uri="{FF2B5EF4-FFF2-40B4-BE49-F238E27FC236}">
                  <a16:creationId xmlns:a16="http://schemas.microsoft.com/office/drawing/2014/main" id="{31D40CF4-24B0-F772-5DF7-F8486ACBA595}"/>
                </a:ext>
              </a:extLst>
            </p:cNvPr>
            <p:cNvSpPr/>
            <p:nvPr/>
          </p:nvSpPr>
          <p:spPr>
            <a:xfrm>
              <a:off x="4892008"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k-Means</a:t>
              </a:r>
            </a:p>
          </p:txBody>
        </p:sp>
        <p:sp>
          <p:nvSpPr>
            <p:cNvPr id="29" name="Vrije vorm 28">
              <a:extLst>
                <a:ext uri="{FF2B5EF4-FFF2-40B4-BE49-F238E27FC236}">
                  <a16:creationId xmlns:a16="http://schemas.microsoft.com/office/drawing/2014/main" id="{FEBD7475-8B42-B95E-ABD0-0A75A8D64542}"/>
                </a:ext>
              </a:extLst>
            </p:cNvPr>
            <p:cNvSpPr/>
            <p:nvPr/>
          </p:nvSpPr>
          <p:spPr>
            <a:xfrm>
              <a:off x="6954355" y="4242584"/>
              <a:ext cx="1871331" cy="795897"/>
            </a:xfrm>
            <a:custGeom>
              <a:avLst/>
              <a:gdLst>
                <a:gd name="connsiteX0" fmla="*/ 0 w 1537207"/>
                <a:gd name="connsiteY0" fmla="*/ 0 h 795897"/>
                <a:gd name="connsiteX1" fmla="*/ 1537207 w 1537207"/>
                <a:gd name="connsiteY1" fmla="*/ 0 h 795897"/>
                <a:gd name="connsiteX2" fmla="*/ 1537207 w 1537207"/>
                <a:gd name="connsiteY2" fmla="*/ 795897 h 795897"/>
                <a:gd name="connsiteX3" fmla="*/ 0 w 1537207"/>
                <a:gd name="connsiteY3" fmla="*/ 795897 h 795897"/>
                <a:gd name="connsiteX4" fmla="*/ 0 w 1537207"/>
                <a:gd name="connsiteY4" fmla="*/ 0 h 79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07" h="795897">
                  <a:moveTo>
                    <a:pt x="0" y="0"/>
                  </a:moveTo>
                  <a:lnTo>
                    <a:pt x="1537207" y="0"/>
                  </a:lnTo>
                  <a:lnTo>
                    <a:pt x="1537207" y="795897"/>
                  </a:lnTo>
                  <a:lnTo>
                    <a:pt x="0" y="795897"/>
                  </a:lnTo>
                  <a:lnTo>
                    <a:pt x="0" y="0"/>
                  </a:lnTo>
                  <a:close/>
                </a:path>
              </a:pathLst>
            </a:custGeom>
            <a:solidFill>
              <a:schemeClr val="accent6">
                <a:lumMod val="20000"/>
                <a:lumOff val="80000"/>
              </a:schemeClr>
            </a:solidFill>
            <a:ln w="38100">
              <a:solidFill>
                <a:srgbClr val="92D050"/>
              </a:solidFill>
              <a:extLst>
                <a:ext uri="{C807C97D-BFC1-408E-A445-0C87EB9F89A2}">
                  <ask:lineSketchStyleProps xmlns:ask="http://schemas.microsoft.com/office/drawing/2018/sketchyshapes">
                    <ask:type>
                      <ask:lineSketchNone/>
                    </ask:type>
                  </ask:lineSketchStyleProps>
                </a:ext>
              </a:extLst>
            </a:ln>
            <a:effectLst>
              <a:softEdge rad="0"/>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430" tIns="11430" rIns="10800" bIns="10800" numCol="1" spcCol="1270" anchor="ctr" anchorCtr="0">
              <a:noAutofit/>
            </a:bodyPr>
            <a:lstStyle/>
            <a:p>
              <a:pPr marL="0" lvl="0" indent="0" algn="ctr" defTabSz="800100">
                <a:lnSpc>
                  <a:spcPct val="90000"/>
                </a:lnSpc>
                <a:spcBef>
                  <a:spcPct val="0"/>
                </a:spcBef>
                <a:spcAft>
                  <a:spcPct val="35000"/>
                </a:spcAft>
                <a:buNone/>
              </a:pPr>
              <a:r>
                <a:rPr lang="nl-NL" sz="1600" kern="1200">
                  <a:solidFill>
                    <a:schemeClr val="bg2">
                      <a:lumMod val="10000"/>
                    </a:schemeClr>
                  </a:solidFill>
                </a:rPr>
                <a:t>Fuzzy C-Means</a:t>
              </a:r>
            </a:p>
          </p:txBody>
        </p:sp>
      </p:grpSp>
    </p:spTree>
    <p:extLst>
      <p:ext uri="{BB962C8B-B14F-4D97-AF65-F5344CB8AC3E}">
        <p14:creationId xmlns:p14="http://schemas.microsoft.com/office/powerpoint/2010/main" val="762563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8BE21-80FD-D14E-9931-572B5B6637B3}"/>
              </a:ext>
            </a:extLst>
          </p:cNvPr>
          <p:cNvSpPr>
            <a:spLocks noGrp="1"/>
          </p:cNvSpPr>
          <p:nvPr>
            <p:ph type="title"/>
          </p:nvPr>
        </p:nvSpPr>
        <p:spPr/>
        <p:txBody>
          <a:bodyPr>
            <a:normAutofit fontScale="90000"/>
          </a:bodyPr>
          <a:lstStyle/>
          <a:p>
            <a:r>
              <a:rPr lang="nl-NL"/>
              <a:t>Clustering</a:t>
            </a:r>
          </a:p>
        </p:txBody>
      </p:sp>
      <p:sp>
        <p:nvSpPr>
          <p:cNvPr id="3" name="Tijdelijke aanduiding voor inhoud 2">
            <a:extLst>
              <a:ext uri="{FF2B5EF4-FFF2-40B4-BE49-F238E27FC236}">
                <a16:creationId xmlns:a16="http://schemas.microsoft.com/office/drawing/2014/main" id="{24C7DB56-88DD-0A46-8B27-C7842E595B54}"/>
              </a:ext>
            </a:extLst>
          </p:cNvPr>
          <p:cNvSpPr>
            <a:spLocks noGrp="1"/>
          </p:cNvSpPr>
          <p:nvPr>
            <p:ph idx="1"/>
          </p:nvPr>
        </p:nvSpPr>
        <p:spPr/>
        <p:txBody>
          <a:bodyPr numCol="2"/>
          <a:lstStyle/>
          <a:p>
            <a:r>
              <a:rPr lang="nl-NL" dirty="0"/>
              <a:t>K-Means</a:t>
            </a:r>
          </a:p>
          <a:p>
            <a:r>
              <a:rPr lang="nl-NL" dirty="0"/>
              <a:t>DBSCAN</a:t>
            </a:r>
          </a:p>
          <a:p>
            <a:r>
              <a:rPr lang="nl-NL" dirty="0" err="1"/>
              <a:t>Affinity</a:t>
            </a:r>
            <a:r>
              <a:rPr lang="nl-NL" dirty="0"/>
              <a:t> </a:t>
            </a:r>
            <a:r>
              <a:rPr lang="nl-NL" dirty="0" err="1"/>
              <a:t>Propagation</a:t>
            </a:r>
            <a:endParaRPr lang="nl-NL" dirty="0"/>
          </a:p>
          <a:p>
            <a:r>
              <a:rPr lang="nl-NL" dirty="0" err="1"/>
              <a:t>Agglomerative</a:t>
            </a:r>
            <a:r>
              <a:rPr lang="nl-NL" dirty="0"/>
              <a:t> Clustering</a:t>
            </a:r>
          </a:p>
          <a:p>
            <a:r>
              <a:rPr lang="nl-NL" dirty="0"/>
              <a:t>BIRCH</a:t>
            </a:r>
          </a:p>
          <a:p>
            <a:r>
              <a:rPr lang="nl-NL" dirty="0"/>
              <a:t>Mini-Batch K-Means</a:t>
            </a:r>
          </a:p>
          <a:p>
            <a:r>
              <a:rPr lang="nl-NL" dirty="0"/>
              <a:t>Mean Shift</a:t>
            </a:r>
          </a:p>
          <a:p>
            <a:r>
              <a:rPr lang="nl-NL" dirty="0"/>
              <a:t>OPTICS</a:t>
            </a:r>
          </a:p>
          <a:p>
            <a:r>
              <a:rPr lang="nl-NL" dirty="0" err="1"/>
              <a:t>Spectral</a:t>
            </a:r>
            <a:r>
              <a:rPr lang="nl-NL" dirty="0"/>
              <a:t> Clustering</a:t>
            </a:r>
          </a:p>
          <a:p>
            <a:endParaRPr lang="nl-NL" dirty="0"/>
          </a:p>
        </p:txBody>
      </p:sp>
      <p:sp>
        <p:nvSpPr>
          <p:cNvPr id="6" name="Tijdelijke aanduiding voor voettekst 5">
            <a:extLst>
              <a:ext uri="{FF2B5EF4-FFF2-40B4-BE49-F238E27FC236}">
                <a16:creationId xmlns:a16="http://schemas.microsoft.com/office/drawing/2014/main" id="{990322EB-B6C9-89D5-2D4C-18A2D38E1946}"/>
              </a:ext>
            </a:extLst>
          </p:cNvPr>
          <p:cNvSpPr>
            <a:spLocks noGrp="1"/>
          </p:cNvSpPr>
          <p:nvPr>
            <p:ph type="ftr" sz="quarter" idx="10"/>
          </p:nvPr>
        </p:nvSpPr>
        <p:spPr/>
        <p:txBody>
          <a:bodyPr/>
          <a:lstStyle/>
          <a:p>
            <a:endParaRPr lang="nl-NL"/>
          </a:p>
        </p:txBody>
      </p:sp>
      <p:sp>
        <p:nvSpPr>
          <p:cNvPr id="7" name="Tijdelijke aanduiding voor dianummer 6">
            <a:extLst>
              <a:ext uri="{FF2B5EF4-FFF2-40B4-BE49-F238E27FC236}">
                <a16:creationId xmlns:a16="http://schemas.microsoft.com/office/drawing/2014/main" id="{D0B7FA53-B880-BF80-8292-3DBB67E81850}"/>
              </a:ext>
            </a:extLst>
          </p:cNvPr>
          <p:cNvSpPr>
            <a:spLocks noGrp="1"/>
          </p:cNvSpPr>
          <p:nvPr>
            <p:ph type="sldNum" sz="quarter" idx="11"/>
          </p:nvPr>
        </p:nvSpPr>
        <p:spPr/>
        <p:txBody>
          <a:bodyPr/>
          <a:lstStyle/>
          <a:p>
            <a:fld id="{4A9FEBF3-15B5-1B45-A2C4-90B74AC3EAE7}" type="slidenum">
              <a:rPr lang="nl-NL"/>
              <a:t>99</a:t>
            </a:fld>
            <a:endParaRPr lang="nl-NL"/>
          </a:p>
        </p:txBody>
      </p:sp>
    </p:spTree>
    <p:extLst>
      <p:ext uri="{BB962C8B-B14F-4D97-AF65-F5344CB8AC3E}">
        <p14:creationId xmlns:p14="http://schemas.microsoft.com/office/powerpoint/2010/main" val="3549529626"/>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25285</TotalTime>
  <Words>6936</Words>
  <Application>Microsoft Office PowerPoint</Application>
  <PresentationFormat>Diavoorstelling (4:3)</PresentationFormat>
  <Paragraphs>1244</Paragraphs>
  <Slides>139</Slides>
  <Notes>65</Notes>
  <HiddenSlides>0</HiddenSlides>
  <MMClips>0</MMClips>
  <ScaleCrop>false</ScaleCrop>
  <HeadingPairs>
    <vt:vector size="6" baseType="variant">
      <vt:variant>
        <vt:lpstr>Gebruikte lettertypen</vt:lpstr>
      </vt:variant>
      <vt:variant>
        <vt:i4>17</vt:i4>
      </vt:variant>
      <vt:variant>
        <vt:lpstr>Thema</vt:lpstr>
      </vt:variant>
      <vt:variant>
        <vt:i4>2</vt:i4>
      </vt:variant>
      <vt:variant>
        <vt:lpstr>Diatitels</vt:lpstr>
      </vt:variant>
      <vt:variant>
        <vt:i4>139</vt:i4>
      </vt:variant>
    </vt:vector>
  </HeadingPairs>
  <TitlesOfParts>
    <vt:vector size="158" baseType="lpstr">
      <vt:lpstr>-apple-system</vt:lpstr>
      <vt:lpstr>Arial</vt:lpstr>
      <vt:lpstr>Bahnschrift SemiBold</vt:lpstr>
      <vt:lpstr>Calibri</vt:lpstr>
      <vt:lpstr>Calibri Light</vt:lpstr>
      <vt:lpstr>Cambria Math</vt:lpstr>
      <vt:lpstr>Consolas</vt:lpstr>
      <vt:lpstr>inherit</vt:lpstr>
      <vt:lpstr>Menlo</vt:lpstr>
      <vt:lpstr>SFMono-Regular</vt:lpstr>
      <vt:lpstr>Source Sans Pro</vt:lpstr>
      <vt:lpstr>STIXGeneral-Italic</vt:lpstr>
      <vt:lpstr>STIXGeneral-Regular</vt:lpstr>
      <vt:lpstr>STIXVariants</vt:lpstr>
      <vt:lpstr>tiempos-regular</vt:lpstr>
      <vt:lpstr>urw-din</vt:lpstr>
      <vt:lpstr>Verdana</vt:lpstr>
      <vt:lpstr>Kantoorthema</vt:lpstr>
      <vt:lpstr>1_Kantoorthema</vt:lpstr>
      <vt:lpstr>PowerPoint-presentatie</vt:lpstr>
      <vt:lpstr>Introductions</vt:lpstr>
      <vt:lpstr>Program</vt:lpstr>
      <vt:lpstr>Material</vt:lpstr>
      <vt:lpstr>Hello World</vt:lpstr>
      <vt:lpstr>Materials</vt:lpstr>
      <vt:lpstr>Part 1</vt:lpstr>
      <vt:lpstr>Tools of the Trade</vt:lpstr>
      <vt:lpstr>Jupyter Notebook</vt:lpstr>
      <vt:lpstr>Data Science Pipeline</vt:lpstr>
      <vt:lpstr>The Data Science Pipeline</vt:lpstr>
      <vt:lpstr>Machine Learning Checklist</vt:lpstr>
      <vt:lpstr>What are machine learning algorithms?</vt:lpstr>
      <vt:lpstr>Machine Learning</vt:lpstr>
      <vt:lpstr>Machine Learning</vt:lpstr>
      <vt:lpstr>Machine Learning</vt:lpstr>
      <vt:lpstr>Machine Learning</vt:lpstr>
      <vt:lpstr>Machine Learning</vt:lpstr>
      <vt:lpstr>Challenges of Machine Learning</vt:lpstr>
      <vt:lpstr>Computional Complexity</vt:lpstr>
      <vt:lpstr>Big O Notation</vt:lpstr>
      <vt:lpstr>Training and Test Sets</vt:lpstr>
      <vt:lpstr>Data Preparation</vt:lpstr>
      <vt:lpstr>Scaling</vt:lpstr>
      <vt:lpstr>The categorical variable</vt:lpstr>
      <vt:lpstr>Categorical variables: nominal vs. ordinal</vt:lpstr>
      <vt:lpstr>Categorical Variables – Label encoding</vt:lpstr>
      <vt:lpstr>Categorical Variables – One Hot Enc.</vt:lpstr>
      <vt:lpstr>Statistical Metrics for data insight</vt:lpstr>
      <vt:lpstr>Normal Distribution</vt:lpstr>
      <vt:lpstr>Testing for Normality</vt:lpstr>
      <vt:lpstr>Binominal Distribution</vt:lpstr>
      <vt:lpstr>Correlation and Covariance</vt:lpstr>
      <vt:lpstr>Correlation Coefficient</vt:lpstr>
      <vt:lpstr>Correlation</vt:lpstr>
      <vt:lpstr>Exercise: data insights</vt:lpstr>
      <vt:lpstr>Pearson Father &amp; Son results</vt:lpstr>
      <vt:lpstr>Statistical Tests</vt:lpstr>
      <vt:lpstr>Part 2</vt:lpstr>
      <vt:lpstr>Part 2 - Regression</vt:lpstr>
      <vt:lpstr>Linear Regression</vt:lpstr>
      <vt:lpstr>Linear Model</vt:lpstr>
      <vt:lpstr>Regression</vt:lpstr>
      <vt:lpstr>Exercise: linear regression (1 variable)</vt:lpstr>
      <vt:lpstr>Linear Regression Results</vt:lpstr>
      <vt:lpstr>Feature Engineering</vt:lpstr>
      <vt:lpstr>Correlation Matrix</vt:lpstr>
      <vt:lpstr>Principle Component Analysis</vt:lpstr>
      <vt:lpstr>Regression algorithms</vt:lpstr>
      <vt:lpstr>Closed Form Solution</vt:lpstr>
      <vt:lpstr>Least Squares Linear Regression</vt:lpstr>
      <vt:lpstr>Evaluation Measures for Regression </vt:lpstr>
      <vt:lpstr>Linear Regression with Python</vt:lpstr>
      <vt:lpstr>Cross-Validation</vt:lpstr>
      <vt:lpstr>Let’s compare linear regression models</vt:lpstr>
      <vt:lpstr>Demo comparison Numpy &amp; Scipy</vt:lpstr>
      <vt:lpstr>What if it doesn’t fit?</vt:lpstr>
      <vt:lpstr>Lasso</vt:lpstr>
      <vt:lpstr>Regularization</vt:lpstr>
      <vt:lpstr>Other Regression Algorithms</vt:lpstr>
      <vt:lpstr>Exercise: multiple linear regression</vt:lpstr>
      <vt:lpstr>Part 3</vt:lpstr>
      <vt:lpstr>Part 3 - Optimalization</vt:lpstr>
      <vt:lpstr>Learning rate</vt:lpstr>
      <vt:lpstr>Optimalization – Gradient Descent</vt:lpstr>
      <vt:lpstr>Randomized Optimalization</vt:lpstr>
      <vt:lpstr>Simulated Annealing</vt:lpstr>
      <vt:lpstr>Genetic Algorithms</vt:lpstr>
      <vt:lpstr>Opdracht 3.1 – Gradient Descent</vt:lpstr>
      <vt:lpstr>Opdracht 3.2 – Hill Climbing</vt:lpstr>
      <vt:lpstr>Opdracht 3.4 - Getij</vt:lpstr>
      <vt:lpstr>Part 4</vt:lpstr>
      <vt:lpstr>Part 4 - Classification</vt:lpstr>
      <vt:lpstr>Classification methods</vt:lpstr>
      <vt:lpstr>Naive Bayes</vt:lpstr>
      <vt:lpstr>K Nearest Neighbor</vt:lpstr>
      <vt:lpstr>Distance metric</vt:lpstr>
      <vt:lpstr>Logistic Regression</vt:lpstr>
      <vt:lpstr>Support Vector Machine</vt:lpstr>
      <vt:lpstr>Decision Trees</vt:lpstr>
      <vt:lpstr>Random Forest</vt:lpstr>
      <vt:lpstr>Ensemble Learning</vt:lpstr>
      <vt:lpstr>Bias Variance Tradeoff</vt:lpstr>
      <vt:lpstr>Bagging and Boosting</vt:lpstr>
      <vt:lpstr>Bagging and Boosting and Stacking</vt:lpstr>
      <vt:lpstr>Bagging</vt:lpstr>
      <vt:lpstr>Boosting</vt:lpstr>
      <vt:lpstr>AdaBoost</vt:lpstr>
      <vt:lpstr>Gradient Boosting</vt:lpstr>
      <vt:lpstr>Evaluation Measures for Classification </vt:lpstr>
      <vt:lpstr>Binary Classification</vt:lpstr>
      <vt:lpstr>Type I and Type II Errors</vt:lpstr>
      <vt:lpstr>Model Evaluation Measures</vt:lpstr>
      <vt:lpstr>Precision vs Recall</vt:lpstr>
      <vt:lpstr>F1 – Precision versus Recall</vt:lpstr>
      <vt:lpstr>ROC en AUC</vt:lpstr>
      <vt:lpstr>Classifier comparison</vt:lpstr>
      <vt:lpstr>Clustering</vt:lpstr>
      <vt:lpstr>Clustering</vt:lpstr>
      <vt:lpstr>Outlier Detection</vt:lpstr>
      <vt:lpstr>K Means Clustering Algorithm</vt:lpstr>
      <vt:lpstr>DBSCAN</vt:lpstr>
      <vt:lpstr>Opdracht</vt:lpstr>
      <vt:lpstr>Opdracht</vt:lpstr>
      <vt:lpstr>Part 5</vt:lpstr>
      <vt:lpstr>Part 5 - Neural Networks</vt:lpstr>
      <vt:lpstr>Neural Network</vt:lpstr>
      <vt:lpstr>Artificial Neural Network - ANN</vt:lpstr>
      <vt:lpstr>MNIST dataset: ”Hello World” for NN</vt:lpstr>
      <vt:lpstr>Artificial Neuron - Perceptron</vt:lpstr>
      <vt:lpstr>Backpropagation</vt:lpstr>
      <vt:lpstr>Machine vs. Human</vt:lpstr>
      <vt:lpstr>Training a deep learning algorithm</vt:lpstr>
      <vt:lpstr>Opdracht</vt:lpstr>
      <vt:lpstr>Neural Network Architectures</vt:lpstr>
      <vt:lpstr>Convolutional Neural Network</vt:lpstr>
      <vt:lpstr>Recurrent Neural Network</vt:lpstr>
      <vt:lpstr>Keras &amp; Tensorflow</vt:lpstr>
      <vt:lpstr>PyTorch</vt:lpstr>
      <vt:lpstr>Keras</vt:lpstr>
      <vt:lpstr>LeNet5</vt:lpstr>
      <vt:lpstr>Opdracht</vt:lpstr>
      <vt:lpstr>Other Python Libraries</vt:lpstr>
      <vt:lpstr>MLaaS</vt:lpstr>
      <vt:lpstr>No-code Machine Learning</vt:lpstr>
      <vt:lpstr>Azure Machine Learning Studio</vt:lpstr>
      <vt:lpstr>RapidMiner</vt:lpstr>
      <vt:lpstr>Online learning</vt:lpstr>
      <vt:lpstr>Part 6 - Reinforcement Learning</vt:lpstr>
      <vt:lpstr>Tic Tac Toe</vt:lpstr>
      <vt:lpstr>Policy</vt:lpstr>
      <vt:lpstr>Policy</vt:lpstr>
      <vt:lpstr>Algorithms</vt:lpstr>
      <vt:lpstr>Opdracht</vt:lpstr>
      <vt:lpstr>Fair AI</vt:lpstr>
      <vt:lpstr>Explainable AI</vt:lpstr>
      <vt:lpstr>Data Sets</vt:lpstr>
      <vt:lpstr>Open Data Sources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Peter Anema</dc:creator>
  <cp:lastModifiedBy>Tessel Haagen</cp:lastModifiedBy>
  <cp:revision>458</cp:revision>
  <cp:lastPrinted>2023-05-03T07:20:56Z</cp:lastPrinted>
  <dcterms:created xsi:type="dcterms:W3CDTF">2022-09-25T20:08:33Z</dcterms:created>
  <dcterms:modified xsi:type="dcterms:W3CDTF">2024-11-29T15:19:06Z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4086e73-b190-4b84-b59f-38c75e45d1cf_Enabled">
    <vt:lpwstr>true</vt:lpwstr>
  </property>
  <property fmtid="{D5CDD505-2E9C-101B-9397-08002B2CF9AE}" pid="3" name="MSIP_Label_94086e73-b190-4b84-b59f-38c75e45d1cf_SetDate">
    <vt:lpwstr>2023-12-28T11:45:48Z</vt:lpwstr>
  </property>
  <property fmtid="{D5CDD505-2E9C-101B-9397-08002B2CF9AE}" pid="4" name="MSIP_Label_94086e73-b190-4b84-b59f-38c75e45d1cf_Method">
    <vt:lpwstr>Standard</vt:lpwstr>
  </property>
  <property fmtid="{D5CDD505-2E9C-101B-9397-08002B2CF9AE}" pid="5" name="MSIP_Label_94086e73-b190-4b84-b59f-38c75e45d1cf_Name">
    <vt:lpwstr>General</vt:lpwstr>
  </property>
  <property fmtid="{D5CDD505-2E9C-101B-9397-08002B2CF9AE}" pid="6" name="MSIP_Label_94086e73-b190-4b84-b59f-38c75e45d1cf_SiteId">
    <vt:lpwstr>de1fb6ee-54ae-40a2-8c2a-0cfdee0c7a03</vt:lpwstr>
  </property>
  <property fmtid="{D5CDD505-2E9C-101B-9397-08002B2CF9AE}" pid="7" name="MSIP_Label_94086e73-b190-4b84-b59f-38c75e45d1cf_ActionId">
    <vt:lpwstr>a2ff4c48-db88-415a-ae7c-d65e85f5ccde</vt:lpwstr>
  </property>
  <property fmtid="{D5CDD505-2E9C-101B-9397-08002B2CF9AE}" pid="8" name="MSIP_Label_94086e73-b190-4b84-b59f-38c75e45d1cf_ContentBits">
    <vt:lpwstr>2</vt:lpwstr>
  </property>
  <property fmtid="{D5CDD505-2E9C-101B-9397-08002B2CF9AE}" pid="9" name="ClassificationContentMarkingFooterLocations">
    <vt:lpwstr>Kantoorthema:7\1_Kantoorthema:7</vt:lpwstr>
  </property>
  <property fmtid="{D5CDD505-2E9C-101B-9397-08002B2CF9AE}" pid="10" name="ClassificationContentMarkingFooterText">
    <vt:lpwstr>Classificatie: Corporate</vt:lpwstr>
  </property>
</Properties>
</file>